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2.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3.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4.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5.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6.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7.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8.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9.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0.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1.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2.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3.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8" r:id="rId2"/>
    <p:sldMasterId id="2147483696" r:id="rId3"/>
    <p:sldMasterId id="2147483711" r:id="rId4"/>
    <p:sldMasterId id="2147483725" r:id="rId5"/>
    <p:sldMasterId id="2147483752" r:id="rId6"/>
    <p:sldMasterId id="2147483766" r:id="rId7"/>
    <p:sldMasterId id="2147483780" r:id="rId8"/>
    <p:sldMasterId id="2147483807" r:id="rId9"/>
    <p:sldMasterId id="2147483821" r:id="rId10"/>
    <p:sldMasterId id="2147483848" r:id="rId11"/>
    <p:sldMasterId id="2147483862" r:id="rId12"/>
    <p:sldMasterId id="2147483889" r:id="rId13"/>
    <p:sldMasterId id="2147483903" r:id="rId14"/>
    <p:sldMasterId id="2147483924" r:id="rId15"/>
    <p:sldMasterId id="2147483944" r:id="rId16"/>
    <p:sldMasterId id="2147483965" r:id="rId17"/>
    <p:sldMasterId id="2147483983" r:id="rId18"/>
    <p:sldMasterId id="2147484002" r:id="rId19"/>
    <p:sldMasterId id="2147484022" r:id="rId20"/>
    <p:sldMasterId id="2147484042" r:id="rId21"/>
    <p:sldMasterId id="2147484062" r:id="rId22"/>
    <p:sldMasterId id="2147484076" r:id="rId23"/>
    <p:sldMasterId id="2147484094" r:id="rId24"/>
  </p:sldMasterIdLst>
  <p:notesMasterIdLst>
    <p:notesMasterId r:id="rId296"/>
  </p:notesMasterIdLst>
  <p:handoutMasterIdLst>
    <p:handoutMasterId r:id="rId297"/>
  </p:handoutMasterIdLst>
  <p:sldIdLst>
    <p:sldId id="257" r:id="rId25"/>
    <p:sldId id="256" r:id="rId26"/>
    <p:sldId id="420" r:id="rId27"/>
    <p:sldId id="421" r:id="rId28"/>
    <p:sldId id="742" r:id="rId29"/>
    <p:sldId id="744" r:id="rId30"/>
    <p:sldId id="745" r:id="rId31"/>
    <p:sldId id="746" r:id="rId32"/>
    <p:sldId id="747" r:id="rId33"/>
    <p:sldId id="748" r:id="rId34"/>
    <p:sldId id="749" r:id="rId35"/>
    <p:sldId id="750" r:id="rId36"/>
    <p:sldId id="751" r:id="rId37"/>
    <p:sldId id="752" r:id="rId38"/>
    <p:sldId id="753" r:id="rId39"/>
    <p:sldId id="754" r:id="rId40"/>
    <p:sldId id="755" r:id="rId41"/>
    <p:sldId id="756" r:id="rId42"/>
    <p:sldId id="757" r:id="rId43"/>
    <p:sldId id="758" r:id="rId44"/>
    <p:sldId id="759" r:id="rId45"/>
    <p:sldId id="760" r:id="rId46"/>
    <p:sldId id="761" r:id="rId47"/>
    <p:sldId id="763" r:id="rId48"/>
    <p:sldId id="764" r:id="rId49"/>
    <p:sldId id="766" r:id="rId50"/>
    <p:sldId id="278" r:id="rId51"/>
    <p:sldId id="258" r:id="rId52"/>
    <p:sldId id="279" r:id="rId53"/>
    <p:sldId id="417" r:id="rId54"/>
    <p:sldId id="271" r:id="rId55"/>
    <p:sldId id="272" r:id="rId56"/>
    <p:sldId id="959" r:id="rId57"/>
    <p:sldId id="962" r:id="rId58"/>
    <p:sldId id="960" r:id="rId59"/>
    <p:sldId id="961" r:id="rId60"/>
    <p:sldId id="741" r:id="rId61"/>
    <p:sldId id="274" r:id="rId62"/>
    <p:sldId id="275" r:id="rId63"/>
    <p:sldId id="1147" r:id="rId64"/>
    <p:sldId id="1162" r:id="rId65"/>
    <p:sldId id="277" r:id="rId66"/>
    <p:sldId id="280" r:id="rId67"/>
    <p:sldId id="285" r:id="rId68"/>
    <p:sldId id="286" r:id="rId69"/>
    <p:sldId id="287" r:id="rId70"/>
    <p:sldId id="288" r:id="rId71"/>
    <p:sldId id="289" r:id="rId72"/>
    <p:sldId id="290" r:id="rId73"/>
    <p:sldId id="293" r:id="rId74"/>
    <p:sldId id="294" r:id="rId75"/>
    <p:sldId id="886" r:id="rId76"/>
    <p:sldId id="295" r:id="rId77"/>
    <p:sldId id="296" r:id="rId78"/>
    <p:sldId id="297" r:id="rId79"/>
    <p:sldId id="1163" r:id="rId80"/>
    <p:sldId id="1164" r:id="rId81"/>
    <p:sldId id="1165" r:id="rId82"/>
    <p:sldId id="1166" r:id="rId83"/>
    <p:sldId id="1167" r:id="rId84"/>
    <p:sldId id="1168" r:id="rId85"/>
    <p:sldId id="1169" r:id="rId86"/>
    <p:sldId id="1170" r:id="rId87"/>
    <p:sldId id="1171" r:id="rId88"/>
    <p:sldId id="1172" r:id="rId89"/>
    <p:sldId id="1173" r:id="rId90"/>
    <p:sldId id="1174" r:id="rId91"/>
    <p:sldId id="1175" r:id="rId92"/>
    <p:sldId id="1176" r:id="rId93"/>
    <p:sldId id="1177" r:id="rId94"/>
    <p:sldId id="1178" r:id="rId95"/>
    <p:sldId id="1179" r:id="rId96"/>
    <p:sldId id="1180" r:id="rId97"/>
    <p:sldId id="1181" r:id="rId98"/>
    <p:sldId id="1182" r:id="rId99"/>
    <p:sldId id="1183" r:id="rId100"/>
    <p:sldId id="1184" r:id="rId101"/>
    <p:sldId id="1185" r:id="rId102"/>
    <p:sldId id="1186" r:id="rId103"/>
    <p:sldId id="1187" r:id="rId104"/>
    <p:sldId id="1188" r:id="rId105"/>
    <p:sldId id="1189" r:id="rId106"/>
    <p:sldId id="1190" r:id="rId107"/>
    <p:sldId id="1191" r:id="rId108"/>
    <p:sldId id="1192" r:id="rId109"/>
    <p:sldId id="1193" r:id="rId110"/>
    <p:sldId id="1194" r:id="rId111"/>
    <p:sldId id="1195" r:id="rId112"/>
    <p:sldId id="1196" r:id="rId113"/>
    <p:sldId id="1197" r:id="rId114"/>
    <p:sldId id="1198" r:id="rId115"/>
    <p:sldId id="1199" r:id="rId116"/>
    <p:sldId id="1200" r:id="rId117"/>
    <p:sldId id="1201" r:id="rId118"/>
    <p:sldId id="1202" r:id="rId119"/>
    <p:sldId id="1203" r:id="rId120"/>
    <p:sldId id="1204" r:id="rId121"/>
    <p:sldId id="1205" r:id="rId122"/>
    <p:sldId id="1206" r:id="rId123"/>
    <p:sldId id="339" r:id="rId124"/>
    <p:sldId id="388" r:id="rId125"/>
    <p:sldId id="378" r:id="rId126"/>
    <p:sldId id="373" r:id="rId127"/>
    <p:sldId id="347" r:id="rId128"/>
    <p:sldId id="348" r:id="rId129"/>
    <p:sldId id="1150" r:id="rId130"/>
    <p:sldId id="1151" r:id="rId131"/>
    <p:sldId id="349" r:id="rId132"/>
    <p:sldId id="909" r:id="rId133"/>
    <p:sldId id="910" r:id="rId134"/>
    <p:sldId id="911" r:id="rId135"/>
    <p:sldId id="907" r:id="rId136"/>
    <p:sldId id="908" r:id="rId137"/>
    <p:sldId id="889" r:id="rId138"/>
    <p:sldId id="890" r:id="rId139"/>
    <p:sldId id="891" r:id="rId140"/>
    <p:sldId id="892" r:id="rId141"/>
    <p:sldId id="893" r:id="rId142"/>
    <p:sldId id="894" r:id="rId143"/>
    <p:sldId id="895" r:id="rId144"/>
    <p:sldId id="896" r:id="rId145"/>
    <p:sldId id="897" r:id="rId146"/>
    <p:sldId id="898" r:id="rId147"/>
    <p:sldId id="899" r:id="rId148"/>
    <p:sldId id="900" r:id="rId149"/>
    <p:sldId id="901" r:id="rId150"/>
    <p:sldId id="902" r:id="rId151"/>
    <p:sldId id="903" r:id="rId152"/>
    <p:sldId id="1156" r:id="rId153"/>
    <p:sldId id="365" r:id="rId154"/>
    <p:sldId id="963" r:id="rId155"/>
    <p:sldId id="366" r:id="rId156"/>
    <p:sldId id="367" r:id="rId157"/>
    <p:sldId id="369" r:id="rId158"/>
    <p:sldId id="1157" r:id="rId159"/>
    <p:sldId id="1158" r:id="rId160"/>
    <p:sldId id="1159" r:id="rId161"/>
    <p:sldId id="1152" r:id="rId162"/>
    <p:sldId id="1153" r:id="rId163"/>
    <p:sldId id="1133" r:id="rId164"/>
    <p:sldId id="1134" r:id="rId165"/>
    <p:sldId id="1128" r:id="rId166"/>
    <p:sldId id="1130" r:id="rId167"/>
    <p:sldId id="1131" r:id="rId168"/>
    <p:sldId id="1132" r:id="rId169"/>
    <p:sldId id="1129" r:id="rId170"/>
    <p:sldId id="1207" r:id="rId171"/>
    <p:sldId id="1208" r:id="rId172"/>
    <p:sldId id="1209" r:id="rId173"/>
    <p:sldId id="1210" r:id="rId174"/>
    <p:sldId id="1211" r:id="rId175"/>
    <p:sldId id="1212" r:id="rId176"/>
    <p:sldId id="1213" r:id="rId177"/>
    <p:sldId id="1214" r:id="rId178"/>
    <p:sldId id="1215" r:id="rId179"/>
    <p:sldId id="1216" r:id="rId180"/>
    <p:sldId id="1217" r:id="rId181"/>
    <p:sldId id="1218" r:id="rId182"/>
    <p:sldId id="1219" r:id="rId183"/>
    <p:sldId id="1220" r:id="rId184"/>
    <p:sldId id="1221" r:id="rId185"/>
    <p:sldId id="1222" r:id="rId186"/>
    <p:sldId id="1223" r:id="rId187"/>
    <p:sldId id="1224" r:id="rId188"/>
    <p:sldId id="1225" r:id="rId189"/>
    <p:sldId id="1226" r:id="rId190"/>
    <p:sldId id="1227" r:id="rId191"/>
    <p:sldId id="1228" r:id="rId192"/>
    <p:sldId id="1229" r:id="rId193"/>
    <p:sldId id="1230" r:id="rId194"/>
    <p:sldId id="1231" r:id="rId195"/>
    <p:sldId id="1232" r:id="rId196"/>
    <p:sldId id="1233" r:id="rId197"/>
    <p:sldId id="1234" r:id="rId198"/>
    <p:sldId id="1235" r:id="rId199"/>
    <p:sldId id="1236" r:id="rId200"/>
    <p:sldId id="1237" r:id="rId201"/>
    <p:sldId id="1238" r:id="rId202"/>
    <p:sldId id="1239" r:id="rId203"/>
    <p:sldId id="1240" r:id="rId204"/>
    <p:sldId id="1241" r:id="rId205"/>
    <p:sldId id="1242" r:id="rId206"/>
    <p:sldId id="1243" r:id="rId207"/>
    <p:sldId id="1244" r:id="rId208"/>
    <p:sldId id="1245" r:id="rId209"/>
    <p:sldId id="1246" r:id="rId210"/>
    <p:sldId id="1247" r:id="rId211"/>
    <p:sldId id="1248" r:id="rId212"/>
    <p:sldId id="1249" r:id="rId213"/>
    <p:sldId id="1250" r:id="rId214"/>
    <p:sldId id="1251" r:id="rId215"/>
    <p:sldId id="1252" r:id="rId216"/>
    <p:sldId id="1253" r:id="rId217"/>
    <p:sldId id="1254" r:id="rId218"/>
    <p:sldId id="1255" r:id="rId219"/>
    <p:sldId id="1256" r:id="rId220"/>
    <p:sldId id="1257" r:id="rId221"/>
    <p:sldId id="1258" r:id="rId222"/>
    <p:sldId id="1259" r:id="rId223"/>
    <p:sldId id="1260" r:id="rId224"/>
    <p:sldId id="1261" r:id="rId225"/>
    <p:sldId id="1262" r:id="rId226"/>
    <p:sldId id="1263" r:id="rId227"/>
    <p:sldId id="1264" r:id="rId228"/>
    <p:sldId id="1265" r:id="rId229"/>
    <p:sldId id="1266" r:id="rId230"/>
    <p:sldId id="1267" r:id="rId231"/>
    <p:sldId id="1268" r:id="rId232"/>
    <p:sldId id="1269" r:id="rId233"/>
    <p:sldId id="1270" r:id="rId234"/>
    <p:sldId id="1271" r:id="rId235"/>
    <p:sldId id="1272" r:id="rId236"/>
    <p:sldId id="1273" r:id="rId237"/>
    <p:sldId id="1274" r:id="rId238"/>
    <p:sldId id="1275" r:id="rId239"/>
    <p:sldId id="1276" r:id="rId240"/>
    <p:sldId id="1278" r:id="rId241"/>
    <p:sldId id="877" r:id="rId242"/>
    <p:sldId id="261" r:id="rId243"/>
    <p:sldId id="265" r:id="rId244"/>
    <p:sldId id="264" r:id="rId245"/>
    <p:sldId id="269" r:id="rId246"/>
    <p:sldId id="260" r:id="rId247"/>
    <p:sldId id="259" r:id="rId248"/>
    <p:sldId id="1144" r:id="rId249"/>
    <p:sldId id="381" r:id="rId250"/>
    <p:sldId id="383" r:id="rId251"/>
    <p:sldId id="387" r:id="rId252"/>
    <p:sldId id="391" r:id="rId253"/>
    <p:sldId id="392" r:id="rId254"/>
    <p:sldId id="393" r:id="rId255"/>
    <p:sldId id="491" r:id="rId256"/>
    <p:sldId id="394" r:id="rId257"/>
    <p:sldId id="1146" r:id="rId258"/>
    <p:sldId id="1148" r:id="rId259"/>
    <p:sldId id="395" r:id="rId260"/>
    <p:sldId id="882" r:id="rId261"/>
    <p:sldId id="880" r:id="rId262"/>
    <p:sldId id="881" r:id="rId263"/>
    <p:sldId id="501" r:id="rId264"/>
    <p:sldId id="502" r:id="rId265"/>
    <p:sldId id="1149" r:id="rId266"/>
    <p:sldId id="883" r:id="rId267"/>
    <p:sldId id="884" r:id="rId268"/>
    <p:sldId id="503" r:id="rId269"/>
    <p:sldId id="506" r:id="rId270"/>
    <p:sldId id="504" r:id="rId271"/>
    <p:sldId id="505" r:id="rId272"/>
    <p:sldId id="458" r:id="rId273"/>
    <p:sldId id="459" r:id="rId274"/>
    <p:sldId id="481" r:id="rId275"/>
    <p:sldId id="461" r:id="rId276"/>
    <p:sldId id="494" r:id="rId277"/>
    <p:sldId id="496" r:id="rId278"/>
    <p:sldId id="493" r:id="rId279"/>
    <p:sldId id="492" r:id="rId280"/>
    <p:sldId id="495" r:id="rId281"/>
    <p:sldId id="462" r:id="rId282"/>
    <p:sldId id="463" r:id="rId283"/>
    <p:sldId id="464" r:id="rId284"/>
    <p:sldId id="465" r:id="rId285"/>
    <p:sldId id="466" r:id="rId286"/>
    <p:sldId id="467" r:id="rId287"/>
    <p:sldId id="468" r:id="rId288"/>
    <p:sldId id="470" r:id="rId289"/>
    <p:sldId id="476" r:id="rId290"/>
    <p:sldId id="478" r:id="rId291"/>
    <p:sldId id="480" r:id="rId292"/>
    <p:sldId id="1279" r:id="rId293"/>
    <p:sldId id="914" r:id="rId294"/>
    <p:sldId id="1277" r:id="rId295"/>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C94457-0A6B-4AD7-A236-F81ECEACB292}">
          <p14:sldIdLst>
            <p14:sldId id="257"/>
            <p14:sldId id="256"/>
            <p14:sldId id="420"/>
            <p14:sldId id="421"/>
            <p14:sldId id="742"/>
            <p14:sldId id="744"/>
            <p14:sldId id="745"/>
            <p14:sldId id="746"/>
            <p14:sldId id="747"/>
            <p14:sldId id="748"/>
            <p14:sldId id="749"/>
            <p14:sldId id="750"/>
            <p14:sldId id="751"/>
            <p14:sldId id="752"/>
            <p14:sldId id="753"/>
            <p14:sldId id="754"/>
            <p14:sldId id="755"/>
            <p14:sldId id="756"/>
            <p14:sldId id="757"/>
            <p14:sldId id="758"/>
            <p14:sldId id="759"/>
            <p14:sldId id="760"/>
            <p14:sldId id="761"/>
            <p14:sldId id="763"/>
            <p14:sldId id="764"/>
            <p14:sldId id="766"/>
            <p14:sldId id="278"/>
            <p14:sldId id="258"/>
            <p14:sldId id="279"/>
            <p14:sldId id="417"/>
            <p14:sldId id="271"/>
            <p14:sldId id="272"/>
            <p14:sldId id="959"/>
            <p14:sldId id="962"/>
            <p14:sldId id="960"/>
            <p14:sldId id="961"/>
            <p14:sldId id="741"/>
            <p14:sldId id="274"/>
            <p14:sldId id="275"/>
            <p14:sldId id="1147"/>
            <p14:sldId id="1162"/>
            <p14:sldId id="277"/>
            <p14:sldId id="280"/>
            <p14:sldId id="285"/>
            <p14:sldId id="286"/>
            <p14:sldId id="287"/>
            <p14:sldId id="288"/>
            <p14:sldId id="289"/>
            <p14:sldId id="290"/>
            <p14:sldId id="293"/>
            <p14:sldId id="294"/>
            <p14:sldId id="886"/>
            <p14:sldId id="295"/>
            <p14:sldId id="296"/>
            <p14:sldId id="297"/>
            <p14:sldId id="1163"/>
            <p14:sldId id="1164"/>
            <p14:sldId id="1165"/>
            <p14:sldId id="1166"/>
            <p14:sldId id="1167"/>
            <p14:sldId id="1168"/>
            <p14:sldId id="1169"/>
            <p14:sldId id="1170"/>
            <p14:sldId id="1171"/>
            <p14:sldId id="1172"/>
            <p14:sldId id="1173"/>
            <p14:sldId id="1174"/>
            <p14:sldId id="1175"/>
            <p14:sldId id="1176"/>
            <p14:sldId id="1177"/>
            <p14:sldId id="1178"/>
            <p14:sldId id="1179"/>
            <p14:sldId id="1180"/>
            <p14:sldId id="1181"/>
            <p14:sldId id="1182"/>
            <p14:sldId id="1183"/>
            <p14:sldId id="1184"/>
            <p14:sldId id="1185"/>
            <p14:sldId id="1186"/>
            <p14:sldId id="1187"/>
            <p14:sldId id="1188"/>
            <p14:sldId id="1189"/>
            <p14:sldId id="1190"/>
            <p14:sldId id="1191"/>
            <p14:sldId id="1192"/>
            <p14:sldId id="1193"/>
            <p14:sldId id="1194"/>
            <p14:sldId id="1195"/>
            <p14:sldId id="1196"/>
            <p14:sldId id="1197"/>
            <p14:sldId id="1198"/>
            <p14:sldId id="1199"/>
            <p14:sldId id="1200"/>
            <p14:sldId id="1201"/>
            <p14:sldId id="1202"/>
            <p14:sldId id="1203"/>
            <p14:sldId id="1204"/>
            <p14:sldId id="1205"/>
            <p14:sldId id="1206"/>
            <p14:sldId id="339"/>
            <p14:sldId id="388"/>
            <p14:sldId id="378"/>
            <p14:sldId id="373"/>
            <p14:sldId id="347"/>
            <p14:sldId id="348"/>
            <p14:sldId id="1150"/>
            <p14:sldId id="1151"/>
            <p14:sldId id="349"/>
            <p14:sldId id="909"/>
            <p14:sldId id="910"/>
            <p14:sldId id="911"/>
            <p14:sldId id="907"/>
            <p14:sldId id="908"/>
            <p14:sldId id="889"/>
            <p14:sldId id="890"/>
            <p14:sldId id="891"/>
            <p14:sldId id="892"/>
            <p14:sldId id="893"/>
            <p14:sldId id="894"/>
            <p14:sldId id="895"/>
            <p14:sldId id="896"/>
            <p14:sldId id="897"/>
            <p14:sldId id="898"/>
            <p14:sldId id="899"/>
            <p14:sldId id="900"/>
            <p14:sldId id="901"/>
            <p14:sldId id="902"/>
            <p14:sldId id="903"/>
            <p14:sldId id="1156"/>
            <p14:sldId id="365"/>
            <p14:sldId id="963"/>
            <p14:sldId id="366"/>
            <p14:sldId id="367"/>
            <p14:sldId id="369"/>
            <p14:sldId id="1157"/>
            <p14:sldId id="1158"/>
            <p14:sldId id="1159"/>
            <p14:sldId id="1152"/>
            <p14:sldId id="1153"/>
            <p14:sldId id="1133"/>
            <p14:sldId id="1134"/>
            <p14:sldId id="1128"/>
            <p14:sldId id="1130"/>
            <p14:sldId id="1131"/>
            <p14:sldId id="1132"/>
            <p14:sldId id="1129"/>
            <p14:sldId id="1207"/>
            <p14:sldId id="1208"/>
            <p14:sldId id="1209"/>
            <p14:sldId id="1210"/>
            <p14:sldId id="1211"/>
            <p14:sldId id="1212"/>
            <p14:sldId id="1213"/>
            <p14:sldId id="1214"/>
            <p14:sldId id="1215"/>
            <p14:sldId id="1216"/>
            <p14:sldId id="1217"/>
            <p14:sldId id="1218"/>
            <p14:sldId id="1219"/>
            <p14:sldId id="1220"/>
            <p14:sldId id="1221"/>
            <p14:sldId id="1222"/>
            <p14:sldId id="1223"/>
            <p14:sldId id="1224"/>
            <p14:sldId id="1225"/>
            <p14:sldId id="1226"/>
            <p14:sldId id="1227"/>
            <p14:sldId id="1228"/>
            <p14:sldId id="1229"/>
            <p14:sldId id="1230"/>
            <p14:sldId id="1231"/>
            <p14:sldId id="1232"/>
            <p14:sldId id="1233"/>
            <p14:sldId id="1234"/>
            <p14:sldId id="1235"/>
            <p14:sldId id="1236"/>
            <p14:sldId id="1237"/>
            <p14:sldId id="1238"/>
            <p14:sldId id="1239"/>
            <p14:sldId id="1240"/>
            <p14:sldId id="1241"/>
            <p14:sldId id="1242"/>
            <p14:sldId id="1243"/>
            <p14:sldId id="1244"/>
            <p14:sldId id="1245"/>
            <p14:sldId id="1246"/>
            <p14:sldId id="1247"/>
            <p14:sldId id="1248"/>
            <p14:sldId id="1249"/>
            <p14:sldId id="1250"/>
            <p14:sldId id="1251"/>
            <p14:sldId id="1252"/>
            <p14:sldId id="1253"/>
            <p14:sldId id="1254"/>
            <p14:sldId id="1255"/>
            <p14:sldId id="1256"/>
            <p14:sldId id="1257"/>
            <p14:sldId id="1258"/>
            <p14:sldId id="1259"/>
            <p14:sldId id="1260"/>
            <p14:sldId id="1261"/>
            <p14:sldId id="1262"/>
            <p14:sldId id="1263"/>
            <p14:sldId id="1264"/>
            <p14:sldId id="1265"/>
            <p14:sldId id="1266"/>
            <p14:sldId id="1267"/>
            <p14:sldId id="1268"/>
            <p14:sldId id="1269"/>
            <p14:sldId id="1270"/>
            <p14:sldId id="1271"/>
            <p14:sldId id="1272"/>
            <p14:sldId id="1273"/>
            <p14:sldId id="1274"/>
            <p14:sldId id="1275"/>
            <p14:sldId id="1276"/>
            <p14:sldId id="1278"/>
            <p14:sldId id="877"/>
            <p14:sldId id="261"/>
            <p14:sldId id="265"/>
            <p14:sldId id="264"/>
            <p14:sldId id="269"/>
            <p14:sldId id="260"/>
            <p14:sldId id="259"/>
            <p14:sldId id="1144"/>
            <p14:sldId id="381"/>
            <p14:sldId id="383"/>
            <p14:sldId id="387"/>
            <p14:sldId id="391"/>
            <p14:sldId id="392"/>
          </p14:sldIdLst>
        </p14:section>
        <p14:section name="Untitled Section" id="{94CBE9E0-3276-47A2-8B8D-72B5FBDBA3C6}">
          <p14:sldIdLst>
            <p14:sldId id="393"/>
            <p14:sldId id="491"/>
            <p14:sldId id="394"/>
            <p14:sldId id="1146"/>
            <p14:sldId id="1148"/>
            <p14:sldId id="395"/>
            <p14:sldId id="882"/>
            <p14:sldId id="880"/>
            <p14:sldId id="881"/>
            <p14:sldId id="501"/>
            <p14:sldId id="502"/>
            <p14:sldId id="1149"/>
            <p14:sldId id="883"/>
            <p14:sldId id="884"/>
            <p14:sldId id="503"/>
            <p14:sldId id="506"/>
            <p14:sldId id="504"/>
            <p14:sldId id="505"/>
            <p14:sldId id="458"/>
            <p14:sldId id="459"/>
            <p14:sldId id="481"/>
            <p14:sldId id="461"/>
            <p14:sldId id="494"/>
            <p14:sldId id="496"/>
            <p14:sldId id="493"/>
            <p14:sldId id="492"/>
            <p14:sldId id="495"/>
            <p14:sldId id="462"/>
            <p14:sldId id="463"/>
            <p14:sldId id="464"/>
            <p14:sldId id="465"/>
            <p14:sldId id="466"/>
            <p14:sldId id="467"/>
            <p14:sldId id="468"/>
            <p14:sldId id="470"/>
            <p14:sldId id="476"/>
            <p14:sldId id="478"/>
            <p14:sldId id="480"/>
            <p14:sldId id="1279"/>
            <p14:sldId id="914"/>
            <p14:sldId id="12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800000"/>
    <a:srgbClr val="0000FF"/>
    <a:srgbClr val="0033CC"/>
    <a:srgbClr val="FFCC99"/>
    <a:srgbClr val="FFCCFF"/>
    <a:srgbClr val="FFFF99"/>
    <a:srgbClr val="FF99CC"/>
    <a:srgbClr val="00FF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89" autoAdjust="0"/>
    <p:restoredTop sz="93515" autoAdjust="0"/>
  </p:normalViewPr>
  <p:slideViewPr>
    <p:cSldViewPr>
      <p:cViewPr varScale="1">
        <p:scale>
          <a:sx n="101" d="100"/>
          <a:sy n="101" d="100"/>
        </p:scale>
        <p:origin x="91" y="58"/>
      </p:cViewPr>
      <p:guideLst>
        <p:guide orient="horz" pos="2160"/>
        <p:guide pos="3840"/>
      </p:guideLst>
    </p:cSldViewPr>
  </p:slideViewPr>
  <p:outlineViewPr>
    <p:cViewPr>
      <p:scale>
        <a:sx n="33" d="100"/>
        <a:sy n="33" d="100"/>
      </p:scale>
      <p:origin x="0" y="-232116"/>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78" d="100"/>
          <a:sy n="78" d="100"/>
        </p:scale>
        <p:origin x="2568"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99" Type="http://schemas.openxmlformats.org/officeDocument/2006/relationships/viewProps" Target="viewProps.xml"/><Relationship Id="rId21" Type="http://schemas.openxmlformats.org/officeDocument/2006/relationships/slideMaster" Target="slideMasters/slideMaster21.xml"/><Relationship Id="rId63" Type="http://schemas.openxmlformats.org/officeDocument/2006/relationships/slide" Target="slides/slide39.xml"/><Relationship Id="rId159" Type="http://schemas.openxmlformats.org/officeDocument/2006/relationships/slide" Target="slides/slide135.xml"/><Relationship Id="rId170" Type="http://schemas.openxmlformats.org/officeDocument/2006/relationships/slide" Target="slides/slide146.xml"/><Relationship Id="rId226" Type="http://schemas.openxmlformats.org/officeDocument/2006/relationships/slide" Target="slides/slide202.xml"/><Relationship Id="rId268" Type="http://schemas.openxmlformats.org/officeDocument/2006/relationships/slide" Target="slides/slide244.xml"/><Relationship Id="rId32" Type="http://schemas.openxmlformats.org/officeDocument/2006/relationships/slide" Target="slides/slide8.xml"/><Relationship Id="rId74" Type="http://schemas.openxmlformats.org/officeDocument/2006/relationships/slide" Target="slides/slide50.xml"/><Relationship Id="rId128" Type="http://schemas.openxmlformats.org/officeDocument/2006/relationships/slide" Target="slides/slide104.xml"/><Relationship Id="rId5" Type="http://schemas.openxmlformats.org/officeDocument/2006/relationships/slideMaster" Target="slideMasters/slideMaster5.xml"/><Relationship Id="rId181" Type="http://schemas.openxmlformats.org/officeDocument/2006/relationships/slide" Target="slides/slide157.xml"/><Relationship Id="rId237" Type="http://schemas.openxmlformats.org/officeDocument/2006/relationships/slide" Target="slides/slide213.xml"/><Relationship Id="rId279" Type="http://schemas.openxmlformats.org/officeDocument/2006/relationships/slide" Target="slides/slide255.xml"/><Relationship Id="rId43" Type="http://schemas.openxmlformats.org/officeDocument/2006/relationships/slide" Target="slides/slide19.xml"/><Relationship Id="rId139" Type="http://schemas.openxmlformats.org/officeDocument/2006/relationships/slide" Target="slides/slide115.xml"/><Relationship Id="rId290" Type="http://schemas.openxmlformats.org/officeDocument/2006/relationships/slide" Target="slides/slide266.xml"/><Relationship Id="rId85" Type="http://schemas.openxmlformats.org/officeDocument/2006/relationships/slide" Target="slides/slide61.xml"/><Relationship Id="rId150" Type="http://schemas.openxmlformats.org/officeDocument/2006/relationships/slide" Target="slides/slide126.xml"/><Relationship Id="rId192" Type="http://schemas.openxmlformats.org/officeDocument/2006/relationships/slide" Target="slides/slide168.xml"/><Relationship Id="rId206" Type="http://schemas.openxmlformats.org/officeDocument/2006/relationships/slide" Target="slides/slide182.xml"/><Relationship Id="rId248" Type="http://schemas.openxmlformats.org/officeDocument/2006/relationships/slide" Target="slides/slide224.xml"/><Relationship Id="rId12" Type="http://schemas.openxmlformats.org/officeDocument/2006/relationships/slideMaster" Target="slideMasters/slideMaster12.xml"/><Relationship Id="rId108" Type="http://schemas.openxmlformats.org/officeDocument/2006/relationships/slide" Target="slides/slide84.xml"/><Relationship Id="rId54" Type="http://schemas.openxmlformats.org/officeDocument/2006/relationships/slide" Target="slides/slide30.xml"/><Relationship Id="rId96" Type="http://schemas.openxmlformats.org/officeDocument/2006/relationships/slide" Target="slides/slide72.xml"/><Relationship Id="rId161" Type="http://schemas.openxmlformats.org/officeDocument/2006/relationships/slide" Target="slides/slide137.xml"/><Relationship Id="rId217" Type="http://schemas.openxmlformats.org/officeDocument/2006/relationships/slide" Target="slides/slide193.xml"/><Relationship Id="rId6" Type="http://schemas.openxmlformats.org/officeDocument/2006/relationships/slideMaster" Target="slideMasters/slideMaster6.xml"/><Relationship Id="rId238" Type="http://schemas.openxmlformats.org/officeDocument/2006/relationships/slide" Target="slides/slide214.xml"/><Relationship Id="rId259" Type="http://schemas.openxmlformats.org/officeDocument/2006/relationships/slide" Target="slides/slide235.xml"/><Relationship Id="rId23" Type="http://schemas.openxmlformats.org/officeDocument/2006/relationships/slideMaster" Target="slideMasters/slideMaster23.xml"/><Relationship Id="rId119" Type="http://schemas.openxmlformats.org/officeDocument/2006/relationships/slide" Target="slides/slide95.xml"/><Relationship Id="rId270" Type="http://schemas.openxmlformats.org/officeDocument/2006/relationships/slide" Target="slides/slide246.xml"/><Relationship Id="rId291" Type="http://schemas.openxmlformats.org/officeDocument/2006/relationships/slide" Target="slides/slide267.xml"/><Relationship Id="rId44" Type="http://schemas.openxmlformats.org/officeDocument/2006/relationships/slide" Target="slides/slide20.xml"/><Relationship Id="rId65" Type="http://schemas.openxmlformats.org/officeDocument/2006/relationships/slide" Target="slides/slide41.xml"/><Relationship Id="rId86" Type="http://schemas.openxmlformats.org/officeDocument/2006/relationships/slide" Target="slides/slide62.xml"/><Relationship Id="rId130" Type="http://schemas.openxmlformats.org/officeDocument/2006/relationships/slide" Target="slides/slide106.xml"/><Relationship Id="rId151" Type="http://schemas.openxmlformats.org/officeDocument/2006/relationships/slide" Target="slides/slide127.xml"/><Relationship Id="rId172" Type="http://schemas.openxmlformats.org/officeDocument/2006/relationships/slide" Target="slides/slide148.xml"/><Relationship Id="rId193" Type="http://schemas.openxmlformats.org/officeDocument/2006/relationships/slide" Target="slides/slide169.xml"/><Relationship Id="rId207" Type="http://schemas.openxmlformats.org/officeDocument/2006/relationships/slide" Target="slides/slide183.xml"/><Relationship Id="rId228" Type="http://schemas.openxmlformats.org/officeDocument/2006/relationships/slide" Target="slides/slide204.xml"/><Relationship Id="rId249" Type="http://schemas.openxmlformats.org/officeDocument/2006/relationships/slide" Target="slides/slide225.xml"/><Relationship Id="rId13" Type="http://schemas.openxmlformats.org/officeDocument/2006/relationships/slideMaster" Target="slideMasters/slideMaster13.xml"/><Relationship Id="rId109" Type="http://schemas.openxmlformats.org/officeDocument/2006/relationships/slide" Target="slides/slide85.xml"/><Relationship Id="rId260" Type="http://schemas.openxmlformats.org/officeDocument/2006/relationships/slide" Target="slides/slide236.xml"/><Relationship Id="rId281" Type="http://schemas.openxmlformats.org/officeDocument/2006/relationships/slide" Target="slides/slide257.xml"/><Relationship Id="rId34" Type="http://schemas.openxmlformats.org/officeDocument/2006/relationships/slide" Target="slides/slide10.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20" Type="http://schemas.openxmlformats.org/officeDocument/2006/relationships/slide" Target="slides/slide96.xml"/><Relationship Id="rId141" Type="http://schemas.openxmlformats.org/officeDocument/2006/relationships/slide" Target="slides/slide117.xml"/><Relationship Id="rId7" Type="http://schemas.openxmlformats.org/officeDocument/2006/relationships/slideMaster" Target="slideMasters/slideMaster7.xml"/><Relationship Id="rId162" Type="http://schemas.openxmlformats.org/officeDocument/2006/relationships/slide" Target="slides/slide138.xml"/><Relationship Id="rId183" Type="http://schemas.openxmlformats.org/officeDocument/2006/relationships/slide" Target="slides/slide159.xml"/><Relationship Id="rId218" Type="http://schemas.openxmlformats.org/officeDocument/2006/relationships/slide" Target="slides/slide194.xml"/><Relationship Id="rId239" Type="http://schemas.openxmlformats.org/officeDocument/2006/relationships/slide" Target="slides/slide215.xml"/><Relationship Id="rId250" Type="http://schemas.openxmlformats.org/officeDocument/2006/relationships/slide" Target="slides/slide226.xml"/><Relationship Id="rId271" Type="http://schemas.openxmlformats.org/officeDocument/2006/relationships/slide" Target="slides/slide247.xml"/><Relationship Id="rId292" Type="http://schemas.openxmlformats.org/officeDocument/2006/relationships/slide" Target="slides/slide268.xml"/><Relationship Id="rId24" Type="http://schemas.openxmlformats.org/officeDocument/2006/relationships/slideMaster" Target="slideMasters/slideMaster24.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31" Type="http://schemas.openxmlformats.org/officeDocument/2006/relationships/slide" Target="slides/slide107.xml"/><Relationship Id="rId152" Type="http://schemas.openxmlformats.org/officeDocument/2006/relationships/slide" Target="slides/slide128.xml"/><Relationship Id="rId173" Type="http://schemas.openxmlformats.org/officeDocument/2006/relationships/slide" Target="slides/slide149.xml"/><Relationship Id="rId194" Type="http://schemas.openxmlformats.org/officeDocument/2006/relationships/slide" Target="slides/slide170.xml"/><Relationship Id="rId208" Type="http://schemas.openxmlformats.org/officeDocument/2006/relationships/slide" Target="slides/slide184.xml"/><Relationship Id="rId229" Type="http://schemas.openxmlformats.org/officeDocument/2006/relationships/slide" Target="slides/slide205.xml"/><Relationship Id="rId240" Type="http://schemas.openxmlformats.org/officeDocument/2006/relationships/slide" Target="slides/slide216.xml"/><Relationship Id="rId261" Type="http://schemas.openxmlformats.org/officeDocument/2006/relationships/slide" Target="slides/slide237.xml"/><Relationship Id="rId14" Type="http://schemas.openxmlformats.org/officeDocument/2006/relationships/slideMaster" Target="slideMasters/slideMaster14.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282" Type="http://schemas.openxmlformats.org/officeDocument/2006/relationships/slide" Target="slides/slide258.xml"/><Relationship Id="rId8" Type="http://schemas.openxmlformats.org/officeDocument/2006/relationships/slideMaster" Target="slideMasters/slideMaster8.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163" Type="http://schemas.openxmlformats.org/officeDocument/2006/relationships/slide" Target="slides/slide139.xml"/><Relationship Id="rId184" Type="http://schemas.openxmlformats.org/officeDocument/2006/relationships/slide" Target="slides/slide160.xml"/><Relationship Id="rId219" Type="http://schemas.openxmlformats.org/officeDocument/2006/relationships/slide" Target="slides/slide195.xml"/><Relationship Id="rId230" Type="http://schemas.openxmlformats.org/officeDocument/2006/relationships/slide" Target="slides/slide206.xml"/><Relationship Id="rId251" Type="http://schemas.openxmlformats.org/officeDocument/2006/relationships/slide" Target="slides/slide227.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272" Type="http://schemas.openxmlformats.org/officeDocument/2006/relationships/slide" Target="slides/slide248.xml"/><Relationship Id="rId293" Type="http://schemas.openxmlformats.org/officeDocument/2006/relationships/slide" Target="slides/slide26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slide" Target="slides/slide129.xml"/><Relationship Id="rId174" Type="http://schemas.openxmlformats.org/officeDocument/2006/relationships/slide" Target="slides/slide150.xml"/><Relationship Id="rId195" Type="http://schemas.openxmlformats.org/officeDocument/2006/relationships/slide" Target="slides/slide171.xml"/><Relationship Id="rId209" Type="http://schemas.openxmlformats.org/officeDocument/2006/relationships/slide" Target="slides/slide185.xml"/><Relationship Id="rId220" Type="http://schemas.openxmlformats.org/officeDocument/2006/relationships/slide" Target="slides/slide196.xml"/><Relationship Id="rId241" Type="http://schemas.openxmlformats.org/officeDocument/2006/relationships/slide" Target="slides/slide217.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262" Type="http://schemas.openxmlformats.org/officeDocument/2006/relationships/slide" Target="slides/slide238.xml"/><Relationship Id="rId283" Type="http://schemas.openxmlformats.org/officeDocument/2006/relationships/slide" Target="slides/slide259.xml"/><Relationship Id="rId78" Type="http://schemas.openxmlformats.org/officeDocument/2006/relationships/slide" Target="slides/slide54.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slide" Target="slides/slide119.xml"/><Relationship Id="rId164" Type="http://schemas.openxmlformats.org/officeDocument/2006/relationships/slide" Target="slides/slide140.xml"/><Relationship Id="rId185" Type="http://schemas.openxmlformats.org/officeDocument/2006/relationships/slide" Target="slides/slide161.xml"/><Relationship Id="rId9" Type="http://schemas.openxmlformats.org/officeDocument/2006/relationships/slideMaster" Target="slideMasters/slideMaster9.xml"/><Relationship Id="rId210" Type="http://schemas.openxmlformats.org/officeDocument/2006/relationships/slide" Target="slides/slide186.xml"/><Relationship Id="rId26" Type="http://schemas.openxmlformats.org/officeDocument/2006/relationships/slide" Target="slides/slide2.xml"/><Relationship Id="rId231" Type="http://schemas.openxmlformats.org/officeDocument/2006/relationships/slide" Target="slides/slide207.xml"/><Relationship Id="rId252" Type="http://schemas.openxmlformats.org/officeDocument/2006/relationships/slide" Target="slides/slide228.xml"/><Relationship Id="rId273" Type="http://schemas.openxmlformats.org/officeDocument/2006/relationships/slide" Target="slides/slide249.xml"/><Relationship Id="rId294" Type="http://schemas.openxmlformats.org/officeDocument/2006/relationships/slide" Target="slides/slide270.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54" Type="http://schemas.openxmlformats.org/officeDocument/2006/relationships/slide" Target="slides/slide130.xml"/><Relationship Id="rId175" Type="http://schemas.openxmlformats.org/officeDocument/2006/relationships/slide" Target="slides/slide151.xml"/><Relationship Id="rId196" Type="http://schemas.openxmlformats.org/officeDocument/2006/relationships/slide" Target="slides/slide172.xml"/><Relationship Id="rId200" Type="http://schemas.openxmlformats.org/officeDocument/2006/relationships/slide" Target="slides/slide176.xml"/><Relationship Id="rId16" Type="http://schemas.openxmlformats.org/officeDocument/2006/relationships/slideMaster" Target="slideMasters/slideMaster16.xml"/><Relationship Id="rId221" Type="http://schemas.openxmlformats.org/officeDocument/2006/relationships/slide" Target="slides/slide197.xml"/><Relationship Id="rId242" Type="http://schemas.openxmlformats.org/officeDocument/2006/relationships/slide" Target="slides/slide218.xml"/><Relationship Id="rId263" Type="http://schemas.openxmlformats.org/officeDocument/2006/relationships/slide" Target="slides/slide239.xml"/><Relationship Id="rId284" Type="http://schemas.openxmlformats.org/officeDocument/2006/relationships/slide" Target="slides/slide260.xml"/><Relationship Id="rId37" Type="http://schemas.openxmlformats.org/officeDocument/2006/relationships/slide" Target="slides/slide13.xml"/><Relationship Id="rId58" Type="http://schemas.openxmlformats.org/officeDocument/2006/relationships/slide" Target="slides/slide34.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44" Type="http://schemas.openxmlformats.org/officeDocument/2006/relationships/slide" Target="slides/slide120.xml"/><Relationship Id="rId90" Type="http://schemas.openxmlformats.org/officeDocument/2006/relationships/slide" Target="slides/slide66.xml"/><Relationship Id="rId165" Type="http://schemas.openxmlformats.org/officeDocument/2006/relationships/slide" Target="slides/slide141.xml"/><Relationship Id="rId186" Type="http://schemas.openxmlformats.org/officeDocument/2006/relationships/slide" Target="slides/slide162.xml"/><Relationship Id="rId211" Type="http://schemas.openxmlformats.org/officeDocument/2006/relationships/slide" Target="slides/slide187.xml"/><Relationship Id="rId232" Type="http://schemas.openxmlformats.org/officeDocument/2006/relationships/slide" Target="slides/slide208.xml"/><Relationship Id="rId253" Type="http://schemas.openxmlformats.org/officeDocument/2006/relationships/slide" Target="slides/slide229.xml"/><Relationship Id="rId274" Type="http://schemas.openxmlformats.org/officeDocument/2006/relationships/slide" Target="slides/slide250.xml"/><Relationship Id="rId295" Type="http://schemas.openxmlformats.org/officeDocument/2006/relationships/slide" Target="slides/slide271.xml"/><Relationship Id="rId27" Type="http://schemas.openxmlformats.org/officeDocument/2006/relationships/slide" Target="slides/slide3.xml"/><Relationship Id="rId48" Type="http://schemas.openxmlformats.org/officeDocument/2006/relationships/slide" Target="slides/slide24.xml"/><Relationship Id="rId69" Type="http://schemas.openxmlformats.org/officeDocument/2006/relationships/slide" Target="slides/slide45.xml"/><Relationship Id="rId113" Type="http://schemas.openxmlformats.org/officeDocument/2006/relationships/slide" Target="slides/slide89.xml"/><Relationship Id="rId134" Type="http://schemas.openxmlformats.org/officeDocument/2006/relationships/slide" Target="slides/slide110.xml"/><Relationship Id="rId80" Type="http://schemas.openxmlformats.org/officeDocument/2006/relationships/slide" Target="slides/slide56.xml"/><Relationship Id="rId155" Type="http://schemas.openxmlformats.org/officeDocument/2006/relationships/slide" Target="slides/slide131.xml"/><Relationship Id="rId176" Type="http://schemas.openxmlformats.org/officeDocument/2006/relationships/slide" Target="slides/slide152.xml"/><Relationship Id="rId197" Type="http://schemas.openxmlformats.org/officeDocument/2006/relationships/slide" Target="slides/slide173.xml"/><Relationship Id="rId201" Type="http://schemas.openxmlformats.org/officeDocument/2006/relationships/slide" Target="slides/slide177.xml"/><Relationship Id="rId222" Type="http://schemas.openxmlformats.org/officeDocument/2006/relationships/slide" Target="slides/slide198.xml"/><Relationship Id="rId243" Type="http://schemas.openxmlformats.org/officeDocument/2006/relationships/slide" Target="slides/slide219.xml"/><Relationship Id="rId264" Type="http://schemas.openxmlformats.org/officeDocument/2006/relationships/slide" Target="slides/slide240.xml"/><Relationship Id="rId285" Type="http://schemas.openxmlformats.org/officeDocument/2006/relationships/slide" Target="slides/slide261.xml"/><Relationship Id="rId17" Type="http://schemas.openxmlformats.org/officeDocument/2006/relationships/slideMaster" Target="slideMasters/slideMaster17.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24" Type="http://schemas.openxmlformats.org/officeDocument/2006/relationships/slide" Target="slides/slide100.xml"/><Relationship Id="rId70" Type="http://schemas.openxmlformats.org/officeDocument/2006/relationships/slide" Target="slides/slide46.xml"/><Relationship Id="rId91" Type="http://schemas.openxmlformats.org/officeDocument/2006/relationships/slide" Target="slides/slide67.xml"/><Relationship Id="rId145" Type="http://schemas.openxmlformats.org/officeDocument/2006/relationships/slide" Target="slides/slide121.xml"/><Relationship Id="rId166" Type="http://schemas.openxmlformats.org/officeDocument/2006/relationships/slide" Target="slides/slide142.xml"/><Relationship Id="rId187" Type="http://schemas.openxmlformats.org/officeDocument/2006/relationships/slide" Target="slides/slide163.xml"/><Relationship Id="rId1" Type="http://schemas.openxmlformats.org/officeDocument/2006/relationships/slideMaster" Target="slideMasters/slideMaster1.xml"/><Relationship Id="rId212" Type="http://schemas.openxmlformats.org/officeDocument/2006/relationships/slide" Target="slides/slide188.xml"/><Relationship Id="rId233" Type="http://schemas.openxmlformats.org/officeDocument/2006/relationships/slide" Target="slides/slide209.xml"/><Relationship Id="rId254" Type="http://schemas.openxmlformats.org/officeDocument/2006/relationships/slide" Target="slides/slide230.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275" Type="http://schemas.openxmlformats.org/officeDocument/2006/relationships/slide" Target="slides/slide251.xml"/><Relationship Id="rId296" Type="http://schemas.openxmlformats.org/officeDocument/2006/relationships/notesMaster" Target="notesMasters/notesMaster1.xml"/><Relationship Id="rId300" Type="http://schemas.openxmlformats.org/officeDocument/2006/relationships/theme" Target="theme/theme1.xml"/><Relationship Id="rId60" Type="http://schemas.openxmlformats.org/officeDocument/2006/relationships/slide" Target="slides/slide36.xml"/><Relationship Id="rId81" Type="http://schemas.openxmlformats.org/officeDocument/2006/relationships/slide" Target="slides/slide57.xml"/><Relationship Id="rId135" Type="http://schemas.openxmlformats.org/officeDocument/2006/relationships/slide" Target="slides/slide111.xml"/><Relationship Id="rId156" Type="http://schemas.openxmlformats.org/officeDocument/2006/relationships/slide" Target="slides/slide132.xml"/><Relationship Id="rId177" Type="http://schemas.openxmlformats.org/officeDocument/2006/relationships/slide" Target="slides/slide153.xml"/><Relationship Id="rId198" Type="http://schemas.openxmlformats.org/officeDocument/2006/relationships/slide" Target="slides/slide174.xml"/><Relationship Id="rId202" Type="http://schemas.openxmlformats.org/officeDocument/2006/relationships/slide" Target="slides/slide178.xml"/><Relationship Id="rId223" Type="http://schemas.openxmlformats.org/officeDocument/2006/relationships/slide" Target="slides/slide199.xml"/><Relationship Id="rId244" Type="http://schemas.openxmlformats.org/officeDocument/2006/relationships/slide" Target="slides/slide220.xml"/><Relationship Id="rId18" Type="http://schemas.openxmlformats.org/officeDocument/2006/relationships/slideMaster" Target="slideMasters/slideMaster18.xml"/><Relationship Id="rId39" Type="http://schemas.openxmlformats.org/officeDocument/2006/relationships/slide" Target="slides/slide15.xml"/><Relationship Id="rId265" Type="http://schemas.openxmlformats.org/officeDocument/2006/relationships/slide" Target="slides/slide241.xml"/><Relationship Id="rId286" Type="http://schemas.openxmlformats.org/officeDocument/2006/relationships/slide" Target="slides/slide262.xml"/><Relationship Id="rId50" Type="http://schemas.openxmlformats.org/officeDocument/2006/relationships/slide" Target="slides/slide26.xml"/><Relationship Id="rId104" Type="http://schemas.openxmlformats.org/officeDocument/2006/relationships/slide" Target="slides/slide80.xml"/><Relationship Id="rId125" Type="http://schemas.openxmlformats.org/officeDocument/2006/relationships/slide" Target="slides/slide101.xml"/><Relationship Id="rId146" Type="http://schemas.openxmlformats.org/officeDocument/2006/relationships/slide" Target="slides/slide122.xml"/><Relationship Id="rId167" Type="http://schemas.openxmlformats.org/officeDocument/2006/relationships/slide" Target="slides/slide143.xml"/><Relationship Id="rId188" Type="http://schemas.openxmlformats.org/officeDocument/2006/relationships/slide" Target="slides/slide164.xml"/><Relationship Id="rId71" Type="http://schemas.openxmlformats.org/officeDocument/2006/relationships/slide" Target="slides/slide47.xml"/><Relationship Id="rId92" Type="http://schemas.openxmlformats.org/officeDocument/2006/relationships/slide" Target="slides/slide68.xml"/><Relationship Id="rId213" Type="http://schemas.openxmlformats.org/officeDocument/2006/relationships/slide" Target="slides/slide189.xml"/><Relationship Id="rId234" Type="http://schemas.openxmlformats.org/officeDocument/2006/relationships/slide" Target="slides/slide210.xml"/><Relationship Id="rId2" Type="http://schemas.openxmlformats.org/officeDocument/2006/relationships/slideMaster" Target="slideMasters/slideMaster2.xml"/><Relationship Id="rId29" Type="http://schemas.openxmlformats.org/officeDocument/2006/relationships/slide" Target="slides/slide5.xml"/><Relationship Id="rId255" Type="http://schemas.openxmlformats.org/officeDocument/2006/relationships/slide" Target="slides/slide231.xml"/><Relationship Id="rId276" Type="http://schemas.openxmlformats.org/officeDocument/2006/relationships/slide" Target="slides/slide252.xml"/><Relationship Id="rId297" Type="http://schemas.openxmlformats.org/officeDocument/2006/relationships/handoutMaster" Target="handoutMasters/handoutMaster1.xml"/><Relationship Id="rId40" Type="http://schemas.openxmlformats.org/officeDocument/2006/relationships/slide" Target="slides/slide16.xml"/><Relationship Id="rId115" Type="http://schemas.openxmlformats.org/officeDocument/2006/relationships/slide" Target="slides/slide91.xml"/><Relationship Id="rId136" Type="http://schemas.openxmlformats.org/officeDocument/2006/relationships/slide" Target="slides/slide112.xml"/><Relationship Id="rId157" Type="http://schemas.openxmlformats.org/officeDocument/2006/relationships/slide" Target="slides/slide133.xml"/><Relationship Id="rId178" Type="http://schemas.openxmlformats.org/officeDocument/2006/relationships/slide" Target="slides/slide154.xml"/><Relationship Id="rId301" Type="http://schemas.openxmlformats.org/officeDocument/2006/relationships/tableStyles" Target="tableStyles.xml"/><Relationship Id="rId61" Type="http://schemas.openxmlformats.org/officeDocument/2006/relationships/slide" Target="slides/slide37.xml"/><Relationship Id="rId82" Type="http://schemas.openxmlformats.org/officeDocument/2006/relationships/slide" Target="slides/slide58.xml"/><Relationship Id="rId199" Type="http://schemas.openxmlformats.org/officeDocument/2006/relationships/slide" Target="slides/slide175.xml"/><Relationship Id="rId203" Type="http://schemas.openxmlformats.org/officeDocument/2006/relationships/slide" Target="slides/slide179.xml"/><Relationship Id="rId19" Type="http://schemas.openxmlformats.org/officeDocument/2006/relationships/slideMaster" Target="slideMasters/slideMaster19.xml"/><Relationship Id="rId224" Type="http://schemas.openxmlformats.org/officeDocument/2006/relationships/slide" Target="slides/slide200.xml"/><Relationship Id="rId245" Type="http://schemas.openxmlformats.org/officeDocument/2006/relationships/slide" Target="slides/slide221.xml"/><Relationship Id="rId266" Type="http://schemas.openxmlformats.org/officeDocument/2006/relationships/slide" Target="slides/slide242.xml"/><Relationship Id="rId287" Type="http://schemas.openxmlformats.org/officeDocument/2006/relationships/slide" Target="slides/slide263.xml"/><Relationship Id="rId30" Type="http://schemas.openxmlformats.org/officeDocument/2006/relationships/slide" Target="slides/slide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168" Type="http://schemas.openxmlformats.org/officeDocument/2006/relationships/slide" Target="slides/slide144.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189" Type="http://schemas.openxmlformats.org/officeDocument/2006/relationships/slide" Target="slides/slide165.xml"/><Relationship Id="rId3" Type="http://schemas.openxmlformats.org/officeDocument/2006/relationships/slideMaster" Target="slideMasters/slideMaster3.xml"/><Relationship Id="rId214" Type="http://schemas.openxmlformats.org/officeDocument/2006/relationships/slide" Target="slides/slide190.xml"/><Relationship Id="rId235" Type="http://schemas.openxmlformats.org/officeDocument/2006/relationships/slide" Target="slides/slide211.xml"/><Relationship Id="rId256" Type="http://schemas.openxmlformats.org/officeDocument/2006/relationships/slide" Target="slides/slide232.xml"/><Relationship Id="rId277" Type="http://schemas.openxmlformats.org/officeDocument/2006/relationships/slide" Target="slides/slide253.xml"/><Relationship Id="rId298" Type="http://schemas.openxmlformats.org/officeDocument/2006/relationships/presProps" Target="presProps.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slide" Target="slides/slide134.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179" Type="http://schemas.openxmlformats.org/officeDocument/2006/relationships/slide" Target="slides/slide155.xml"/><Relationship Id="rId190" Type="http://schemas.openxmlformats.org/officeDocument/2006/relationships/slide" Target="slides/slide166.xml"/><Relationship Id="rId204" Type="http://schemas.openxmlformats.org/officeDocument/2006/relationships/slide" Target="slides/slide180.xml"/><Relationship Id="rId225" Type="http://schemas.openxmlformats.org/officeDocument/2006/relationships/slide" Target="slides/slide201.xml"/><Relationship Id="rId246" Type="http://schemas.openxmlformats.org/officeDocument/2006/relationships/slide" Target="slides/slide222.xml"/><Relationship Id="rId267" Type="http://schemas.openxmlformats.org/officeDocument/2006/relationships/slide" Target="slides/slide243.xml"/><Relationship Id="rId288" Type="http://schemas.openxmlformats.org/officeDocument/2006/relationships/slide" Target="slides/slide264.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94" Type="http://schemas.openxmlformats.org/officeDocument/2006/relationships/slide" Target="slides/slide70.xml"/><Relationship Id="rId148" Type="http://schemas.openxmlformats.org/officeDocument/2006/relationships/slide" Target="slides/slide124.xml"/><Relationship Id="rId169" Type="http://schemas.openxmlformats.org/officeDocument/2006/relationships/slide" Target="slides/slide145.xml"/><Relationship Id="rId4" Type="http://schemas.openxmlformats.org/officeDocument/2006/relationships/slideMaster" Target="slideMasters/slideMaster4.xml"/><Relationship Id="rId180" Type="http://schemas.openxmlformats.org/officeDocument/2006/relationships/slide" Target="slides/slide156.xml"/><Relationship Id="rId215" Type="http://schemas.openxmlformats.org/officeDocument/2006/relationships/slide" Target="slides/slide191.xml"/><Relationship Id="rId236" Type="http://schemas.openxmlformats.org/officeDocument/2006/relationships/slide" Target="slides/slide212.xml"/><Relationship Id="rId257" Type="http://schemas.openxmlformats.org/officeDocument/2006/relationships/slide" Target="slides/slide233.xml"/><Relationship Id="rId278" Type="http://schemas.openxmlformats.org/officeDocument/2006/relationships/slide" Target="slides/slide254.xml"/><Relationship Id="rId42" Type="http://schemas.openxmlformats.org/officeDocument/2006/relationships/slide" Target="slides/slide18.xml"/><Relationship Id="rId84" Type="http://schemas.openxmlformats.org/officeDocument/2006/relationships/slide" Target="slides/slide60.xml"/><Relationship Id="rId138" Type="http://schemas.openxmlformats.org/officeDocument/2006/relationships/slide" Target="slides/slide114.xml"/><Relationship Id="rId191" Type="http://schemas.openxmlformats.org/officeDocument/2006/relationships/slide" Target="slides/slide167.xml"/><Relationship Id="rId205" Type="http://schemas.openxmlformats.org/officeDocument/2006/relationships/slide" Target="slides/slide181.xml"/><Relationship Id="rId247" Type="http://schemas.openxmlformats.org/officeDocument/2006/relationships/slide" Target="slides/slide223.xml"/><Relationship Id="rId107" Type="http://schemas.openxmlformats.org/officeDocument/2006/relationships/slide" Target="slides/slide83.xml"/><Relationship Id="rId289" Type="http://schemas.openxmlformats.org/officeDocument/2006/relationships/slide" Target="slides/slide265.xml"/><Relationship Id="rId11" Type="http://schemas.openxmlformats.org/officeDocument/2006/relationships/slideMaster" Target="slideMasters/slideMaster11.xml"/><Relationship Id="rId53" Type="http://schemas.openxmlformats.org/officeDocument/2006/relationships/slide" Target="slides/slide29.xml"/><Relationship Id="rId149" Type="http://schemas.openxmlformats.org/officeDocument/2006/relationships/slide" Target="slides/slide125.xml"/><Relationship Id="rId95" Type="http://schemas.openxmlformats.org/officeDocument/2006/relationships/slide" Target="slides/slide71.xml"/><Relationship Id="rId160" Type="http://schemas.openxmlformats.org/officeDocument/2006/relationships/slide" Target="slides/slide136.xml"/><Relationship Id="rId216" Type="http://schemas.openxmlformats.org/officeDocument/2006/relationships/slide" Target="slides/slide192.xml"/><Relationship Id="rId258" Type="http://schemas.openxmlformats.org/officeDocument/2006/relationships/slide" Target="slides/slide234.xml"/><Relationship Id="rId22" Type="http://schemas.openxmlformats.org/officeDocument/2006/relationships/slideMaster" Target="slideMasters/slideMaster22.xml"/><Relationship Id="rId64" Type="http://schemas.openxmlformats.org/officeDocument/2006/relationships/slide" Target="slides/slide40.xml"/><Relationship Id="rId118" Type="http://schemas.openxmlformats.org/officeDocument/2006/relationships/slide" Target="slides/slide94.xml"/><Relationship Id="rId171" Type="http://schemas.openxmlformats.org/officeDocument/2006/relationships/slide" Target="slides/slide147.xml"/><Relationship Id="rId227" Type="http://schemas.openxmlformats.org/officeDocument/2006/relationships/slide" Target="slides/slide203.xml"/><Relationship Id="rId269" Type="http://schemas.openxmlformats.org/officeDocument/2006/relationships/slide" Target="slides/slide245.xml"/><Relationship Id="rId33" Type="http://schemas.openxmlformats.org/officeDocument/2006/relationships/slide" Target="slides/slide9.xml"/><Relationship Id="rId129" Type="http://schemas.openxmlformats.org/officeDocument/2006/relationships/slide" Target="slides/slide105.xml"/><Relationship Id="rId280" Type="http://schemas.openxmlformats.org/officeDocument/2006/relationships/slide" Target="slides/slide256.xml"/><Relationship Id="rId75" Type="http://schemas.openxmlformats.org/officeDocument/2006/relationships/slide" Target="slides/slide51.xml"/><Relationship Id="rId140" Type="http://schemas.openxmlformats.org/officeDocument/2006/relationships/slide" Target="slides/slide116.xml"/><Relationship Id="rId182" Type="http://schemas.openxmlformats.org/officeDocument/2006/relationships/slide" Target="slides/slide15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hPercent val="65"/>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7.7608142493638677E-2"/>
          <c:y val="4.6153846153846156E-2"/>
          <c:w val="0.90839694656488568"/>
          <c:h val="0.81923076923076921"/>
        </c:manualLayout>
      </c:layout>
      <c:bar3DChart>
        <c:barDir val="col"/>
        <c:grouping val="clustered"/>
        <c:varyColors val="0"/>
        <c:ser>
          <c:idx val="0"/>
          <c:order val="0"/>
          <c:tx>
            <c:strRef>
              <c:f>Sheet1!$A$2</c:f>
              <c:strCache>
                <c:ptCount val="1"/>
                <c:pt idx="0">
                  <c:v>East</c:v>
                </c:pt>
              </c:strCache>
            </c:strRef>
          </c:tx>
          <c:spPr>
            <a:solidFill>
              <a:schemeClr val="accent1"/>
            </a:solidFill>
            <a:ln w="15221">
              <a:solidFill>
                <a:schemeClr val="tx1"/>
              </a:solidFill>
              <a:prstDash val="solid"/>
            </a:ln>
          </c:spPr>
          <c:invertIfNegative val="0"/>
          <c:cat>
            <c:numRef>
              <c:f>Sheet1!$B$1:$D$1</c:f>
              <c:numCache>
                <c:formatCode>General</c:formatCode>
                <c:ptCount val="3"/>
                <c:pt idx="0">
                  <c:v>1930</c:v>
                </c:pt>
                <c:pt idx="1">
                  <c:v>2030</c:v>
                </c:pt>
                <c:pt idx="2">
                  <c:v>2050</c:v>
                </c:pt>
              </c:numCache>
            </c:numRef>
          </c:cat>
          <c:val>
            <c:numRef>
              <c:f>Sheet1!$B$2:$D$2</c:f>
              <c:numCache>
                <c:formatCode>General</c:formatCode>
                <c:ptCount val="3"/>
              </c:numCache>
            </c:numRef>
          </c:val>
          <c:extLst xmlns:c16r2="http://schemas.microsoft.com/office/drawing/2015/06/chart">
            <c:ext xmlns:c16="http://schemas.microsoft.com/office/drawing/2014/chart" uri="{C3380CC4-5D6E-409C-BE32-E72D297353CC}">
              <c16:uniqueId val="{00000000-D988-495A-9A1A-E612D167027A}"/>
            </c:ext>
          </c:extLst>
        </c:ser>
        <c:ser>
          <c:idx val="1"/>
          <c:order val="1"/>
          <c:tx>
            <c:strRef>
              <c:f>Sheet1!$A$3</c:f>
              <c:strCache>
                <c:ptCount val="1"/>
                <c:pt idx="0">
                  <c:v>West</c:v>
                </c:pt>
              </c:strCache>
            </c:strRef>
          </c:tx>
          <c:spPr>
            <a:solidFill>
              <a:schemeClr val="accent2"/>
            </a:solidFill>
            <a:ln w="15221">
              <a:solidFill>
                <a:schemeClr val="tx1"/>
              </a:solidFill>
              <a:prstDash val="solid"/>
            </a:ln>
          </c:spPr>
          <c:invertIfNegative val="0"/>
          <c:cat>
            <c:numRef>
              <c:f>Sheet1!$B$1:$D$1</c:f>
              <c:numCache>
                <c:formatCode>General</c:formatCode>
                <c:ptCount val="3"/>
                <c:pt idx="0">
                  <c:v>1930</c:v>
                </c:pt>
                <c:pt idx="1">
                  <c:v>2030</c:v>
                </c:pt>
                <c:pt idx="2">
                  <c:v>2050</c:v>
                </c:pt>
              </c:numCache>
            </c:numRef>
          </c:cat>
          <c:val>
            <c:numRef>
              <c:f>Sheet1!$B$3:$D$3</c:f>
              <c:numCache>
                <c:formatCode>General</c:formatCode>
                <c:ptCount val="3"/>
                <c:pt idx="0">
                  <c:v>2</c:v>
                </c:pt>
                <c:pt idx="1">
                  <c:v>8.4</c:v>
                </c:pt>
                <c:pt idx="2">
                  <c:v>9.6999999999999993</c:v>
                </c:pt>
              </c:numCache>
            </c:numRef>
          </c:val>
          <c:extLst xmlns:c16r2="http://schemas.microsoft.com/office/drawing/2015/06/chart">
            <c:ext xmlns:c16="http://schemas.microsoft.com/office/drawing/2014/chart" uri="{C3380CC4-5D6E-409C-BE32-E72D297353CC}">
              <c16:uniqueId val="{00000001-D988-495A-9A1A-E612D167027A}"/>
            </c:ext>
          </c:extLst>
        </c:ser>
        <c:ser>
          <c:idx val="2"/>
          <c:order val="2"/>
          <c:tx>
            <c:strRef>
              <c:f>Sheet1!$A$4</c:f>
              <c:strCache>
                <c:ptCount val="1"/>
                <c:pt idx="0">
                  <c:v>North</c:v>
                </c:pt>
              </c:strCache>
            </c:strRef>
          </c:tx>
          <c:spPr>
            <a:solidFill>
              <a:schemeClr val="hlink"/>
            </a:solidFill>
            <a:ln w="15221">
              <a:solidFill>
                <a:schemeClr val="tx1"/>
              </a:solidFill>
              <a:prstDash val="solid"/>
            </a:ln>
          </c:spPr>
          <c:invertIfNegative val="0"/>
          <c:cat>
            <c:numRef>
              <c:f>Sheet1!$B$1:$D$1</c:f>
              <c:numCache>
                <c:formatCode>General</c:formatCode>
                <c:ptCount val="3"/>
                <c:pt idx="0">
                  <c:v>1930</c:v>
                </c:pt>
                <c:pt idx="1">
                  <c:v>2030</c:v>
                </c:pt>
                <c:pt idx="2">
                  <c:v>2050</c:v>
                </c:pt>
              </c:numCache>
            </c:numRef>
          </c:cat>
          <c:val>
            <c:numRef>
              <c:f>Sheet1!$B$4:$D$4</c:f>
              <c:numCache>
                <c:formatCode>General</c:formatCode>
                <c:ptCount val="3"/>
              </c:numCache>
            </c:numRef>
          </c:val>
          <c:extLst xmlns:c16r2="http://schemas.microsoft.com/office/drawing/2015/06/chart">
            <c:ext xmlns:c16="http://schemas.microsoft.com/office/drawing/2014/chart" uri="{C3380CC4-5D6E-409C-BE32-E72D297353CC}">
              <c16:uniqueId val="{00000002-D988-495A-9A1A-E612D167027A}"/>
            </c:ext>
          </c:extLst>
        </c:ser>
        <c:dLbls>
          <c:showLegendKey val="0"/>
          <c:showVal val="0"/>
          <c:showCatName val="0"/>
          <c:showSerName val="0"/>
          <c:showPercent val="0"/>
          <c:showBubbleSize val="0"/>
        </c:dLbls>
        <c:gapWidth val="150"/>
        <c:gapDepth val="0"/>
        <c:shape val="box"/>
        <c:axId val="-311634976"/>
        <c:axId val="-311626272"/>
        <c:axId val="0"/>
      </c:bar3DChart>
      <c:catAx>
        <c:axId val="-311634976"/>
        <c:scaling>
          <c:orientation val="minMax"/>
        </c:scaling>
        <c:delete val="0"/>
        <c:axPos val="b"/>
        <c:numFmt formatCode="General" sourceLinked="1"/>
        <c:majorTickMark val="out"/>
        <c:minorTickMark val="none"/>
        <c:tickLblPos val="low"/>
        <c:spPr>
          <a:ln w="3805">
            <a:solidFill>
              <a:schemeClr val="tx1"/>
            </a:solidFill>
            <a:prstDash val="solid"/>
          </a:ln>
        </c:spPr>
        <c:txPr>
          <a:bodyPr rot="0" vert="horz"/>
          <a:lstStyle/>
          <a:p>
            <a:pPr>
              <a:defRPr sz="2158" b="1" i="0" u="none" strike="noStrike" baseline="0">
                <a:solidFill>
                  <a:schemeClr val="tx1"/>
                </a:solidFill>
                <a:latin typeface="Arial"/>
                <a:ea typeface="Arial"/>
                <a:cs typeface="Arial"/>
              </a:defRPr>
            </a:pPr>
            <a:endParaRPr lang="en-US"/>
          </a:p>
        </c:txPr>
        <c:crossAx val="-311626272"/>
        <c:crosses val="autoZero"/>
        <c:auto val="1"/>
        <c:lblAlgn val="ctr"/>
        <c:lblOffset val="100"/>
        <c:tickLblSkip val="1"/>
        <c:tickMarkSkip val="1"/>
        <c:noMultiLvlLbl val="0"/>
      </c:catAx>
      <c:valAx>
        <c:axId val="-311626272"/>
        <c:scaling>
          <c:orientation val="minMax"/>
        </c:scaling>
        <c:delete val="0"/>
        <c:axPos val="l"/>
        <c:majorGridlines>
          <c:spPr>
            <a:ln w="3805">
              <a:solidFill>
                <a:schemeClr val="tx1"/>
              </a:solidFill>
              <a:prstDash val="solid"/>
            </a:ln>
          </c:spPr>
        </c:majorGridlines>
        <c:numFmt formatCode="General" sourceLinked="1"/>
        <c:majorTickMark val="out"/>
        <c:minorTickMark val="none"/>
        <c:tickLblPos val="nextTo"/>
        <c:spPr>
          <a:ln w="3805">
            <a:solidFill>
              <a:schemeClr val="tx1"/>
            </a:solidFill>
            <a:prstDash val="solid"/>
          </a:ln>
        </c:spPr>
        <c:txPr>
          <a:bodyPr rot="0" vert="horz"/>
          <a:lstStyle/>
          <a:p>
            <a:pPr>
              <a:defRPr sz="2158" b="1" i="0" u="none" strike="noStrike" baseline="0">
                <a:solidFill>
                  <a:schemeClr val="tx1"/>
                </a:solidFill>
                <a:latin typeface="Arial"/>
                <a:ea typeface="Arial"/>
                <a:cs typeface="Arial"/>
              </a:defRPr>
            </a:pPr>
            <a:endParaRPr lang="en-US"/>
          </a:p>
        </c:txPr>
        <c:crossAx val="-311634976"/>
        <c:crosses val="autoZero"/>
        <c:crossBetween val="between"/>
      </c:valAx>
      <c:spPr>
        <a:noFill/>
        <a:ln w="25383">
          <a:noFill/>
        </a:ln>
      </c:spPr>
    </c:plotArea>
    <c:plotVisOnly val="1"/>
    <c:dispBlanksAs val="gap"/>
    <c:showDLblsOverMax val="0"/>
  </c:chart>
  <c:spPr>
    <a:noFill/>
    <a:ln>
      <a:noFill/>
    </a:ln>
  </c:spPr>
  <c:txPr>
    <a:bodyPr/>
    <a:lstStyle/>
    <a:p>
      <a:pPr>
        <a:defRPr sz="2158" b="1" i="0" u="none" strike="noStrike" baseline="0">
          <a:solidFill>
            <a:schemeClr val="tx1"/>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05B597-AA20-4E91-B963-5CFBCEB8FF83}"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60117CDE-D278-4DD5-A1DB-2D9AFFB5241B}">
      <dgm:prSet phldrT="[Text]"/>
      <dgm:spPr>
        <a:solidFill>
          <a:srgbClr val="C00000"/>
        </a:solidFill>
      </dgm:spPr>
      <dgm:t>
        <a:bodyPr/>
        <a:lstStyle/>
        <a:p>
          <a:r>
            <a:rPr lang="en-US" dirty="0"/>
            <a:t>1980s</a:t>
          </a:r>
        </a:p>
      </dgm:t>
    </dgm:pt>
    <dgm:pt modelId="{3A9CEEA3-E0ED-4944-9630-F3FF1CC65CF5}" type="parTrans" cxnId="{4B459C26-AB3D-48AC-B228-2527539AC2D0}">
      <dgm:prSet/>
      <dgm:spPr/>
      <dgm:t>
        <a:bodyPr/>
        <a:lstStyle/>
        <a:p>
          <a:endParaRPr lang="en-US"/>
        </a:p>
      </dgm:t>
    </dgm:pt>
    <dgm:pt modelId="{1723DF1F-B67E-4065-8E5A-5159A8979B71}" type="sibTrans" cxnId="{4B459C26-AB3D-48AC-B228-2527539AC2D0}">
      <dgm:prSet/>
      <dgm:spPr/>
      <dgm:t>
        <a:bodyPr/>
        <a:lstStyle/>
        <a:p>
          <a:endParaRPr lang="en-US"/>
        </a:p>
      </dgm:t>
    </dgm:pt>
    <dgm:pt modelId="{DEA9F488-1BD0-426E-A209-DC58314F1FBD}">
      <dgm:prSet phldrT="[Text]"/>
      <dgm:spPr>
        <a:solidFill>
          <a:srgbClr val="00B0F0"/>
        </a:solidFill>
      </dgm:spPr>
      <dgm:t>
        <a:bodyPr/>
        <a:lstStyle/>
        <a:p>
          <a:r>
            <a:rPr lang="en-US" dirty="0"/>
            <a:t>1990s</a:t>
          </a:r>
        </a:p>
      </dgm:t>
    </dgm:pt>
    <dgm:pt modelId="{BF33A7FF-6DEB-4A15-A044-6633238993DA}" type="parTrans" cxnId="{ADFF195A-4464-4AAE-9A40-9114518569C5}">
      <dgm:prSet/>
      <dgm:spPr/>
      <dgm:t>
        <a:bodyPr/>
        <a:lstStyle/>
        <a:p>
          <a:endParaRPr lang="en-US"/>
        </a:p>
      </dgm:t>
    </dgm:pt>
    <dgm:pt modelId="{2E654DE3-F405-44A0-9CD3-9FBABE3B01D7}" type="sibTrans" cxnId="{ADFF195A-4464-4AAE-9A40-9114518569C5}">
      <dgm:prSet/>
      <dgm:spPr/>
      <dgm:t>
        <a:bodyPr/>
        <a:lstStyle/>
        <a:p>
          <a:endParaRPr lang="en-US"/>
        </a:p>
      </dgm:t>
    </dgm:pt>
    <dgm:pt modelId="{5E109680-F344-4DEC-93CA-A738241742C6}">
      <dgm:prSet phldrT="[Text]"/>
      <dgm:spPr>
        <a:solidFill>
          <a:srgbClr val="7030A0"/>
        </a:solidFill>
      </dgm:spPr>
      <dgm:t>
        <a:bodyPr/>
        <a:lstStyle/>
        <a:p>
          <a:r>
            <a:rPr lang="en-US" sz="2000" dirty="0"/>
            <a:t>2000 +</a:t>
          </a:r>
        </a:p>
      </dgm:t>
    </dgm:pt>
    <dgm:pt modelId="{CC333C52-21CC-4CDB-9B1E-8E869C7ACC9B}" type="parTrans" cxnId="{E5103A63-E5CA-4F1C-B0CC-33A8A049F0FB}">
      <dgm:prSet/>
      <dgm:spPr/>
      <dgm:t>
        <a:bodyPr/>
        <a:lstStyle/>
        <a:p>
          <a:endParaRPr lang="en-US"/>
        </a:p>
      </dgm:t>
    </dgm:pt>
    <dgm:pt modelId="{23D98493-E53C-4795-8C7B-489F79AC9E57}" type="sibTrans" cxnId="{E5103A63-E5CA-4F1C-B0CC-33A8A049F0FB}">
      <dgm:prSet/>
      <dgm:spPr/>
      <dgm:t>
        <a:bodyPr/>
        <a:lstStyle/>
        <a:p>
          <a:endParaRPr lang="en-US"/>
        </a:p>
      </dgm:t>
    </dgm:pt>
    <dgm:pt modelId="{CEBC2EE9-03CB-459C-99E6-9DE932E47FA8}">
      <dgm:prSet phldrT="[Text]"/>
      <dgm:spPr>
        <a:solidFill>
          <a:srgbClr val="28765E"/>
        </a:solidFill>
      </dgm:spPr>
      <dgm:t>
        <a:bodyPr/>
        <a:lstStyle/>
        <a:p>
          <a:r>
            <a:rPr lang="en-US" dirty="0"/>
            <a:t>1960s-70s</a:t>
          </a:r>
        </a:p>
      </dgm:t>
    </dgm:pt>
    <dgm:pt modelId="{7166229E-EB27-4799-86D2-606E3F0ADDD3}" type="parTrans" cxnId="{CAE367B9-15C1-47D6-9DBB-C26434B06D1B}">
      <dgm:prSet/>
      <dgm:spPr/>
      <dgm:t>
        <a:bodyPr/>
        <a:lstStyle/>
        <a:p>
          <a:endParaRPr lang="en-US"/>
        </a:p>
      </dgm:t>
    </dgm:pt>
    <dgm:pt modelId="{127F938D-D41E-403B-AF11-0B67FD6310DD}" type="sibTrans" cxnId="{CAE367B9-15C1-47D6-9DBB-C26434B06D1B}">
      <dgm:prSet/>
      <dgm:spPr/>
      <dgm:t>
        <a:bodyPr/>
        <a:lstStyle/>
        <a:p>
          <a:endParaRPr lang="en-US"/>
        </a:p>
      </dgm:t>
    </dgm:pt>
    <dgm:pt modelId="{B102DB66-1BE2-4087-B397-73EEAEDB30F1}">
      <dgm:prSet phldrT="[Text]" custT="1"/>
      <dgm:spPr>
        <a:noFill/>
        <a:ln>
          <a:noFill/>
        </a:ln>
      </dgm:spPr>
      <dgm:t>
        <a:bodyPr/>
        <a:lstStyle/>
        <a:p>
          <a:r>
            <a:rPr lang="en-US" sz="1600" i="1" dirty="0"/>
            <a:t>-Silent Spring</a:t>
          </a:r>
        </a:p>
      </dgm:t>
    </dgm:pt>
    <dgm:pt modelId="{A6C0F356-5A2F-402D-876A-80703BC7C0E1}" type="parTrans" cxnId="{3FDDBDFD-C2E4-4340-9997-547BAB5386DB}">
      <dgm:prSet/>
      <dgm:spPr/>
      <dgm:t>
        <a:bodyPr/>
        <a:lstStyle/>
        <a:p>
          <a:endParaRPr lang="en-US"/>
        </a:p>
      </dgm:t>
    </dgm:pt>
    <dgm:pt modelId="{34A4E04F-2CCC-4139-8399-D8A1DFAE0E2A}" type="sibTrans" cxnId="{3FDDBDFD-C2E4-4340-9997-547BAB5386DB}">
      <dgm:prSet/>
      <dgm:spPr/>
      <dgm:t>
        <a:bodyPr/>
        <a:lstStyle/>
        <a:p>
          <a:endParaRPr lang="en-US"/>
        </a:p>
      </dgm:t>
    </dgm:pt>
    <dgm:pt modelId="{D4D46B1D-B0C5-44FF-BD54-A244A9E30585}">
      <dgm:prSet phldrT="[Text]" custT="1"/>
      <dgm:spPr>
        <a:ln>
          <a:noFill/>
        </a:ln>
      </dgm:spPr>
      <dgm:t>
        <a:bodyPr/>
        <a:lstStyle/>
        <a:p>
          <a:r>
            <a:rPr lang="en-US" sz="1400" dirty="0"/>
            <a:t>-AIDS</a:t>
          </a:r>
        </a:p>
      </dgm:t>
    </dgm:pt>
    <dgm:pt modelId="{45CD1774-3B68-48ED-8D07-6BABFE9F7CBD}" type="parTrans" cxnId="{ABADC912-D440-40FE-AF21-260202CD7CBA}">
      <dgm:prSet/>
      <dgm:spPr/>
      <dgm:t>
        <a:bodyPr/>
        <a:lstStyle/>
        <a:p>
          <a:endParaRPr lang="en-US"/>
        </a:p>
      </dgm:t>
    </dgm:pt>
    <dgm:pt modelId="{AA42242F-407B-488A-BA2B-306CAA291E18}" type="sibTrans" cxnId="{ABADC912-D440-40FE-AF21-260202CD7CBA}">
      <dgm:prSet/>
      <dgm:spPr/>
      <dgm:t>
        <a:bodyPr/>
        <a:lstStyle/>
        <a:p>
          <a:endParaRPr lang="en-US"/>
        </a:p>
      </dgm:t>
    </dgm:pt>
    <dgm:pt modelId="{8D2C5731-DFCC-41DB-B23C-2FAF6E32E11D}">
      <dgm:prSet phldrT="[Text]" custT="1"/>
      <dgm:spPr>
        <a:ln>
          <a:noFill/>
        </a:ln>
      </dgm:spPr>
      <dgm:t>
        <a:bodyPr/>
        <a:lstStyle/>
        <a:p>
          <a:r>
            <a:rPr lang="en-US" sz="1400" dirty="0"/>
            <a:t>-Exxon Valdez Oil Spill</a:t>
          </a:r>
        </a:p>
      </dgm:t>
    </dgm:pt>
    <dgm:pt modelId="{AD97381B-2D75-4F62-9FD8-F6BC0B68D97C}" type="parTrans" cxnId="{2CD6D1CA-48AD-4165-BBC8-7920D21BF5DC}">
      <dgm:prSet/>
      <dgm:spPr/>
      <dgm:t>
        <a:bodyPr/>
        <a:lstStyle/>
        <a:p>
          <a:endParaRPr lang="en-US"/>
        </a:p>
      </dgm:t>
    </dgm:pt>
    <dgm:pt modelId="{8D0299A9-46B7-4895-8772-37BFA6869B83}" type="sibTrans" cxnId="{2CD6D1CA-48AD-4165-BBC8-7920D21BF5DC}">
      <dgm:prSet/>
      <dgm:spPr/>
      <dgm:t>
        <a:bodyPr/>
        <a:lstStyle/>
        <a:p>
          <a:endParaRPr lang="en-US"/>
        </a:p>
      </dgm:t>
    </dgm:pt>
    <dgm:pt modelId="{52756274-282D-4CC7-BA65-4C735232983E}">
      <dgm:prSet phldrT="[Text]" custT="1"/>
      <dgm:spPr>
        <a:ln>
          <a:noFill/>
        </a:ln>
      </dgm:spPr>
      <dgm:t>
        <a:bodyPr/>
        <a:lstStyle/>
        <a:p>
          <a:r>
            <a:rPr lang="en-US" sz="1400" dirty="0"/>
            <a:t>-UN Brundtland Comm.</a:t>
          </a:r>
        </a:p>
      </dgm:t>
    </dgm:pt>
    <dgm:pt modelId="{CD5230CF-CF9C-4E69-AD54-4C9F024ADC8E}" type="parTrans" cxnId="{24FA22C3-33B3-487E-887A-7C405D66E446}">
      <dgm:prSet/>
      <dgm:spPr/>
      <dgm:t>
        <a:bodyPr/>
        <a:lstStyle/>
        <a:p>
          <a:endParaRPr lang="en-US"/>
        </a:p>
      </dgm:t>
    </dgm:pt>
    <dgm:pt modelId="{6A89E2A7-5EAF-454F-95F3-9B4B050F11E5}" type="sibTrans" cxnId="{24FA22C3-33B3-487E-887A-7C405D66E446}">
      <dgm:prSet/>
      <dgm:spPr/>
      <dgm:t>
        <a:bodyPr/>
        <a:lstStyle/>
        <a:p>
          <a:endParaRPr lang="en-US"/>
        </a:p>
      </dgm:t>
    </dgm:pt>
    <dgm:pt modelId="{3D5262C7-1F41-417B-BDD6-2EC9D54FF090}">
      <dgm:prSet phldrT="[Text]" custT="1"/>
      <dgm:spPr>
        <a:ln>
          <a:noFill/>
        </a:ln>
      </dgm:spPr>
      <dgm:t>
        <a:bodyPr/>
        <a:lstStyle/>
        <a:p>
          <a:r>
            <a:rPr lang="en-US" sz="1400" dirty="0"/>
            <a:t>-Triple Bottom Line</a:t>
          </a:r>
        </a:p>
      </dgm:t>
    </dgm:pt>
    <dgm:pt modelId="{2853DF14-7B48-47A5-A59E-DA36B44AE77C}" type="parTrans" cxnId="{A491E45C-DCD6-4C68-8936-81FA4E075C09}">
      <dgm:prSet/>
      <dgm:spPr/>
      <dgm:t>
        <a:bodyPr/>
        <a:lstStyle/>
        <a:p>
          <a:endParaRPr lang="en-US"/>
        </a:p>
      </dgm:t>
    </dgm:pt>
    <dgm:pt modelId="{A79D8C13-65B7-4D25-8498-8CCF2BC40D99}" type="sibTrans" cxnId="{A491E45C-DCD6-4C68-8936-81FA4E075C09}">
      <dgm:prSet/>
      <dgm:spPr/>
      <dgm:t>
        <a:bodyPr/>
        <a:lstStyle/>
        <a:p>
          <a:endParaRPr lang="en-US"/>
        </a:p>
      </dgm:t>
    </dgm:pt>
    <dgm:pt modelId="{165B2638-35CE-438B-B823-ADEB2C1963AD}">
      <dgm:prSet phldrT="[Text]" custT="1"/>
      <dgm:spPr>
        <a:ln>
          <a:noFill/>
        </a:ln>
      </dgm:spPr>
      <dgm:t>
        <a:bodyPr/>
        <a:lstStyle/>
        <a:p>
          <a:r>
            <a:rPr lang="en-US" sz="1400" dirty="0"/>
            <a:t>-Nike, Gap Contractor Sweatshops</a:t>
          </a:r>
        </a:p>
      </dgm:t>
    </dgm:pt>
    <dgm:pt modelId="{8D5791B2-AB6F-4BB6-B432-644F9E9E5C92}" type="parTrans" cxnId="{E2559687-86EC-4E5E-A177-EBACF4661D2F}">
      <dgm:prSet/>
      <dgm:spPr/>
      <dgm:t>
        <a:bodyPr/>
        <a:lstStyle/>
        <a:p>
          <a:endParaRPr lang="en-US"/>
        </a:p>
      </dgm:t>
    </dgm:pt>
    <dgm:pt modelId="{44160E33-0DD0-47A4-B0C2-913186431939}" type="sibTrans" cxnId="{E2559687-86EC-4E5E-A177-EBACF4661D2F}">
      <dgm:prSet/>
      <dgm:spPr/>
      <dgm:t>
        <a:bodyPr/>
        <a:lstStyle/>
        <a:p>
          <a:endParaRPr lang="en-US"/>
        </a:p>
      </dgm:t>
    </dgm:pt>
    <dgm:pt modelId="{519D7361-8FAF-4CBD-AFEF-E608F0A2B221}">
      <dgm:prSet phldrT="[Text]" custT="1"/>
      <dgm:spPr>
        <a:ln>
          <a:noFill/>
        </a:ln>
      </dgm:spPr>
      <dgm:t>
        <a:bodyPr/>
        <a:lstStyle/>
        <a:p>
          <a:r>
            <a:rPr lang="en-US" sz="1400" dirty="0"/>
            <a:t>-Enron</a:t>
          </a:r>
        </a:p>
      </dgm:t>
    </dgm:pt>
    <dgm:pt modelId="{2F221CF8-2422-4258-A56D-EBD991DE7ACB}" type="parTrans" cxnId="{24E5616D-2381-4B94-B505-66638719BF72}">
      <dgm:prSet/>
      <dgm:spPr/>
      <dgm:t>
        <a:bodyPr/>
        <a:lstStyle/>
        <a:p>
          <a:endParaRPr lang="en-US"/>
        </a:p>
      </dgm:t>
    </dgm:pt>
    <dgm:pt modelId="{F4F12CEA-C21C-4E32-99C9-0BFF372436EE}" type="sibTrans" cxnId="{24E5616D-2381-4B94-B505-66638719BF72}">
      <dgm:prSet/>
      <dgm:spPr/>
      <dgm:t>
        <a:bodyPr/>
        <a:lstStyle/>
        <a:p>
          <a:endParaRPr lang="en-US"/>
        </a:p>
      </dgm:t>
    </dgm:pt>
    <dgm:pt modelId="{FCCB84DE-3BA0-4BC0-9E88-E3F8026B0CA5}">
      <dgm:prSet phldrT="[Text]" custT="1"/>
      <dgm:spPr>
        <a:ln>
          <a:noFill/>
        </a:ln>
      </dgm:spPr>
      <dgm:t>
        <a:bodyPr/>
        <a:lstStyle/>
        <a:p>
          <a:pPr>
            <a:lnSpc>
              <a:spcPts val="1500"/>
            </a:lnSpc>
            <a:spcAft>
              <a:spcPts val="0"/>
            </a:spcAft>
          </a:pPr>
          <a:r>
            <a:rPr lang="en-US" sz="1400" dirty="0"/>
            <a:t>-</a:t>
          </a:r>
          <a:r>
            <a:rPr lang="en-US" sz="1400" i="1" dirty="0"/>
            <a:t>An Inconvenient Truth</a:t>
          </a:r>
        </a:p>
        <a:p>
          <a:pPr>
            <a:lnSpc>
              <a:spcPts val="1500"/>
            </a:lnSpc>
            <a:spcAft>
              <a:spcPts val="0"/>
            </a:spcAft>
          </a:pPr>
          <a:endParaRPr lang="en-US" sz="1400" i="1" dirty="0"/>
        </a:p>
        <a:p>
          <a:pPr>
            <a:lnSpc>
              <a:spcPts val="1500"/>
            </a:lnSpc>
            <a:spcAft>
              <a:spcPts val="0"/>
            </a:spcAft>
          </a:pPr>
          <a:r>
            <a:rPr lang="en-US" sz="1400" i="1" dirty="0"/>
            <a:t>-Pope’s Encyclical on Care for Our Common Home</a:t>
          </a:r>
        </a:p>
      </dgm:t>
    </dgm:pt>
    <dgm:pt modelId="{6C4F00FC-D7AB-4487-A757-A3A3C72B8CF1}" type="parTrans" cxnId="{23D4031B-C3C8-421C-AD84-AFF79F140AB6}">
      <dgm:prSet/>
      <dgm:spPr/>
      <dgm:t>
        <a:bodyPr/>
        <a:lstStyle/>
        <a:p>
          <a:endParaRPr lang="en-US"/>
        </a:p>
      </dgm:t>
    </dgm:pt>
    <dgm:pt modelId="{155624F6-8C39-4FAF-8D29-867F0D5D4AF0}" type="sibTrans" cxnId="{23D4031B-C3C8-421C-AD84-AFF79F140AB6}">
      <dgm:prSet/>
      <dgm:spPr/>
      <dgm:t>
        <a:bodyPr/>
        <a:lstStyle/>
        <a:p>
          <a:endParaRPr lang="en-US"/>
        </a:p>
      </dgm:t>
    </dgm:pt>
    <dgm:pt modelId="{0B5BABE9-2030-46F7-B223-7EB14E30ED5E}">
      <dgm:prSet phldrT="[Text]" custT="1"/>
      <dgm:spPr>
        <a:ln>
          <a:noFill/>
        </a:ln>
      </dgm:spPr>
      <dgm:t>
        <a:bodyPr/>
        <a:lstStyle/>
        <a:p>
          <a:r>
            <a:rPr lang="en-US" sz="1400" dirty="0"/>
            <a:t>-Bhopal</a:t>
          </a:r>
        </a:p>
      </dgm:t>
    </dgm:pt>
    <dgm:pt modelId="{BB3B944B-EC94-457A-A8DF-96105914322F}" type="parTrans" cxnId="{E1E3DFAA-A3E3-4A52-AD53-D5356322D862}">
      <dgm:prSet/>
      <dgm:spPr/>
      <dgm:t>
        <a:bodyPr/>
        <a:lstStyle/>
        <a:p>
          <a:endParaRPr lang="en-US"/>
        </a:p>
      </dgm:t>
    </dgm:pt>
    <dgm:pt modelId="{A6F60DE9-2F4C-489F-A18E-EB6B6D9E635D}" type="sibTrans" cxnId="{E1E3DFAA-A3E3-4A52-AD53-D5356322D862}">
      <dgm:prSet/>
      <dgm:spPr/>
      <dgm:t>
        <a:bodyPr/>
        <a:lstStyle/>
        <a:p>
          <a:endParaRPr lang="en-US"/>
        </a:p>
      </dgm:t>
    </dgm:pt>
    <dgm:pt modelId="{8E145423-D396-46C2-A0AA-345DED53D7CE}">
      <dgm:prSet phldrT="[Text]" custT="1"/>
      <dgm:spPr>
        <a:ln>
          <a:noFill/>
        </a:ln>
      </dgm:spPr>
      <dgm:t>
        <a:bodyPr/>
        <a:lstStyle/>
        <a:p>
          <a:r>
            <a:rPr lang="en-US" sz="1400" dirty="0"/>
            <a:t>-GRI</a:t>
          </a:r>
        </a:p>
        <a:p>
          <a:endParaRPr lang="en-US" sz="1600" dirty="0"/>
        </a:p>
      </dgm:t>
    </dgm:pt>
    <dgm:pt modelId="{601C682E-6BDB-4095-A875-355A48601F15}" type="parTrans" cxnId="{9293348F-CC26-4303-B158-F66EE03B2890}">
      <dgm:prSet/>
      <dgm:spPr/>
      <dgm:t>
        <a:bodyPr/>
        <a:lstStyle/>
        <a:p>
          <a:endParaRPr lang="en-US"/>
        </a:p>
      </dgm:t>
    </dgm:pt>
    <dgm:pt modelId="{864682DD-9B2A-4D09-9C01-45A3CC0F0D7E}" type="sibTrans" cxnId="{9293348F-CC26-4303-B158-F66EE03B2890}">
      <dgm:prSet/>
      <dgm:spPr/>
      <dgm:t>
        <a:bodyPr/>
        <a:lstStyle/>
        <a:p>
          <a:endParaRPr lang="en-US"/>
        </a:p>
      </dgm:t>
    </dgm:pt>
    <dgm:pt modelId="{F27FCD95-5740-47F8-8B3D-035EF3E88414}">
      <dgm:prSet phldrT="[Text]" custT="1"/>
      <dgm:spPr>
        <a:ln>
          <a:noFill/>
        </a:ln>
      </dgm:spPr>
      <dgm:t>
        <a:bodyPr/>
        <a:lstStyle/>
        <a:p>
          <a:pPr>
            <a:lnSpc>
              <a:spcPts val="1500"/>
            </a:lnSpc>
            <a:spcAft>
              <a:spcPts val="0"/>
            </a:spcAft>
          </a:pPr>
          <a:r>
            <a:rPr lang="en-US" sz="1400" dirty="0"/>
            <a:t>-UN Global Compact</a:t>
          </a:r>
        </a:p>
      </dgm:t>
    </dgm:pt>
    <dgm:pt modelId="{8AE33E16-DB70-4342-8AB2-CC0788F9A608}" type="parTrans" cxnId="{9FA348E9-63FD-481D-911F-F3284499DB7F}">
      <dgm:prSet/>
      <dgm:spPr/>
      <dgm:t>
        <a:bodyPr/>
        <a:lstStyle/>
        <a:p>
          <a:endParaRPr lang="en-US"/>
        </a:p>
      </dgm:t>
    </dgm:pt>
    <dgm:pt modelId="{D7AB1324-F2AB-432E-BFA0-63913AA92542}" type="sibTrans" cxnId="{9FA348E9-63FD-481D-911F-F3284499DB7F}">
      <dgm:prSet/>
      <dgm:spPr/>
      <dgm:t>
        <a:bodyPr/>
        <a:lstStyle/>
        <a:p>
          <a:endParaRPr lang="en-US"/>
        </a:p>
      </dgm:t>
    </dgm:pt>
    <dgm:pt modelId="{41E2A6FA-C4D5-407F-A9E4-6EA5ECABC432}">
      <dgm:prSet phldrT="[Text]" custT="1"/>
      <dgm:spPr>
        <a:ln>
          <a:noFill/>
        </a:ln>
      </dgm:spPr>
      <dgm:t>
        <a:bodyPr/>
        <a:lstStyle/>
        <a:p>
          <a:pPr>
            <a:lnSpc>
              <a:spcPts val="1500"/>
            </a:lnSpc>
            <a:spcAft>
              <a:spcPts val="0"/>
            </a:spcAft>
          </a:pPr>
          <a:r>
            <a:rPr lang="en-US" sz="1400" dirty="0"/>
            <a:t>-AASHE ,</a:t>
          </a:r>
        </a:p>
      </dgm:t>
    </dgm:pt>
    <dgm:pt modelId="{24D2E458-6B65-4818-9838-CA38F8ED046E}" type="parTrans" cxnId="{A88CC343-36E3-4773-8A32-751FD513762C}">
      <dgm:prSet/>
      <dgm:spPr/>
      <dgm:t>
        <a:bodyPr/>
        <a:lstStyle/>
        <a:p>
          <a:endParaRPr lang="en-US"/>
        </a:p>
      </dgm:t>
    </dgm:pt>
    <dgm:pt modelId="{E60AFD90-0D85-4FD2-A66B-15284F13153E}" type="sibTrans" cxnId="{A88CC343-36E3-4773-8A32-751FD513762C}">
      <dgm:prSet/>
      <dgm:spPr/>
      <dgm:t>
        <a:bodyPr/>
        <a:lstStyle/>
        <a:p>
          <a:endParaRPr lang="en-US"/>
        </a:p>
      </dgm:t>
    </dgm:pt>
    <dgm:pt modelId="{26BA892A-F40B-4D17-B457-555EB1AE5729}">
      <dgm:prSet phldrT="[Text]" custT="1"/>
      <dgm:spPr>
        <a:ln>
          <a:noFill/>
        </a:ln>
      </dgm:spPr>
      <dgm:t>
        <a:bodyPr/>
        <a:lstStyle/>
        <a:p>
          <a:pPr>
            <a:lnSpc>
              <a:spcPts val="1500"/>
            </a:lnSpc>
            <a:spcAft>
              <a:spcPts val="0"/>
            </a:spcAft>
          </a:pPr>
          <a:r>
            <a:rPr lang="en-US" sz="1400" dirty="0"/>
            <a:t>-IIRC, SASB</a:t>
          </a:r>
        </a:p>
      </dgm:t>
    </dgm:pt>
    <dgm:pt modelId="{B417BF8D-9935-4FD8-AF15-013D1AB0BC9C}" type="parTrans" cxnId="{5A4C9FE3-15AA-4840-AD53-5FFE72A373A9}">
      <dgm:prSet/>
      <dgm:spPr/>
      <dgm:t>
        <a:bodyPr/>
        <a:lstStyle/>
        <a:p>
          <a:endParaRPr lang="en-US"/>
        </a:p>
      </dgm:t>
    </dgm:pt>
    <dgm:pt modelId="{0C3F3D95-5DC2-49E8-ACF3-53FD81CB0390}" type="sibTrans" cxnId="{5A4C9FE3-15AA-4840-AD53-5FFE72A373A9}">
      <dgm:prSet/>
      <dgm:spPr/>
      <dgm:t>
        <a:bodyPr/>
        <a:lstStyle/>
        <a:p>
          <a:endParaRPr lang="en-US"/>
        </a:p>
      </dgm:t>
    </dgm:pt>
    <dgm:pt modelId="{176E2FF0-475E-4351-9A6A-5207757C1ECE}">
      <dgm:prSet phldrT="[Text]" custT="1"/>
      <dgm:spPr>
        <a:ln>
          <a:noFill/>
        </a:ln>
      </dgm:spPr>
      <dgm:t>
        <a:bodyPr/>
        <a:lstStyle/>
        <a:p>
          <a:pPr>
            <a:lnSpc>
              <a:spcPts val="1500"/>
            </a:lnSpc>
            <a:spcAft>
              <a:spcPts val="0"/>
            </a:spcAft>
          </a:pPr>
          <a:r>
            <a:rPr lang="en-US" sz="1400" dirty="0"/>
            <a:t>STAR Comm. Index</a:t>
          </a:r>
        </a:p>
      </dgm:t>
    </dgm:pt>
    <dgm:pt modelId="{D250402A-4639-4640-BECE-70C5E0D6C043}" type="parTrans" cxnId="{401896B9-DE8B-4805-8C10-002338C160A3}">
      <dgm:prSet/>
      <dgm:spPr/>
      <dgm:t>
        <a:bodyPr/>
        <a:lstStyle/>
        <a:p>
          <a:endParaRPr lang="en-US"/>
        </a:p>
      </dgm:t>
    </dgm:pt>
    <dgm:pt modelId="{7FD4DDED-FD76-40E6-A7D5-36E966510F24}" type="sibTrans" cxnId="{401896B9-DE8B-4805-8C10-002338C160A3}">
      <dgm:prSet/>
      <dgm:spPr/>
      <dgm:t>
        <a:bodyPr/>
        <a:lstStyle/>
        <a:p>
          <a:endParaRPr lang="en-US"/>
        </a:p>
      </dgm:t>
    </dgm:pt>
    <dgm:pt modelId="{967F9827-6FFF-4CFD-A059-26E54B639268}">
      <dgm:prSet phldrT="[Text]" custT="1"/>
      <dgm:spPr>
        <a:ln>
          <a:noFill/>
        </a:ln>
      </dgm:spPr>
      <dgm:t>
        <a:bodyPr/>
        <a:lstStyle/>
        <a:p>
          <a:pPr>
            <a:lnSpc>
              <a:spcPts val="1500"/>
            </a:lnSpc>
            <a:spcAft>
              <a:spcPts val="0"/>
            </a:spcAft>
          </a:pPr>
          <a:r>
            <a:rPr lang="en-US" sz="1400" dirty="0"/>
            <a:t>-BP Disaster</a:t>
          </a:r>
        </a:p>
      </dgm:t>
    </dgm:pt>
    <dgm:pt modelId="{64BBBA3D-9EA2-436B-AAE7-DCD14709FFAC}" type="parTrans" cxnId="{1F696523-11D2-4C76-954B-65B6684F4508}">
      <dgm:prSet/>
      <dgm:spPr/>
      <dgm:t>
        <a:bodyPr/>
        <a:lstStyle/>
        <a:p>
          <a:endParaRPr lang="en-US"/>
        </a:p>
      </dgm:t>
    </dgm:pt>
    <dgm:pt modelId="{07F9C567-1368-4FD6-B1C4-2B493DDA8E76}" type="sibTrans" cxnId="{1F696523-11D2-4C76-954B-65B6684F4508}">
      <dgm:prSet/>
      <dgm:spPr/>
      <dgm:t>
        <a:bodyPr/>
        <a:lstStyle/>
        <a:p>
          <a:endParaRPr lang="en-US"/>
        </a:p>
      </dgm:t>
    </dgm:pt>
    <dgm:pt modelId="{5C1BE7B2-B91F-42E8-BDEB-F9363F541EC3}">
      <dgm:prSet phldrT="[Text]" custT="1"/>
      <dgm:spPr>
        <a:ln>
          <a:noFill/>
        </a:ln>
      </dgm:spPr>
      <dgm:t>
        <a:bodyPr/>
        <a:lstStyle/>
        <a:p>
          <a:r>
            <a:rPr lang="en-US" sz="1400" dirty="0"/>
            <a:t>-IPCC</a:t>
          </a:r>
        </a:p>
      </dgm:t>
    </dgm:pt>
    <dgm:pt modelId="{B9F34845-4645-4CCA-97FE-939F1A507A55}" type="parTrans" cxnId="{C2CDBD5F-3BDF-4827-BD61-6494A98EFF12}">
      <dgm:prSet/>
      <dgm:spPr/>
      <dgm:t>
        <a:bodyPr/>
        <a:lstStyle/>
        <a:p>
          <a:endParaRPr lang="en-US"/>
        </a:p>
      </dgm:t>
    </dgm:pt>
    <dgm:pt modelId="{5D8C3DAB-67CA-4563-A2A5-314BDD1B245C}" type="sibTrans" cxnId="{C2CDBD5F-3BDF-4827-BD61-6494A98EFF12}">
      <dgm:prSet/>
      <dgm:spPr/>
      <dgm:t>
        <a:bodyPr/>
        <a:lstStyle/>
        <a:p>
          <a:endParaRPr lang="en-US"/>
        </a:p>
      </dgm:t>
    </dgm:pt>
    <dgm:pt modelId="{49A189B2-062E-42A5-94D6-50746DAFD202}">
      <dgm:prSet phldrT="[Text]" custT="1"/>
      <dgm:spPr>
        <a:noFill/>
        <a:ln>
          <a:noFill/>
        </a:ln>
      </dgm:spPr>
      <dgm:t>
        <a:bodyPr/>
        <a:lstStyle/>
        <a:p>
          <a:r>
            <a:rPr lang="en-US" sz="1600" dirty="0"/>
            <a:t>-UN Conf on Human Env.</a:t>
          </a:r>
        </a:p>
      </dgm:t>
    </dgm:pt>
    <dgm:pt modelId="{A1EF98D3-13AB-424C-90EC-74B4E52630F7}" type="parTrans" cxnId="{F8A5BD4F-702E-4875-A860-94422567230C}">
      <dgm:prSet/>
      <dgm:spPr/>
      <dgm:t>
        <a:bodyPr/>
        <a:lstStyle/>
        <a:p>
          <a:endParaRPr lang="en-US"/>
        </a:p>
      </dgm:t>
    </dgm:pt>
    <dgm:pt modelId="{8FC69D6C-58BC-4106-B286-EE1FEAA4EF57}" type="sibTrans" cxnId="{F8A5BD4F-702E-4875-A860-94422567230C}">
      <dgm:prSet/>
      <dgm:spPr/>
      <dgm:t>
        <a:bodyPr/>
        <a:lstStyle/>
        <a:p>
          <a:endParaRPr lang="en-US"/>
        </a:p>
      </dgm:t>
    </dgm:pt>
    <dgm:pt modelId="{6BB9CFE3-AC6E-4BBC-B18E-AC43E4AAC2F6}">
      <dgm:prSet phldrT="[Text]" custT="1"/>
      <dgm:spPr>
        <a:noFill/>
        <a:ln>
          <a:noFill/>
        </a:ln>
      </dgm:spPr>
      <dgm:t>
        <a:bodyPr/>
        <a:lstStyle/>
        <a:p>
          <a:endParaRPr lang="en-US" sz="1600" dirty="0"/>
        </a:p>
      </dgm:t>
    </dgm:pt>
    <dgm:pt modelId="{80FFD0EB-B171-456C-8EE5-18F8F4B19453}" type="parTrans" cxnId="{10D7A389-2C3C-4871-933C-71F5DC4617A8}">
      <dgm:prSet/>
      <dgm:spPr/>
      <dgm:t>
        <a:bodyPr/>
        <a:lstStyle/>
        <a:p>
          <a:endParaRPr lang="en-US"/>
        </a:p>
      </dgm:t>
    </dgm:pt>
    <dgm:pt modelId="{25AFA5A5-69B8-4B02-8028-BB77C1B12934}" type="sibTrans" cxnId="{10D7A389-2C3C-4871-933C-71F5DC4617A8}">
      <dgm:prSet/>
      <dgm:spPr/>
      <dgm:t>
        <a:bodyPr/>
        <a:lstStyle/>
        <a:p>
          <a:endParaRPr lang="en-US"/>
        </a:p>
      </dgm:t>
    </dgm:pt>
    <dgm:pt modelId="{A158F43A-EC76-4976-8A9F-52CE9C9C8A26}">
      <dgm:prSet phldrT="[Text]" custT="1"/>
      <dgm:spPr>
        <a:ln>
          <a:noFill/>
        </a:ln>
      </dgm:spPr>
      <dgm:t>
        <a:bodyPr/>
        <a:lstStyle/>
        <a:p>
          <a:endParaRPr lang="en-US" sz="1400" dirty="0"/>
        </a:p>
      </dgm:t>
    </dgm:pt>
    <dgm:pt modelId="{EC126F76-62F0-4E18-9F1B-9CE4C6EDEC03}" type="parTrans" cxnId="{58CB620A-027A-4517-B481-29D4113505C9}">
      <dgm:prSet/>
      <dgm:spPr/>
      <dgm:t>
        <a:bodyPr/>
        <a:lstStyle/>
        <a:p>
          <a:endParaRPr lang="en-US"/>
        </a:p>
      </dgm:t>
    </dgm:pt>
    <dgm:pt modelId="{3AD63A03-D6DB-49ED-98BA-8778650C2C8B}" type="sibTrans" cxnId="{58CB620A-027A-4517-B481-29D4113505C9}">
      <dgm:prSet/>
      <dgm:spPr/>
      <dgm:t>
        <a:bodyPr/>
        <a:lstStyle/>
        <a:p>
          <a:endParaRPr lang="en-US"/>
        </a:p>
      </dgm:t>
    </dgm:pt>
    <dgm:pt modelId="{D740B426-8555-4603-9E72-0A3BDA6D49E7}">
      <dgm:prSet phldrT="[Text]" custT="1"/>
      <dgm:spPr>
        <a:ln>
          <a:noFill/>
        </a:ln>
      </dgm:spPr>
      <dgm:t>
        <a:bodyPr/>
        <a:lstStyle/>
        <a:p>
          <a:endParaRPr lang="en-US" sz="1400" dirty="0"/>
        </a:p>
      </dgm:t>
    </dgm:pt>
    <dgm:pt modelId="{363874D0-060B-4A48-BEDC-3669CD4B1EB5}" type="parTrans" cxnId="{93787D1A-869A-45F0-B6DD-2AC5547386D8}">
      <dgm:prSet/>
      <dgm:spPr/>
      <dgm:t>
        <a:bodyPr/>
        <a:lstStyle/>
        <a:p>
          <a:endParaRPr lang="en-US"/>
        </a:p>
      </dgm:t>
    </dgm:pt>
    <dgm:pt modelId="{C6F2CFA5-42FE-47D8-A51C-4959BD158C6D}" type="sibTrans" cxnId="{93787D1A-869A-45F0-B6DD-2AC5547386D8}">
      <dgm:prSet/>
      <dgm:spPr/>
      <dgm:t>
        <a:bodyPr/>
        <a:lstStyle/>
        <a:p>
          <a:endParaRPr lang="en-US"/>
        </a:p>
      </dgm:t>
    </dgm:pt>
    <dgm:pt modelId="{514C21F0-A0BE-4F8A-B941-E98B88CCBB16}">
      <dgm:prSet phldrT="[Text]" custT="1"/>
      <dgm:spPr>
        <a:ln>
          <a:noFill/>
        </a:ln>
      </dgm:spPr>
      <dgm:t>
        <a:bodyPr/>
        <a:lstStyle/>
        <a:p>
          <a:endParaRPr lang="en-US" sz="1400" dirty="0"/>
        </a:p>
      </dgm:t>
    </dgm:pt>
    <dgm:pt modelId="{40E48BAC-26F0-4F99-8EF5-DD65C0A11BBA}" type="parTrans" cxnId="{60B948DD-E0F2-4F1B-B317-178FB0AE8FFA}">
      <dgm:prSet/>
      <dgm:spPr/>
      <dgm:t>
        <a:bodyPr/>
        <a:lstStyle/>
        <a:p>
          <a:endParaRPr lang="en-US"/>
        </a:p>
      </dgm:t>
    </dgm:pt>
    <dgm:pt modelId="{3ACF9EFA-E631-4DA2-A35C-8B06824436BF}" type="sibTrans" cxnId="{60B948DD-E0F2-4F1B-B317-178FB0AE8FFA}">
      <dgm:prSet/>
      <dgm:spPr/>
      <dgm:t>
        <a:bodyPr/>
        <a:lstStyle/>
        <a:p>
          <a:endParaRPr lang="en-US"/>
        </a:p>
      </dgm:t>
    </dgm:pt>
    <dgm:pt modelId="{A47CB45E-5821-4653-BBC9-784DC7727F84}">
      <dgm:prSet phldrT="[Text]" custT="1"/>
      <dgm:spPr>
        <a:ln>
          <a:noFill/>
        </a:ln>
      </dgm:spPr>
      <dgm:t>
        <a:bodyPr/>
        <a:lstStyle/>
        <a:p>
          <a:endParaRPr lang="en-US" sz="1400" dirty="0"/>
        </a:p>
      </dgm:t>
    </dgm:pt>
    <dgm:pt modelId="{3DA4728A-8304-42BE-B531-8E73A2EDBC5D}" type="parTrans" cxnId="{F4CB51B1-57AC-4847-9EEC-EEB9ECA3941E}">
      <dgm:prSet/>
      <dgm:spPr/>
      <dgm:t>
        <a:bodyPr/>
        <a:lstStyle/>
        <a:p>
          <a:endParaRPr lang="en-US"/>
        </a:p>
      </dgm:t>
    </dgm:pt>
    <dgm:pt modelId="{7ACC39FA-942D-46B2-8A6C-26AB9670A2EA}" type="sibTrans" cxnId="{F4CB51B1-57AC-4847-9EEC-EEB9ECA3941E}">
      <dgm:prSet/>
      <dgm:spPr/>
      <dgm:t>
        <a:bodyPr/>
        <a:lstStyle/>
        <a:p>
          <a:endParaRPr lang="en-US"/>
        </a:p>
      </dgm:t>
    </dgm:pt>
    <dgm:pt modelId="{FB4667E1-99C9-4D53-BDCC-B8F000748580}">
      <dgm:prSet phldrT="[Text]" custT="1"/>
      <dgm:spPr>
        <a:ln>
          <a:noFill/>
        </a:ln>
      </dgm:spPr>
      <dgm:t>
        <a:bodyPr/>
        <a:lstStyle/>
        <a:p>
          <a:endParaRPr lang="en-US" sz="1400" dirty="0"/>
        </a:p>
      </dgm:t>
    </dgm:pt>
    <dgm:pt modelId="{6F7257E0-0DBE-46D8-B078-95E37C894F26}" type="parTrans" cxnId="{25656796-7FC9-4924-91E1-24B8FC483020}">
      <dgm:prSet/>
      <dgm:spPr/>
      <dgm:t>
        <a:bodyPr/>
        <a:lstStyle/>
        <a:p>
          <a:endParaRPr lang="en-US"/>
        </a:p>
      </dgm:t>
    </dgm:pt>
    <dgm:pt modelId="{7987B4B3-0F16-451C-865E-D836E9C25DE2}" type="sibTrans" cxnId="{25656796-7FC9-4924-91E1-24B8FC483020}">
      <dgm:prSet/>
      <dgm:spPr/>
      <dgm:t>
        <a:bodyPr/>
        <a:lstStyle/>
        <a:p>
          <a:endParaRPr lang="en-US"/>
        </a:p>
      </dgm:t>
    </dgm:pt>
    <dgm:pt modelId="{3BFBD095-F4E0-4734-84FA-90895001D0CB}">
      <dgm:prSet phldrT="[Text]" custT="1"/>
      <dgm:spPr>
        <a:ln>
          <a:noFill/>
        </a:ln>
      </dgm:spPr>
      <dgm:t>
        <a:bodyPr/>
        <a:lstStyle/>
        <a:p>
          <a:endParaRPr lang="en-US" sz="1400" dirty="0"/>
        </a:p>
      </dgm:t>
    </dgm:pt>
    <dgm:pt modelId="{E634BA32-496F-4D35-B6D3-D447AA1D5791}" type="parTrans" cxnId="{F6057CA0-0D6B-4D34-8E13-7A46AF6AB23A}">
      <dgm:prSet/>
      <dgm:spPr/>
      <dgm:t>
        <a:bodyPr/>
        <a:lstStyle/>
        <a:p>
          <a:endParaRPr lang="en-US"/>
        </a:p>
      </dgm:t>
    </dgm:pt>
    <dgm:pt modelId="{B57C475E-8225-42E7-AE3D-851C61809D68}" type="sibTrans" cxnId="{F6057CA0-0D6B-4D34-8E13-7A46AF6AB23A}">
      <dgm:prSet/>
      <dgm:spPr/>
      <dgm:t>
        <a:bodyPr/>
        <a:lstStyle/>
        <a:p>
          <a:endParaRPr lang="en-US"/>
        </a:p>
      </dgm:t>
    </dgm:pt>
    <dgm:pt modelId="{FDC56BEC-0904-44AF-996C-86C58E951AD9}">
      <dgm:prSet phldrT="[Text]" custT="1"/>
      <dgm:spPr>
        <a:ln>
          <a:noFill/>
        </a:ln>
      </dgm:spPr>
      <dgm:t>
        <a:bodyPr/>
        <a:lstStyle/>
        <a:p>
          <a:endParaRPr lang="en-US" sz="1400" dirty="0"/>
        </a:p>
      </dgm:t>
    </dgm:pt>
    <dgm:pt modelId="{CD7CBB7F-B0AC-4305-A7F3-02F52380F63B}" type="parTrans" cxnId="{A5F7B4B3-991F-4897-BCAF-720E170AD299}">
      <dgm:prSet/>
      <dgm:spPr/>
      <dgm:t>
        <a:bodyPr/>
        <a:lstStyle/>
        <a:p>
          <a:endParaRPr lang="en-US"/>
        </a:p>
      </dgm:t>
    </dgm:pt>
    <dgm:pt modelId="{E3D8E58A-282E-4A69-BB19-8F1E62A9EAAD}" type="sibTrans" cxnId="{A5F7B4B3-991F-4897-BCAF-720E170AD299}">
      <dgm:prSet/>
      <dgm:spPr/>
      <dgm:t>
        <a:bodyPr/>
        <a:lstStyle/>
        <a:p>
          <a:endParaRPr lang="en-US"/>
        </a:p>
      </dgm:t>
    </dgm:pt>
    <dgm:pt modelId="{54275B49-341D-4C44-BBFB-7D32D4733AF8}">
      <dgm:prSet phldrT="[Text]" custT="1"/>
      <dgm:spPr>
        <a:ln>
          <a:noFill/>
        </a:ln>
      </dgm:spPr>
      <dgm:t>
        <a:bodyPr/>
        <a:lstStyle/>
        <a:p>
          <a:pPr>
            <a:lnSpc>
              <a:spcPts val="1500"/>
            </a:lnSpc>
            <a:spcAft>
              <a:spcPts val="0"/>
            </a:spcAft>
          </a:pPr>
          <a:endParaRPr lang="en-US" sz="1400" i="1" dirty="0"/>
        </a:p>
      </dgm:t>
    </dgm:pt>
    <dgm:pt modelId="{0E11D769-493A-41F5-9DBA-A77E20709FC3}" type="parTrans" cxnId="{8BC4C594-F3A0-4527-9DDD-3FDDBF341D8C}">
      <dgm:prSet/>
      <dgm:spPr/>
      <dgm:t>
        <a:bodyPr/>
        <a:lstStyle/>
        <a:p>
          <a:endParaRPr lang="en-US"/>
        </a:p>
      </dgm:t>
    </dgm:pt>
    <dgm:pt modelId="{1356793E-B17E-470B-8A53-1B5AD3CFD3E1}" type="sibTrans" cxnId="{8BC4C594-F3A0-4527-9DDD-3FDDBF341D8C}">
      <dgm:prSet/>
      <dgm:spPr/>
      <dgm:t>
        <a:bodyPr/>
        <a:lstStyle/>
        <a:p>
          <a:endParaRPr lang="en-US"/>
        </a:p>
      </dgm:t>
    </dgm:pt>
    <dgm:pt modelId="{EB338242-DEEB-401C-B83A-1B10DFD04DE6}">
      <dgm:prSet phldrT="[Text]" custT="1"/>
      <dgm:spPr>
        <a:ln>
          <a:noFill/>
        </a:ln>
      </dgm:spPr>
      <dgm:t>
        <a:bodyPr/>
        <a:lstStyle/>
        <a:p>
          <a:pPr>
            <a:lnSpc>
              <a:spcPts val="1500"/>
            </a:lnSpc>
            <a:spcAft>
              <a:spcPts val="0"/>
            </a:spcAft>
          </a:pPr>
          <a:endParaRPr lang="en-US" sz="1400" dirty="0"/>
        </a:p>
      </dgm:t>
    </dgm:pt>
    <dgm:pt modelId="{C299A8DA-9197-45FB-8206-769CAFC024A7}" type="parTrans" cxnId="{9B3547C3-38ED-471F-80FD-3392CC973DED}">
      <dgm:prSet/>
      <dgm:spPr/>
      <dgm:t>
        <a:bodyPr/>
        <a:lstStyle/>
        <a:p>
          <a:endParaRPr lang="en-US"/>
        </a:p>
      </dgm:t>
    </dgm:pt>
    <dgm:pt modelId="{6CEA7EC2-D8C7-493C-9209-F7F1E8080EC9}" type="sibTrans" cxnId="{9B3547C3-38ED-471F-80FD-3392CC973DED}">
      <dgm:prSet/>
      <dgm:spPr/>
      <dgm:t>
        <a:bodyPr/>
        <a:lstStyle/>
        <a:p>
          <a:endParaRPr lang="en-US"/>
        </a:p>
      </dgm:t>
    </dgm:pt>
    <dgm:pt modelId="{D171E73A-C6F5-4B4A-9F98-AF786D992A5A}">
      <dgm:prSet phldrT="[Text]" custT="1"/>
      <dgm:spPr>
        <a:ln>
          <a:noFill/>
        </a:ln>
      </dgm:spPr>
      <dgm:t>
        <a:bodyPr/>
        <a:lstStyle/>
        <a:p>
          <a:pPr>
            <a:lnSpc>
              <a:spcPts val="1500"/>
            </a:lnSpc>
            <a:spcAft>
              <a:spcPts val="0"/>
            </a:spcAft>
          </a:pPr>
          <a:endParaRPr lang="en-US" sz="1400" dirty="0"/>
        </a:p>
      </dgm:t>
    </dgm:pt>
    <dgm:pt modelId="{104B58F1-BB53-4C99-A446-B7F8FD17277C}" type="parTrans" cxnId="{8D2C5E5C-4AC0-4E26-8954-C27AF3B144B0}">
      <dgm:prSet/>
      <dgm:spPr/>
      <dgm:t>
        <a:bodyPr/>
        <a:lstStyle/>
        <a:p>
          <a:endParaRPr lang="en-US"/>
        </a:p>
      </dgm:t>
    </dgm:pt>
    <dgm:pt modelId="{3E3214A3-2733-4986-A960-D0C8F7255487}" type="sibTrans" cxnId="{8D2C5E5C-4AC0-4E26-8954-C27AF3B144B0}">
      <dgm:prSet/>
      <dgm:spPr/>
      <dgm:t>
        <a:bodyPr/>
        <a:lstStyle/>
        <a:p>
          <a:endParaRPr lang="en-US"/>
        </a:p>
      </dgm:t>
    </dgm:pt>
    <dgm:pt modelId="{C594A698-4415-4C6E-9535-2AE7819C4569}">
      <dgm:prSet phldrT="[Text]" custT="1"/>
      <dgm:spPr>
        <a:ln>
          <a:noFill/>
        </a:ln>
      </dgm:spPr>
      <dgm:t>
        <a:bodyPr/>
        <a:lstStyle/>
        <a:p>
          <a:pPr>
            <a:lnSpc>
              <a:spcPts val="1500"/>
            </a:lnSpc>
            <a:spcAft>
              <a:spcPts val="0"/>
            </a:spcAft>
          </a:pPr>
          <a:endParaRPr lang="en-US" sz="1400" dirty="0"/>
        </a:p>
      </dgm:t>
    </dgm:pt>
    <dgm:pt modelId="{2422823C-FBD4-4D71-A6EC-5C49476EF256}" type="parTrans" cxnId="{75354BE5-A0CE-45D9-9869-D4FD93A76F00}">
      <dgm:prSet/>
      <dgm:spPr/>
      <dgm:t>
        <a:bodyPr/>
        <a:lstStyle/>
        <a:p>
          <a:endParaRPr lang="en-US"/>
        </a:p>
      </dgm:t>
    </dgm:pt>
    <dgm:pt modelId="{9A51291F-4997-44D9-857A-21D521F1BC13}" type="sibTrans" cxnId="{75354BE5-A0CE-45D9-9869-D4FD93A76F00}">
      <dgm:prSet/>
      <dgm:spPr/>
      <dgm:t>
        <a:bodyPr/>
        <a:lstStyle/>
        <a:p>
          <a:endParaRPr lang="en-US"/>
        </a:p>
      </dgm:t>
    </dgm:pt>
    <dgm:pt modelId="{392F60A8-1E99-4A24-8452-7FB9F7BFD2D0}">
      <dgm:prSet phldrT="[Text]" custT="1"/>
      <dgm:spPr>
        <a:noFill/>
        <a:ln>
          <a:noFill/>
        </a:ln>
      </dgm:spPr>
      <dgm:t>
        <a:bodyPr/>
        <a:lstStyle/>
        <a:p>
          <a:r>
            <a:rPr lang="en-US" sz="1600" dirty="0"/>
            <a:t>-Soweto Apartheid Protests</a:t>
          </a:r>
        </a:p>
        <a:p>
          <a:endParaRPr lang="en-US" sz="1600" dirty="0"/>
        </a:p>
        <a:p>
          <a:r>
            <a:rPr lang="en-US" sz="1600" dirty="0"/>
            <a:t>-EPA, OSHA</a:t>
          </a:r>
        </a:p>
      </dgm:t>
    </dgm:pt>
    <dgm:pt modelId="{CEC9D53E-44E5-4554-9028-0B7EC1CA40DF}" type="parTrans" cxnId="{AC9B5556-55E3-46FD-B5DB-BD75A8982F0E}">
      <dgm:prSet/>
      <dgm:spPr/>
      <dgm:t>
        <a:bodyPr/>
        <a:lstStyle/>
        <a:p>
          <a:endParaRPr lang="en-US"/>
        </a:p>
      </dgm:t>
    </dgm:pt>
    <dgm:pt modelId="{9B7DC52E-6D7E-4A92-A743-04690760B43F}" type="sibTrans" cxnId="{AC9B5556-55E3-46FD-B5DB-BD75A8982F0E}">
      <dgm:prSet/>
      <dgm:spPr/>
      <dgm:t>
        <a:bodyPr/>
        <a:lstStyle/>
        <a:p>
          <a:endParaRPr lang="en-US"/>
        </a:p>
      </dgm:t>
    </dgm:pt>
    <dgm:pt modelId="{B8234CE9-6FF5-4A37-A764-77E7366CFCED}">
      <dgm:prSet phldrT="[Text]" custT="1"/>
      <dgm:spPr>
        <a:noFill/>
        <a:ln>
          <a:noFill/>
        </a:ln>
      </dgm:spPr>
      <dgm:t>
        <a:bodyPr/>
        <a:lstStyle/>
        <a:p>
          <a:endParaRPr lang="en-US" sz="1600" dirty="0"/>
        </a:p>
      </dgm:t>
    </dgm:pt>
    <dgm:pt modelId="{5BD6A9AF-FD9B-45C0-9229-04D33B625122}" type="parTrans" cxnId="{97570162-3A34-4F62-ABB3-0F685928196D}">
      <dgm:prSet/>
      <dgm:spPr/>
      <dgm:t>
        <a:bodyPr/>
        <a:lstStyle/>
        <a:p>
          <a:endParaRPr lang="en-US"/>
        </a:p>
      </dgm:t>
    </dgm:pt>
    <dgm:pt modelId="{13C680DD-7BB7-49B0-9E0C-DCAD194A6780}" type="sibTrans" cxnId="{97570162-3A34-4F62-ABB3-0F685928196D}">
      <dgm:prSet/>
      <dgm:spPr/>
      <dgm:t>
        <a:bodyPr/>
        <a:lstStyle/>
        <a:p>
          <a:endParaRPr lang="en-US"/>
        </a:p>
      </dgm:t>
    </dgm:pt>
    <dgm:pt modelId="{3FCC9C23-38C3-44E1-AFC0-56429F52ED3B}">
      <dgm:prSet phldrT="[Text]" custT="1"/>
      <dgm:spPr>
        <a:noFill/>
        <a:ln>
          <a:noFill/>
        </a:ln>
      </dgm:spPr>
      <dgm:t>
        <a:bodyPr/>
        <a:lstStyle/>
        <a:p>
          <a:r>
            <a:rPr lang="en-US" sz="1600" dirty="0"/>
            <a:t>-Love Canal H.W. Site</a:t>
          </a:r>
        </a:p>
      </dgm:t>
    </dgm:pt>
    <dgm:pt modelId="{5EFC5043-852F-4F2C-BDB6-2279B105776E}" type="parTrans" cxnId="{748BDFDF-AB63-4982-83FF-2291F6D3321F}">
      <dgm:prSet/>
      <dgm:spPr/>
      <dgm:t>
        <a:bodyPr/>
        <a:lstStyle/>
        <a:p>
          <a:endParaRPr lang="en-US"/>
        </a:p>
      </dgm:t>
    </dgm:pt>
    <dgm:pt modelId="{4539A5FF-EBAD-4C51-B7FF-5E4E0C711004}" type="sibTrans" cxnId="{748BDFDF-AB63-4982-83FF-2291F6D3321F}">
      <dgm:prSet/>
      <dgm:spPr/>
      <dgm:t>
        <a:bodyPr/>
        <a:lstStyle/>
        <a:p>
          <a:endParaRPr lang="en-US"/>
        </a:p>
      </dgm:t>
    </dgm:pt>
    <dgm:pt modelId="{32121FAE-3503-40F5-A367-52E163E3DA92}">
      <dgm:prSet phldrT="[Text]" custT="1"/>
      <dgm:spPr>
        <a:noFill/>
        <a:ln>
          <a:noFill/>
        </a:ln>
      </dgm:spPr>
      <dgm:t>
        <a:bodyPr/>
        <a:lstStyle/>
        <a:p>
          <a:endParaRPr lang="en-US" sz="1600" dirty="0"/>
        </a:p>
      </dgm:t>
    </dgm:pt>
    <dgm:pt modelId="{521869C6-7416-4B20-BAAE-E686308CFBFB}" type="parTrans" cxnId="{84903A80-BE84-4C80-9749-D8453D8D6A68}">
      <dgm:prSet/>
      <dgm:spPr/>
      <dgm:t>
        <a:bodyPr/>
        <a:lstStyle/>
        <a:p>
          <a:endParaRPr lang="en-US"/>
        </a:p>
      </dgm:t>
    </dgm:pt>
    <dgm:pt modelId="{2E7C2C7E-871F-40A6-B4D3-D8D6BC87AB81}" type="sibTrans" cxnId="{84903A80-BE84-4C80-9749-D8453D8D6A68}">
      <dgm:prSet/>
      <dgm:spPr/>
      <dgm:t>
        <a:bodyPr/>
        <a:lstStyle/>
        <a:p>
          <a:endParaRPr lang="en-US"/>
        </a:p>
      </dgm:t>
    </dgm:pt>
    <dgm:pt modelId="{16668ED0-EE4E-4F06-B6D9-0EE141FA73AE}" type="pres">
      <dgm:prSet presAssocID="{C305B597-AA20-4E91-B963-5CFBCEB8FF83}" presName="Name0" presStyleCnt="0">
        <dgm:presLayoutVars>
          <dgm:chMax val="5"/>
          <dgm:chPref val="5"/>
          <dgm:dir/>
          <dgm:animLvl val="lvl"/>
        </dgm:presLayoutVars>
      </dgm:prSet>
      <dgm:spPr/>
      <dgm:t>
        <a:bodyPr/>
        <a:lstStyle/>
        <a:p>
          <a:endParaRPr lang="en-US"/>
        </a:p>
      </dgm:t>
    </dgm:pt>
    <dgm:pt modelId="{63E121AD-7C63-469D-9263-F3C24D83ED3F}" type="pres">
      <dgm:prSet presAssocID="{CEBC2EE9-03CB-459C-99E6-9DE932E47FA8}" presName="parentText1" presStyleLbl="node1" presStyleIdx="0" presStyleCnt="4" custLinFactNeighborY="-40579">
        <dgm:presLayoutVars>
          <dgm:chMax/>
          <dgm:chPref val="3"/>
          <dgm:bulletEnabled val="1"/>
        </dgm:presLayoutVars>
      </dgm:prSet>
      <dgm:spPr/>
      <dgm:t>
        <a:bodyPr/>
        <a:lstStyle/>
        <a:p>
          <a:endParaRPr lang="en-US"/>
        </a:p>
      </dgm:t>
    </dgm:pt>
    <dgm:pt modelId="{0857A983-67CB-478D-939C-E2020A080899}" type="pres">
      <dgm:prSet presAssocID="{CEBC2EE9-03CB-459C-99E6-9DE932E47FA8}" presName="childText1" presStyleLbl="solidAlignAcc1" presStyleIdx="0" presStyleCnt="4" custLinFactNeighborY="-22694">
        <dgm:presLayoutVars>
          <dgm:chMax val="0"/>
          <dgm:chPref val="0"/>
          <dgm:bulletEnabled val="1"/>
        </dgm:presLayoutVars>
      </dgm:prSet>
      <dgm:spPr/>
      <dgm:t>
        <a:bodyPr/>
        <a:lstStyle/>
        <a:p>
          <a:endParaRPr lang="en-US"/>
        </a:p>
      </dgm:t>
    </dgm:pt>
    <dgm:pt modelId="{F5E8EF2F-EA47-4472-83B4-2076BC64ACC0}" type="pres">
      <dgm:prSet presAssocID="{60117CDE-D278-4DD5-A1DB-2D9AFFB5241B}" presName="parentText2" presStyleLbl="node1" presStyleIdx="1" presStyleCnt="4" custLinFactNeighborY="-45394">
        <dgm:presLayoutVars>
          <dgm:chMax/>
          <dgm:chPref val="3"/>
          <dgm:bulletEnabled val="1"/>
        </dgm:presLayoutVars>
      </dgm:prSet>
      <dgm:spPr/>
      <dgm:t>
        <a:bodyPr/>
        <a:lstStyle/>
        <a:p>
          <a:endParaRPr lang="en-US"/>
        </a:p>
      </dgm:t>
    </dgm:pt>
    <dgm:pt modelId="{335833CF-218C-43A4-AFF0-DCD88860C9B8}" type="pres">
      <dgm:prSet presAssocID="{60117CDE-D278-4DD5-A1DB-2D9AFFB5241B}" presName="childText2" presStyleLbl="solidAlignAcc1" presStyleIdx="1" presStyleCnt="4" custLinFactNeighborY="-29261">
        <dgm:presLayoutVars>
          <dgm:chMax val="0"/>
          <dgm:chPref val="0"/>
          <dgm:bulletEnabled val="1"/>
        </dgm:presLayoutVars>
      </dgm:prSet>
      <dgm:spPr/>
      <dgm:t>
        <a:bodyPr/>
        <a:lstStyle/>
        <a:p>
          <a:endParaRPr lang="en-US"/>
        </a:p>
      </dgm:t>
    </dgm:pt>
    <dgm:pt modelId="{95B1AEF5-E52E-415B-B30B-39D0875BDF3B}" type="pres">
      <dgm:prSet presAssocID="{DEA9F488-1BD0-426E-A209-DC58314F1FBD}" presName="parentText3" presStyleLbl="node1" presStyleIdx="2" presStyleCnt="4" custLinFactNeighborY="-51893">
        <dgm:presLayoutVars>
          <dgm:chMax/>
          <dgm:chPref val="3"/>
          <dgm:bulletEnabled val="1"/>
        </dgm:presLayoutVars>
      </dgm:prSet>
      <dgm:spPr/>
      <dgm:t>
        <a:bodyPr/>
        <a:lstStyle/>
        <a:p>
          <a:endParaRPr lang="en-US"/>
        </a:p>
      </dgm:t>
    </dgm:pt>
    <dgm:pt modelId="{3D8FF225-A53A-4343-AD62-008AECF83734}" type="pres">
      <dgm:prSet presAssocID="{DEA9F488-1BD0-426E-A209-DC58314F1FBD}" presName="childText3" presStyleLbl="solidAlignAcc1" presStyleIdx="2" presStyleCnt="4" custLinFactNeighborY="-30857">
        <dgm:presLayoutVars>
          <dgm:chMax val="0"/>
          <dgm:chPref val="0"/>
          <dgm:bulletEnabled val="1"/>
        </dgm:presLayoutVars>
      </dgm:prSet>
      <dgm:spPr/>
      <dgm:t>
        <a:bodyPr/>
        <a:lstStyle/>
        <a:p>
          <a:endParaRPr lang="en-US"/>
        </a:p>
      </dgm:t>
    </dgm:pt>
    <dgm:pt modelId="{0956B42A-99C9-4BE7-BB2B-204749AD75D8}" type="pres">
      <dgm:prSet presAssocID="{5E109680-F344-4DEC-93CA-A738241742C6}" presName="parentText4" presStyleLbl="node1" presStyleIdx="3" presStyleCnt="4" custLinFactNeighborY="-51893">
        <dgm:presLayoutVars>
          <dgm:chMax/>
          <dgm:chPref val="3"/>
          <dgm:bulletEnabled val="1"/>
        </dgm:presLayoutVars>
      </dgm:prSet>
      <dgm:spPr/>
      <dgm:t>
        <a:bodyPr/>
        <a:lstStyle/>
        <a:p>
          <a:endParaRPr lang="en-US"/>
        </a:p>
      </dgm:t>
    </dgm:pt>
    <dgm:pt modelId="{638964D0-AC18-47F8-B2BA-70CCBA7FBA86}" type="pres">
      <dgm:prSet presAssocID="{5E109680-F344-4DEC-93CA-A738241742C6}" presName="childText4" presStyleLbl="solidAlignAcc1" presStyleIdx="3" presStyleCnt="4" custLinFactNeighborY="-32270">
        <dgm:presLayoutVars>
          <dgm:chMax val="0"/>
          <dgm:chPref val="0"/>
          <dgm:bulletEnabled val="1"/>
        </dgm:presLayoutVars>
      </dgm:prSet>
      <dgm:spPr/>
      <dgm:t>
        <a:bodyPr/>
        <a:lstStyle/>
        <a:p>
          <a:endParaRPr lang="en-US"/>
        </a:p>
      </dgm:t>
    </dgm:pt>
  </dgm:ptLst>
  <dgm:cxnLst>
    <dgm:cxn modelId="{391A4847-F72A-4EF8-AAD3-BA8A0C299C5B}" type="presOf" srcId="{8E145423-D396-46C2-A0AA-345DED53D7CE}" destId="{3D8FF225-A53A-4343-AD62-008AECF83734}" srcOrd="0" destOrd="6" presId="urn:microsoft.com/office/officeart/2009/3/layout/IncreasingArrowsProcess"/>
    <dgm:cxn modelId="{9D3D37ED-9C02-46A0-9D53-9566067E2392}" type="presOf" srcId="{3FCC9C23-38C3-44E1-AFC0-56429F52ED3B}" destId="{0857A983-67CB-478D-939C-E2020A080899}" srcOrd="0" destOrd="4" presId="urn:microsoft.com/office/officeart/2009/3/layout/IncreasingArrowsProcess"/>
    <dgm:cxn modelId="{2CD6D1CA-48AD-4165-BBC8-7920D21BF5DC}" srcId="{60117CDE-D278-4DD5-A1DB-2D9AFFB5241B}" destId="{8D2C5731-DFCC-41DB-B23C-2FAF6E32E11D}" srcOrd="2" destOrd="0" parTransId="{AD97381B-2D75-4F62-9FD8-F6BC0B68D97C}" sibTransId="{8D0299A9-46B7-4895-8772-37BFA6869B83}"/>
    <dgm:cxn modelId="{F56529E0-39DC-41F9-AC0E-0564454F87E2}" type="presOf" srcId="{5C1BE7B2-B91F-42E8-BDEB-F9363F541EC3}" destId="{335833CF-218C-43A4-AFF0-DCD88860C9B8}" srcOrd="0" destOrd="6" presId="urn:microsoft.com/office/officeart/2009/3/layout/IncreasingArrowsProcess"/>
    <dgm:cxn modelId="{E9E972EF-AD97-44D6-BECD-4265E83BE01E}" type="presOf" srcId="{B8234CE9-6FF5-4A37-A764-77E7366CFCED}" destId="{0857A983-67CB-478D-939C-E2020A080899}" srcOrd="0" destOrd="1" presId="urn:microsoft.com/office/officeart/2009/3/layout/IncreasingArrowsProcess"/>
    <dgm:cxn modelId="{9FA348E9-63FD-481D-911F-F3284499DB7F}" srcId="{5E109680-F344-4DEC-93CA-A738241742C6}" destId="{F27FCD95-5740-47F8-8B3D-035EF3E88414}" srcOrd="4" destOrd="0" parTransId="{8AE33E16-DB70-4342-8AB2-CC0788F9A608}" sibTransId="{D7AB1324-F2AB-432E-BFA0-63913AA92542}"/>
    <dgm:cxn modelId="{88D11F29-B548-4B9A-8FD6-6C4826EC3C92}" type="presOf" srcId="{54275B49-341D-4C44-BBFB-7D32D4733AF8}" destId="{638964D0-AC18-47F8-B2BA-70CCBA7FBA86}" srcOrd="0" destOrd="1" presId="urn:microsoft.com/office/officeart/2009/3/layout/IncreasingArrowsProcess"/>
    <dgm:cxn modelId="{93787D1A-869A-45F0-B6DD-2AC5547386D8}" srcId="{60117CDE-D278-4DD5-A1DB-2D9AFFB5241B}" destId="{D740B426-8555-4603-9E72-0A3BDA6D49E7}" srcOrd="3" destOrd="0" parTransId="{363874D0-060B-4A48-BEDC-3669CD4B1EB5}" sibTransId="{C6F2CFA5-42FE-47D8-A51C-4959BD158C6D}"/>
    <dgm:cxn modelId="{B8C39C2C-6577-478F-B770-9AD680A65805}" type="presOf" srcId="{52756274-282D-4CC7-BA65-4C735232983E}" destId="{335833CF-218C-43A4-AFF0-DCD88860C9B8}" srcOrd="0" destOrd="8" presId="urn:microsoft.com/office/officeart/2009/3/layout/IncreasingArrowsProcess"/>
    <dgm:cxn modelId="{F8A5BD4F-702E-4875-A860-94422567230C}" srcId="{CEBC2EE9-03CB-459C-99E6-9DE932E47FA8}" destId="{49A189B2-062E-42A5-94D6-50746DAFD202}" srcOrd="6" destOrd="0" parTransId="{A1EF98D3-13AB-424C-90EC-74B4E52630F7}" sibTransId="{8FC69D6C-58BC-4106-B286-EE1FEAA4EF57}"/>
    <dgm:cxn modelId="{5306BE9D-7678-4EAB-8C27-AEB2D2A159F8}" type="presOf" srcId="{FDC56BEC-0904-44AF-996C-86C58E951AD9}" destId="{3D8FF225-A53A-4343-AD62-008AECF83734}" srcOrd="0" destOrd="5" presId="urn:microsoft.com/office/officeart/2009/3/layout/IncreasingArrowsProcess"/>
    <dgm:cxn modelId="{8BC4C594-F3A0-4527-9DDD-3FDDBF341D8C}" srcId="{5E109680-F344-4DEC-93CA-A738241742C6}" destId="{54275B49-341D-4C44-BBFB-7D32D4733AF8}" srcOrd="1" destOrd="0" parTransId="{0E11D769-493A-41F5-9DBA-A77E20709FC3}" sibTransId="{1356793E-B17E-470B-8A53-1B5AD3CFD3E1}"/>
    <dgm:cxn modelId="{8D2C5E5C-4AC0-4E26-8954-C27AF3B144B0}" srcId="{5E109680-F344-4DEC-93CA-A738241742C6}" destId="{D171E73A-C6F5-4B4A-9F98-AF786D992A5A}" srcOrd="5" destOrd="0" parTransId="{104B58F1-BB53-4C99-A446-B7F8FD17277C}" sibTransId="{3E3214A3-2733-4986-A960-D0C8F7255487}"/>
    <dgm:cxn modelId="{25656796-7FC9-4924-91E1-24B8FC483020}" srcId="{DEA9F488-1BD0-426E-A209-DC58314F1FBD}" destId="{FB4667E1-99C9-4D53-BDCC-B8F000748580}" srcOrd="1" destOrd="0" parTransId="{6F7257E0-0DBE-46D8-B078-95E37C894F26}" sibTransId="{7987B4B3-0F16-451C-865E-D836E9C25DE2}"/>
    <dgm:cxn modelId="{1B92F421-6B28-415F-B77F-77E2C65075CE}" type="presOf" srcId="{B102DB66-1BE2-4087-B397-73EEAEDB30F1}" destId="{0857A983-67CB-478D-939C-E2020A080899}" srcOrd="0" destOrd="0" presId="urn:microsoft.com/office/officeart/2009/3/layout/IncreasingArrowsProcess"/>
    <dgm:cxn modelId="{24E5616D-2381-4B94-B505-66638719BF72}" srcId="{DEA9F488-1BD0-426E-A209-DC58314F1FBD}" destId="{519D7361-8FAF-4CBD-AFEF-E608F0A2B221}" srcOrd="4" destOrd="0" parTransId="{2F221CF8-2422-4258-A56D-EBD991DE7ACB}" sibTransId="{F4F12CEA-C21C-4E32-99C9-0BFF372436EE}"/>
    <dgm:cxn modelId="{9B3547C3-38ED-471F-80FD-3392CC973DED}" srcId="{5E109680-F344-4DEC-93CA-A738241742C6}" destId="{EB338242-DEEB-401C-B83A-1B10DFD04DE6}" srcOrd="3" destOrd="0" parTransId="{C299A8DA-9197-45FB-8206-769CAFC024A7}" sibTransId="{6CEA7EC2-D8C7-493C-9209-F7F1E8080EC9}"/>
    <dgm:cxn modelId="{A04D0BB2-DD6B-43A3-A2FB-A53FCAB5C958}" type="presOf" srcId="{A47CB45E-5821-4653-BBC9-784DC7727F84}" destId="{335833CF-218C-43A4-AFF0-DCD88860C9B8}" srcOrd="0" destOrd="7" presId="urn:microsoft.com/office/officeart/2009/3/layout/IncreasingArrowsProcess"/>
    <dgm:cxn modelId="{A5F7B4B3-991F-4897-BCAF-720E170AD299}" srcId="{DEA9F488-1BD0-426E-A209-DC58314F1FBD}" destId="{FDC56BEC-0904-44AF-996C-86C58E951AD9}" srcOrd="5" destOrd="0" parTransId="{CD7CBB7F-B0AC-4305-A7F3-02F52380F63B}" sibTransId="{E3D8E58A-282E-4A69-BB19-8F1E62A9EAAD}"/>
    <dgm:cxn modelId="{507839AF-037F-4B48-9795-AF9425184F0B}" type="presOf" srcId="{8D2C5731-DFCC-41DB-B23C-2FAF6E32E11D}" destId="{335833CF-218C-43A4-AFF0-DCD88860C9B8}" srcOrd="0" destOrd="2" presId="urn:microsoft.com/office/officeart/2009/3/layout/IncreasingArrowsProcess"/>
    <dgm:cxn modelId="{9293348F-CC26-4303-B158-F66EE03B2890}" srcId="{DEA9F488-1BD0-426E-A209-DC58314F1FBD}" destId="{8E145423-D396-46C2-A0AA-345DED53D7CE}" srcOrd="6" destOrd="0" parTransId="{601C682E-6BDB-4095-A875-355A48601F15}" sibTransId="{864682DD-9B2A-4D09-9C01-45A3CC0F0D7E}"/>
    <dgm:cxn modelId="{84903A80-BE84-4C80-9749-D8453D8D6A68}" srcId="{CEBC2EE9-03CB-459C-99E6-9DE932E47FA8}" destId="{32121FAE-3503-40F5-A367-52E163E3DA92}" srcOrd="3" destOrd="0" parTransId="{521869C6-7416-4B20-BAAE-E686308CFBFB}" sibTransId="{2E7C2C7E-871F-40A6-B4D3-D8D6BC87AB81}"/>
    <dgm:cxn modelId="{AC9B5556-55E3-46FD-B5DB-BD75A8982F0E}" srcId="{CEBC2EE9-03CB-459C-99E6-9DE932E47FA8}" destId="{392F60A8-1E99-4A24-8452-7FB9F7BFD2D0}" srcOrd="2" destOrd="0" parTransId="{CEC9D53E-44E5-4554-9028-0B7EC1CA40DF}" sibTransId="{9B7DC52E-6D7E-4A92-A743-04690760B43F}"/>
    <dgm:cxn modelId="{44294F8F-BC25-41EF-BBDA-6C5FE771CE5E}" type="presOf" srcId="{A158F43A-EC76-4976-8A9F-52CE9C9C8A26}" destId="{335833CF-218C-43A4-AFF0-DCD88860C9B8}" srcOrd="0" destOrd="1" presId="urn:microsoft.com/office/officeart/2009/3/layout/IncreasingArrowsProcess"/>
    <dgm:cxn modelId="{C3B11AC3-F3E6-4936-A0A9-3FDB488B7732}" type="presOf" srcId="{32121FAE-3503-40F5-A367-52E163E3DA92}" destId="{0857A983-67CB-478D-939C-E2020A080899}" srcOrd="0" destOrd="3" presId="urn:microsoft.com/office/officeart/2009/3/layout/IncreasingArrowsProcess"/>
    <dgm:cxn modelId="{5392D10D-F7F6-4754-BC12-BAC8559B0D65}" type="presOf" srcId="{41E2A6FA-C4D5-407F-A9E4-6EA5ECABC432}" destId="{638964D0-AC18-47F8-B2BA-70CCBA7FBA86}" srcOrd="0" destOrd="8" presId="urn:microsoft.com/office/officeart/2009/3/layout/IncreasingArrowsProcess"/>
    <dgm:cxn modelId="{30FBDC7E-8383-41A9-A9D5-38C2A2EFF1CD}" type="presOf" srcId="{60117CDE-D278-4DD5-A1DB-2D9AFFB5241B}" destId="{F5E8EF2F-EA47-4472-83B4-2076BC64ACC0}" srcOrd="0" destOrd="0" presId="urn:microsoft.com/office/officeart/2009/3/layout/IncreasingArrowsProcess"/>
    <dgm:cxn modelId="{A491E45C-DCD6-4C68-8936-81FA4E075C09}" srcId="{DEA9F488-1BD0-426E-A209-DC58314F1FBD}" destId="{3D5262C7-1F41-417B-BDD6-2EC9D54FF090}" srcOrd="0" destOrd="0" parTransId="{2853DF14-7B48-47A5-A59E-DA36B44AE77C}" sibTransId="{A79D8C13-65B7-4D25-8498-8CCF2BC40D99}"/>
    <dgm:cxn modelId="{C9E1EA98-F61F-4E95-A16F-DDEB6EA9DDA1}" type="presOf" srcId="{FCCB84DE-3BA0-4BC0-9E88-E3F8026B0CA5}" destId="{638964D0-AC18-47F8-B2BA-70CCBA7FBA86}" srcOrd="0" destOrd="0" presId="urn:microsoft.com/office/officeart/2009/3/layout/IncreasingArrowsProcess"/>
    <dgm:cxn modelId="{A88CC343-36E3-4773-8A32-751FD513762C}" srcId="{5E109680-F344-4DEC-93CA-A738241742C6}" destId="{41E2A6FA-C4D5-407F-A9E4-6EA5ECABC432}" srcOrd="8" destOrd="0" parTransId="{24D2E458-6B65-4818-9838-CA38F8ED046E}" sibTransId="{E60AFD90-0D85-4FD2-A66B-15284F13153E}"/>
    <dgm:cxn modelId="{10D7A389-2C3C-4871-933C-71F5DC4617A8}" srcId="{CEBC2EE9-03CB-459C-99E6-9DE932E47FA8}" destId="{6BB9CFE3-AC6E-4BBC-B18E-AC43E4AAC2F6}" srcOrd="5" destOrd="0" parTransId="{80FFD0EB-B171-456C-8EE5-18F8F4B19453}" sibTransId="{25AFA5A5-69B8-4B02-8028-BB77C1B12934}"/>
    <dgm:cxn modelId="{DAB86B1E-5688-495F-9C98-6612A5BD498A}" type="presOf" srcId="{D4D46B1D-B0C5-44FF-BD54-A244A9E30585}" destId="{335833CF-218C-43A4-AFF0-DCD88860C9B8}" srcOrd="0" destOrd="0" presId="urn:microsoft.com/office/officeart/2009/3/layout/IncreasingArrowsProcess"/>
    <dgm:cxn modelId="{229B7C94-E5D1-47A6-B82E-0378436FF3DF}" type="presOf" srcId="{3BFBD095-F4E0-4734-84FA-90895001D0CB}" destId="{3D8FF225-A53A-4343-AD62-008AECF83734}" srcOrd="0" destOrd="3" presId="urn:microsoft.com/office/officeart/2009/3/layout/IncreasingArrowsProcess"/>
    <dgm:cxn modelId="{EA41B9D1-104F-494A-AE78-603C8BBFC7B7}" type="presOf" srcId="{EB338242-DEEB-401C-B83A-1B10DFD04DE6}" destId="{638964D0-AC18-47F8-B2BA-70CCBA7FBA86}" srcOrd="0" destOrd="3" presId="urn:microsoft.com/office/officeart/2009/3/layout/IncreasingArrowsProcess"/>
    <dgm:cxn modelId="{E2559687-86EC-4E5E-A177-EBACF4661D2F}" srcId="{DEA9F488-1BD0-426E-A209-DC58314F1FBD}" destId="{165B2638-35CE-438B-B823-ADEB2C1963AD}" srcOrd="2" destOrd="0" parTransId="{8D5791B2-AB6F-4BB6-B432-644F9E9E5C92}" sibTransId="{44160E33-0DD0-47A4-B0C2-913186431939}"/>
    <dgm:cxn modelId="{58CB620A-027A-4517-B481-29D4113505C9}" srcId="{60117CDE-D278-4DD5-A1DB-2D9AFFB5241B}" destId="{A158F43A-EC76-4976-8A9F-52CE9C9C8A26}" srcOrd="1" destOrd="0" parTransId="{EC126F76-62F0-4E18-9F1B-9CE4C6EDEC03}" sibTransId="{3AD63A03-D6DB-49ED-98BA-8778650C2C8B}"/>
    <dgm:cxn modelId="{F4CB51B1-57AC-4847-9EEC-EEB9ECA3941E}" srcId="{60117CDE-D278-4DD5-A1DB-2D9AFFB5241B}" destId="{A47CB45E-5821-4653-BBC9-784DC7727F84}" srcOrd="7" destOrd="0" parTransId="{3DA4728A-8304-42BE-B531-8E73A2EDBC5D}" sibTransId="{7ACC39FA-942D-46B2-8A6C-26AB9670A2EA}"/>
    <dgm:cxn modelId="{75354BE5-A0CE-45D9-9869-D4FD93A76F00}" srcId="{5E109680-F344-4DEC-93CA-A738241742C6}" destId="{C594A698-4415-4C6E-9535-2AE7819C4569}" srcOrd="7" destOrd="0" parTransId="{2422823C-FBD4-4D71-A6EC-5C49476EF256}" sibTransId="{9A51291F-4997-44D9-857A-21D521F1BC13}"/>
    <dgm:cxn modelId="{5866BB8B-57C5-4AAC-BD07-4F7133BC3DEF}" type="presOf" srcId="{DEA9F488-1BD0-426E-A209-DC58314F1FBD}" destId="{95B1AEF5-E52E-415B-B30B-39D0875BDF3B}" srcOrd="0" destOrd="0" presId="urn:microsoft.com/office/officeart/2009/3/layout/IncreasingArrowsProcess"/>
    <dgm:cxn modelId="{ABADC912-D440-40FE-AF21-260202CD7CBA}" srcId="{60117CDE-D278-4DD5-A1DB-2D9AFFB5241B}" destId="{D4D46B1D-B0C5-44FF-BD54-A244A9E30585}" srcOrd="0" destOrd="0" parTransId="{45CD1774-3B68-48ED-8D07-6BABFE9F7CBD}" sibTransId="{AA42242F-407B-488A-BA2B-306CAA291E18}"/>
    <dgm:cxn modelId="{5A30C192-F8EA-4FD4-9A9C-3FC153C3444C}" type="presOf" srcId="{C305B597-AA20-4E91-B963-5CFBCEB8FF83}" destId="{16668ED0-EE4E-4F06-B6D9-0EE141FA73AE}" srcOrd="0" destOrd="0" presId="urn:microsoft.com/office/officeart/2009/3/layout/IncreasingArrowsProcess"/>
    <dgm:cxn modelId="{24FA22C3-33B3-487E-887A-7C405D66E446}" srcId="{60117CDE-D278-4DD5-A1DB-2D9AFFB5241B}" destId="{52756274-282D-4CC7-BA65-4C735232983E}" srcOrd="8" destOrd="0" parTransId="{CD5230CF-CF9C-4E69-AD54-4C9F024ADC8E}" sibTransId="{6A89E2A7-5EAF-454F-95F3-9B4B050F11E5}"/>
    <dgm:cxn modelId="{2C2361F5-9D0B-4F4E-A837-0BB34DBD385C}" type="presOf" srcId="{165B2638-35CE-438B-B823-ADEB2C1963AD}" destId="{3D8FF225-A53A-4343-AD62-008AECF83734}" srcOrd="0" destOrd="2" presId="urn:microsoft.com/office/officeart/2009/3/layout/IncreasingArrowsProcess"/>
    <dgm:cxn modelId="{C2CDBD5F-3BDF-4827-BD61-6494A98EFF12}" srcId="{60117CDE-D278-4DD5-A1DB-2D9AFFB5241B}" destId="{5C1BE7B2-B91F-42E8-BDEB-F9363F541EC3}" srcOrd="6" destOrd="0" parTransId="{B9F34845-4645-4CCA-97FE-939F1A507A55}" sibTransId="{5D8C3DAB-67CA-4563-A2A5-314BDD1B245C}"/>
    <dgm:cxn modelId="{5A4C9FE3-15AA-4840-AD53-5FFE72A373A9}" srcId="{5E109680-F344-4DEC-93CA-A738241742C6}" destId="{26BA892A-F40B-4D17-B457-555EB1AE5729}" srcOrd="6" destOrd="0" parTransId="{B417BF8D-9935-4FD8-AF15-013D1AB0BC9C}" sibTransId="{0C3F3D95-5DC2-49E8-ACF3-53FD81CB0390}"/>
    <dgm:cxn modelId="{DFEAE2FC-D5B6-43E2-9852-70BAC72C7972}" type="presOf" srcId="{3D5262C7-1F41-417B-BDD6-2EC9D54FF090}" destId="{3D8FF225-A53A-4343-AD62-008AECF83734}" srcOrd="0" destOrd="0" presId="urn:microsoft.com/office/officeart/2009/3/layout/IncreasingArrowsProcess"/>
    <dgm:cxn modelId="{D0DED535-43F2-44D3-BCC7-3DBBE90A9C39}" type="presOf" srcId="{CEBC2EE9-03CB-459C-99E6-9DE932E47FA8}" destId="{63E121AD-7C63-469D-9263-F3C24D83ED3F}" srcOrd="0" destOrd="0" presId="urn:microsoft.com/office/officeart/2009/3/layout/IncreasingArrowsProcess"/>
    <dgm:cxn modelId="{CAE367B9-15C1-47D6-9DBB-C26434B06D1B}" srcId="{C305B597-AA20-4E91-B963-5CFBCEB8FF83}" destId="{CEBC2EE9-03CB-459C-99E6-9DE932E47FA8}" srcOrd="0" destOrd="0" parTransId="{7166229E-EB27-4799-86D2-606E3F0ADDD3}" sibTransId="{127F938D-D41E-403B-AF11-0B67FD6310DD}"/>
    <dgm:cxn modelId="{F606B101-6529-4BB3-9B43-DCF510F94B79}" type="presOf" srcId="{967F9827-6FFF-4CFD-A059-26E54B639268}" destId="{638964D0-AC18-47F8-B2BA-70CCBA7FBA86}" srcOrd="0" destOrd="2" presId="urn:microsoft.com/office/officeart/2009/3/layout/IncreasingArrowsProcess"/>
    <dgm:cxn modelId="{37FD6F2D-A345-4BB5-96BB-C6768258BFAE}" type="presOf" srcId="{F27FCD95-5740-47F8-8B3D-035EF3E88414}" destId="{638964D0-AC18-47F8-B2BA-70CCBA7FBA86}" srcOrd="0" destOrd="4" presId="urn:microsoft.com/office/officeart/2009/3/layout/IncreasingArrowsProcess"/>
    <dgm:cxn modelId="{401896B9-DE8B-4805-8C10-002338C160A3}" srcId="{5E109680-F344-4DEC-93CA-A738241742C6}" destId="{176E2FF0-475E-4351-9A6A-5207757C1ECE}" srcOrd="9" destOrd="0" parTransId="{D250402A-4639-4640-BECE-70C5E0D6C043}" sibTransId="{7FD4DDED-FD76-40E6-A7D5-36E966510F24}"/>
    <dgm:cxn modelId="{B95A25F1-879D-425F-91B4-7B0BE60DBCB0}" type="presOf" srcId="{514C21F0-A0BE-4F8A-B941-E98B88CCBB16}" destId="{335833CF-218C-43A4-AFF0-DCD88860C9B8}" srcOrd="0" destOrd="5" presId="urn:microsoft.com/office/officeart/2009/3/layout/IncreasingArrowsProcess"/>
    <dgm:cxn modelId="{994D6B87-ACA8-4AB3-A8B2-9DB0E26AC6B1}" type="presOf" srcId="{392F60A8-1E99-4A24-8452-7FB9F7BFD2D0}" destId="{0857A983-67CB-478D-939C-E2020A080899}" srcOrd="0" destOrd="2" presId="urn:microsoft.com/office/officeart/2009/3/layout/IncreasingArrowsProcess"/>
    <dgm:cxn modelId="{E5103A63-E5CA-4F1C-B0CC-33A8A049F0FB}" srcId="{C305B597-AA20-4E91-B963-5CFBCEB8FF83}" destId="{5E109680-F344-4DEC-93CA-A738241742C6}" srcOrd="3" destOrd="0" parTransId="{CC333C52-21CC-4CDB-9B1E-8E869C7ACC9B}" sibTransId="{23D98493-E53C-4795-8C7B-489F79AC9E57}"/>
    <dgm:cxn modelId="{B7DEDC7A-92D9-4D07-9F25-A92C5A24D2F7}" type="presOf" srcId="{D171E73A-C6F5-4B4A-9F98-AF786D992A5A}" destId="{638964D0-AC18-47F8-B2BA-70CCBA7FBA86}" srcOrd="0" destOrd="5" presId="urn:microsoft.com/office/officeart/2009/3/layout/IncreasingArrowsProcess"/>
    <dgm:cxn modelId="{97570162-3A34-4F62-ABB3-0F685928196D}" srcId="{CEBC2EE9-03CB-459C-99E6-9DE932E47FA8}" destId="{B8234CE9-6FF5-4A37-A764-77E7366CFCED}" srcOrd="1" destOrd="0" parTransId="{5BD6A9AF-FD9B-45C0-9229-04D33B625122}" sibTransId="{13C680DD-7BB7-49B0-9E0C-DCAD194A6780}"/>
    <dgm:cxn modelId="{2E4753B4-E3FE-429E-B247-D9F91A433167}" type="presOf" srcId="{C594A698-4415-4C6E-9535-2AE7819C4569}" destId="{638964D0-AC18-47F8-B2BA-70CCBA7FBA86}" srcOrd="0" destOrd="7" presId="urn:microsoft.com/office/officeart/2009/3/layout/IncreasingArrowsProcess"/>
    <dgm:cxn modelId="{6F36B83E-7B27-41B0-B70D-D869D766401E}" type="presOf" srcId="{26BA892A-F40B-4D17-B457-555EB1AE5729}" destId="{638964D0-AC18-47F8-B2BA-70CCBA7FBA86}" srcOrd="0" destOrd="6" presId="urn:microsoft.com/office/officeart/2009/3/layout/IncreasingArrowsProcess"/>
    <dgm:cxn modelId="{60B948DD-E0F2-4F1B-B317-178FB0AE8FFA}" srcId="{60117CDE-D278-4DD5-A1DB-2D9AFFB5241B}" destId="{514C21F0-A0BE-4F8A-B941-E98B88CCBB16}" srcOrd="5" destOrd="0" parTransId="{40E48BAC-26F0-4F99-8EF5-DD65C0A11BBA}" sibTransId="{3ACF9EFA-E631-4DA2-A35C-8B06824436BF}"/>
    <dgm:cxn modelId="{ADFF195A-4464-4AAE-9A40-9114518569C5}" srcId="{C305B597-AA20-4E91-B963-5CFBCEB8FF83}" destId="{DEA9F488-1BD0-426E-A209-DC58314F1FBD}" srcOrd="2" destOrd="0" parTransId="{BF33A7FF-6DEB-4A15-A044-6633238993DA}" sibTransId="{2E654DE3-F405-44A0-9CD3-9FBABE3B01D7}"/>
    <dgm:cxn modelId="{1F696523-11D2-4C76-954B-65B6684F4508}" srcId="{5E109680-F344-4DEC-93CA-A738241742C6}" destId="{967F9827-6FFF-4CFD-A059-26E54B639268}" srcOrd="2" destOrd="0" parTransId="{64BBBA3D-9EA2-436B-AAE7-DCD14709FFAC}" sibTransId="{07F9C567-1368-4FD6-B1C4-2B493DDA8E76}"/>
    <dgm:cxn modelId="{F6057CA0-0D6B-4D34-8E13-7A46AF6AB23A}" srcId="{DEA9F488-1BD0-426E-A209-DC58314F1FBD}" destId="{3BFBD095-F4E0-4734-84FA-90895001D0CB}" srcOrd="3" destOrd="0" parTransId="{E634BA32-496F-4D35-B6D3-D447AA1D5791}" sibTransId="{B57C475E-8225-42E7-AE3D-851C61809D68}"/>
    <dgm:cxn modelId="{F4C21133-41E2-400F-A4A3-2C0E24FA27CD}" type="presOf" srcId="{49A189B2-062E-42A5-94D6-50746DAFD202}" destId="{0857A983-67CB-478D-939C-E2020A080899}" srcOrd="0" destOrd="6" presId="urn:microsoft.com/office/officeart/2009/3/layout/IncreasingArrowsProcess"/>
    <dgm:cxn modelId="{23D4031B-C3C8-421C-AD84-AFF79F140AB6}" srcId="{5E109680-F344-4DEC-93CA-A738241742C6}" destId="{FCCB84DE-3BA0-4BC0-9E88-E3F8026B0CA5}" srcOrd="0" destOrd="0" parTransId="{6C4F00FC-D7AB-4487-A757-A3A3C72B8CF1}" sibTransId="{155624F6-8C39-4FAF-8D29-867F0D5D4AF0}"/>
    <dgm:cxn modelId="{40EC3218-AEFD-4D40-86CD-C3297F781A3C}" type="presOf" srcId="{D740B426-8555-4603-9E72-0A3BDA6D49E7}" destId="{335833CF-218C-43A4-AFF0-DCD88860C9B8}" srcOrd="0" destOrd="3" presId="urn:microsoft.com/office/officeart/2009/3/layout/IncreasingArrowsProcess"/>
    <dgm:cxn modelId="{3FDDBDFD-C2E4-4340-9997-547BAB5386DB}" srcId="{CEBC2EE9-03CB-459C-99E6-9DE932E47FA8}" destId="{B102DB66-1BE2-4087-B397-73EEAEDB30F1}" srcOrd="0" destOrd="0" parTransId="{A6C0F356-5A2F-402D-876A-80703BC7C0E1}" sibTransId="{34A4E04F-2CCC-4139-8399-D8A1DFAE0E2A}"/>
    <dgm:cxn modelId="{8DECBDD7-E6B8-4B67-9EE0-CDEF1D7150AB}" type="presOf" srcId="{5E109680-F344-4DEC-93CA-A738241742C6}" destId="{0956B42A-99C9-4BE7-BB2B-204749AD75D8}" srcOrd="0" destOrd="0" presId="urn:microsoft.com/office/officeart/2009/3/layout/IncreasingArrowsProcess"/>
    <dgm:cxn modelId="{748BDFDF-AB63-4982-83FF-2291F6D3321F}" srcId="{CEBC2EE9-03CB-459C-99E6-9DE932E47FA8}" destId="{3FCC9C23-38C3-44E1-AFC0-56429F52ED3B}" srcOrd="4" destOrd="0" parTransId="{5EFC5043-852F-4F2C-BDB6-2279B105776E}" sibTransId="{4539A5FF-EBAD-4C51-B7FF-5E4E0C711004}"/>
    <dgm:cxn modelId="{43A4F105-E0E9-40CA-A106-38335E3BC2EB}" type="presOf" srcId="{519D7361-8FAF-4CBD-AFEF-E608F0A2B221}" destId="{3D8FF225-A53A-4343-AD62-008AECF83734}" srcOrd="0" destOrd="4" presId="urn:microsoft.com/office/officeart/2009/3/layout/IncreasingArrowsProcess"/>
    <dgm:cxn modelId="{B497D277-FDE6-429C-80C9-F8F4B2E86B60}" type="presOf" srcId="{6BB9CFE3-AC6E-4BBC-B18E-AC43E4AAC2F6}" destId="{0857A983-67CB-478D-939C-E2020A080899}" srcOrd="0" destOrd="5" presId="urn:microsoft.com/office/officeart/2009/3/layout/IncreasingArrowsProcess"/>
    <dgm:cxn modelId="{14BC7459-7CC9-41BC-9518-6F91B53D3BE1}" type="presOf" srcId="{176E2FF0-475E-4351-9A6A-5207757C1ECE}" destId="{638964D0-AC18-47F8-B2BA-70CCBA7FBA86}" srcOrd="0" destOrd="9" presId="urn:microsoft.com/office/officeart/2009/3/layout/IncreasingArrowsProcess"/>
    <dgm:cxn modelId="{4B459C26-AB3D-48AC-B228-2527539AC2D0}" srcId="{C305B597-AA20-4E91-B963-5CFBCEB8FF83}" destId="{60117CDE-D278-4DD5-A1DB-2D9AFFB5241B}" srcOrd="1" destOrd="0" parTransId="{3A9CEEA3-E0ED-4944-9630-F3FF1CC65CF5}" sibTransId="{1723DF1F-B67E-4065-8E5A-5159A8979B71}"/>
    <dgm:cxn modelId="{82470C1F-5ED8-44B3-AC9C-DE5F9072AFDB}" type="presOf" srcId="{FB4667E1-99C9-4D53-BDCC-B8F000748580}" destId="{3D8FF225-A53A-4343-AD62-008AECF83734}" srcOrd="0" destOrd="1" presId="urn:microsoft.com/office/officeart/2009/3/layout/IncreasingArrowsProcess"/>
    <dgm:cxn modelId="{E1E3DFAA-A3E3-4A52-AD53-D5356322D862}" srcId="{60117CDE-D278-4DD5-A1DB-2D9AFFB5241B}" destId="{0B5BABE9-2030-46F7-B223-7EB14E30ED5E}" srcOrd="4" destOrd="0" parTransId="{BB3B944B-EC94-457A-A8DF-96105914322F}" sibTransId="{A6F60DE9-2F4C-489F-A18E-EB6B6D9E635D}"/>
    <dgm:cxn modelId="{BAE67FC8-0AEB-4FA3-83F3-87A656A1DFEF}" type="presOf" srcId="{0B5BABE9-2030-46F7-B223-7EB14E30ED5E}" destId="{335833CF-218C-43A4-AFF0-DCD88860C9B8}" srcOrd="0" destOrd="4" presId="urn:microsoft.com/office/officeart/2009/3/layout/IncreasingArrowsProcess"/>
    <dgm:cxn modelId="{D5E9AD4C-5F26-4EF4-A9B7-8E45228A9C78}" type="presParOf" srcId="{16668ED0-EE4E-4F06-B6D9-0EE141FA73AE}" destId="{63E121AD-7C63-469D-9263-F3C24D83ED3F}" srcOrd="0" destOrd="0" presId="urn:microsoft.com/office/officeart/2009/3/layout/IncreasingArrowsProcess"/>
    <dgm:cxn modelId="{9BBBA860-F39F-4AD3-91F6-F9F2899AA3E0}" type="presParOf" srcId="{16668ED0-EE4E-4F06-B6D9-0EE141FA73AE}" destId="{0857A983-67CB-478D-939C-E2020A080899}" srcOrd="1" destOrd="0" presId="urn:microsoft.com/office/officeart/2009/3/layout/IncreasingArrowsProcess"/>
    <dgm:cxn modelId="{B23B3C9A-48BD-4204-9C19-ED60E18CCB4C}" type="presParOf" srcId="{16668ED0-EE4E-4F06-B6D9-0EE141FA73AE}" destId="{F5E8EF2F-EA47-4472-83B4-2076BC64ACC0}" srcOrd="2" destOrd="0" presId="urn:microsoft.com/office/officeart/2009/3/layout/IncreasingArrowsProcess"/>
    <dgm:cxn modelId="{CCC7E845-2133-4830-882A-BBC8EAB3A408}" type="presParOf" srcId="{16668ED0-EE4E-4F06-B6D9-0EE141FA73AE}" destId="{335833CF-218C-43A4-AFF0-DCD88860C9B8}" srcOrd="3" destOrd="0" presId="urn:microsoft.com/office/officeart/2009/3/layout/IncreasingArrowsProcess"/>
    <dgm:cxn modelId="{AE6B0432-30E0-44A6-A9E4-EC75B55AA1AE}" type="presParOf" srcId="{16668ED0-EE4E-4F06-B6D9-0EE141FA73AE}" destId="{95B1AEF5-E52E-415B-B30B-39D0875BDF3B}" srcOrd="4" destOrd="0" presId="urn:microsoft.com/office/officeart/2009/3/layout/IncreasingArrowsProcess"/>
    <dgm:cxn modelId="{D77C699E-0602-494F-A055-2E51E64FCAD8}" type="presParOf" srcId="{16668ED0-EE4E-4F06-B6D9-0EE141FA73AE}" destId="{3D8FF225-A53A-4343-AD62-008AECF83734}" srcOrd="5" destOrd="0" presId="urn:microsoft.com/office/officeart/2009/3/layout/IncreasingArrowsProcess"/>
    <dgm:cxn modelId="{D3D1B401-FF27-439D-AA14-F5777E08435C}" type="presParOf" srcId="{16668ED0-EE4E-4F06-B6D9-0EE141FA73AE}" destId="{0956B42A-99C9-4BE7-BB2B-204749AD75D8}" srcOrd="6" destOrd="0" presId="urn:microsoft.com/office/officeart/2009/3/layout/IncreasingArrowsProcess"/>
    <dgm:cxn modelId="{4AD9FF9C-47B4-463C-8E38-905C5E5A2D63}" type="presParOf" srcId="{16668ED0-EE4E-4F06-B6D9-0EE141FA73AE}" destId="{638964D0-AC18-47F8-B2BA-70CCBA7FBA86}"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1963"/>
          </a:xfrm>
          <a:prstGeom prst="rect">
            <a:avLst/>
          </a:prstGeom>
        </p:spPr>
        <p:txBody>
          <a:bodyPr vert="horz" lIns="91440" tIns="45720" rIns="91440" bIns="45720" rtlCol="0"/>
          <a:lstStyle>
            <a:lvl1pPr algn="r">
              <a:defRPr sz="1200"/>
            </a:lvl1pPr>
          </a:lstStyle>
          <a:p>
            <a:fld id="{263B1388-8E8F-4C92-BE80-FE9DF1AAE103}" type="datetimeFigureOut">
              <a:rPr lang="en-US" smtClean="0"/>
              <a:t>11/16/2021</a:t>
            </a:fld>
            <a:endParaRPr lang="en-US"/>
          </a:p>
        </p:txBody>
      </p:sp>
      <p:sp>
        <p:nvSpPr>
          <p:cNvPr id="4" name="Footer Placeholder 3"/>
          <p:cNvSpPr>
            <a:spLocks noGrp="1"/>
          </p:cNvSpPr>
          <p:nvPr>
            <p:ph type="ftr" sz="quarter" idx="2"/>
          </p:nvPr>
        </p:nvSpPr>
        <p:spPr>
          <a:xfrm>
            <a:off x="1" y="8772526"/>
            <a:ext cx="3038475"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772526"/>
            <a:ext cx="3038475" cy="461963"/>
          </a:xfrm>
          <a:prstGeom prst="rect">
            <a:avLst/>
          </a:prstGeom>
        </p:spPr>
        <p:txBody>
          <a:bodyPr vert="horz" lIns="91440" tIns="45720" rIns="91440" bIns="45720" rtlCol="0" anchor="b"/>
          <a:lstStyle>
            <a:lvl1pPr algn="r">
              <a:defRPr sz="1200"/>
            </a:lvl1pPr>
          </a:lstStyle>
          <a:p>
            <a:fld id="{44CEBA8F-A89A-4345-AF05-72C74674124D}" type="slidenum">
              <a:rPr lang="en-US" smtClean="0"/>
              <a:t>‹#›</a:t>
            </a:fld>
            <a:endParaRPr lang="en-US"/>
          </a:p>
        </p:txBody>
      </p:sp>
    </p:spTree>
    <p:extLst>
      <p:ext uri="{BB962C8B-B14F-4D97-AF65-F5344CB8AC3E}">
        <p14:creationId xmlns:p14="http://schemas.microsoft.com/office/powerpoint/2010/main" val="1765915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2CB6B93E-9479-4244-BA3E-335E54F4FB5D}" type="datetimeFigureOut">
              <a:rPr lang="en-US" smtClean="0"/>
              <a:t>11/16/2021</a:t>
            </a:fld>
            <a:endParaRPr lang="en-US"/>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4C0B1F3B-7CF1-41BC-BAB0-2D1B3CD1F2AF}" type="slidenum">
              <a:rPr lang="en-US" smtClean="0"/>
              <a:t>‹#›</a:t>
            </a:fld>
            <a:endParaRPr lang="en-US"/>
          </a:p>
        </p:txBody>
      </p:sp>
    </p:spTree>
    <p:extLst>
      <p:ext uri="{BB962C8B-B14F-4D97-AF65-F5344CB8AC3E}">
        <p14:creationId xmlns:p14="http://schemas.microsoft.com/office/powerpoint/2010/main" val="380426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a:t>Our style of teaching</a:t>
            </a:r>
          </a:p>
          <a:p>
            <a:r>
              <a:rPr lang="en-US" dirty="0"/>
              <a:t>Your introductions</a:t>
            </a:r>
          </a:p>
        </p:txBody>
      </p:sp>
      <p:sp>
        <p:nvSpPr>
          <p:cNvPr id="4" name="Slide Number Placeholder 3"/>
          <p:cNvSpPr>
            <a:spLocks noGrp="1"/>
          </p:cNvSpPr>
          <p:nvPr>
            <p:ph type="sldNum" sz="quarter" idx="10"/>
          </p:nvPr>
        </p:nvSpPr>
        <p:spPr/>
        <p:txBody>
          <a:bodyPr/>
          <a:lstStyle/>
          <a:p>
            <a:fld id="{4C0B1F3B-7CF1-41BC-BAB0-2D1B3CD1F2AF}" type="slidenum">
              <a:rPr lang="en-US" smtClean="0"/>
              <a:t>2</a:t>
            </a:fld>
            <a:endParaRPr lang="en-US"/>
          </a:p>
        </p:txBody>
      </p:sp>
    </p:spTree>
    <p:extLst>
      <p:ext uri="{BB962C8B-B14F-4D97-AF65-F5344CB8AC3E}">
        <p14:creationId xmlns:p14="http://schemas.microsoft.com/office/powerpoint/2010/main" val="3812921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fld id="{C65EC041-26AE-422D-B94D-39F6C5DBA3F7}" type="slidenum">
              <a:rPr lang="en-US" altLang="en-US" sz="1200" b="0">
                <a:solidFill>
                  <a:srgbClr val="000000"/>
                </a:solidFill>
              </a:rPr>
              <a:pPr/>
              <a:t>14</a:t>
            </a:fld>
            <a:endParaRPr lang="en-US" altLang="en-US" sz="1200" b="0" dirty="0">
              <a:solidFill>
                <a:srgbClr val="000000"/>
              </a:solidFill>
            </a:endParaRPr>
          </a:p>
        </p:txBody>
      </p:sp>
      <p:sp>
        <p:nvSpPr>
          <p:cNvPr id="100355" name="Rectangle 2"/>
          <p:cNvSpPr>
            <a:spLocks noGrp="1" noRot="1" noChangeAspect="1" noChangeArrowheads="1" noTextEdit="1"/>
          </p:cNvSpPr>
          <p:nvPr>
            <p:ph type="sldImg"/>
          </p:nvPr>
        </p:nvSpPr>
        <p:spPr>
          <a:xfrm>
            <a:off x="427038" y="692150"/>
            <a:ext cx="6156325" cy="3463925"/>
          </a:xfrm>
          <a:ln/>
        </p:spPr>
      </p:sp>
      <p:sp>
        <p:nvSpPr>
          <p:cNvPr id="100356"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10536691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163</a:t>
            </a:fld>
            <a:endParaRPr lang="en-US"/>
          </a:p>
        </p:txBody>
      </p:sp>
    </p:spTree>
    <p:extLst>
      <p:ext uri="{BB962C8B-B14F-4D97-AF65-F5344CB8AC3E}">
        <p14:creationId xmlns:p14="http://schemas.microsoft.com/office/powerpoint/2010/main" val="21611389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164</a:t>
            </a:fld>
            <a:endParaRPr lang="en-US"/>
          </a:p>
        </p:txBody>
      </p:sp>
    </p:spTree>
    <p:extLst>
      <p:ext uri="{BB962C8B-B14F-4D97-AF65-F5344CB8AC3E}">
        <p14:creationId xmlns:p14="http://schemas.microsoft.com/office/powerpoint/2010/main" val="35933602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165</a:t>
            </a:fld>
            <a:endParaRPr lang="en-US"/>
          </a:p>
        </p:txBody>
      </p:sp>
    </p:spTree>
    <p:extLst>
      <p:ext uri="{BB962C8B-B14F-4D97-AF65-F5344CB8AC3E}">
        <p14:creationId xmlns:p14="http://schemas.microsoft.com/office/powerpoint/2010/main" val="22234100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B1F3B-7CF1-41BC-BAB0-2D1B3CD1F2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3536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B1F3B-7CF1-41BC-BAB0-2D1B3CD1F2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2909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B1F3B-7CF1-41BC-BAB0-2D1B3CD1F2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9813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169</a:t>
            </a:fld>
            <a:endParaRPr lang="en-US"/>
          </a:p>
        </p:txBody>
      </p:sp>
    </p:spTree>
    <p:extLst>
      <p:ext uri="{BB962C8B-B14F-4D97-AF65-F5344CB8AC3E}">
        <p14:creationId xmlns:p14="http://schemas.microsoft.com/office/powerpoint/2010/main" val="37224559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170</a:t>
            </a:fld>
            <a:endParaRPr lang="en-US"/>
          </a:p>
        </p:txBody>
      </p:sp>
    </p:spTree>
    <p:extLst>
      <p:ext uri="{BB962C8B-B14F-4D97-AF65-F5344CB8AC3E}">
        <p14:creationId xmlns:p14="http://schemas.microsoft.com/office/powerpoint/2010/main" val="29470379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171</a:t>
            </a:fld>
            <a:endParaRPr lang="en-US"/>
          </a:p>
        </p:txBody>
      </p:sp>
    </p:spTree>
    <p:extLst>
      <p:ext uri="{BB962C8B-B14F-4D97-AF65-F5344CB8AC3E}">
        <p14:creationId xmlns:p14="http://schemas.microsoft.com/office/powerpoint/2010/main" val="19161564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172</a:t>
            </a:fld>
            <a:endParaRPr lang="en-US"/>
          </a:p>
        </p:txBody>
      </p:sp>
    </p:spTree>
    <p:extLst>
      <p:ext uri="{BB962C8B-B14F-4D97-AF65-F5344CB8AC3E}">
        <p14:creationId xmlns:p14="http://schemas.microsoft.com/office/powerpoint/2010/main" val="4177443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fld id="{85E7BB88-6982-49BA-8C96-1D6BB84A30EB}" type="slidenum">
              <a:rPr lang="en-US" altLang="en-US" sz="1200" b="0">
                <a:solidFill>
                  <a:srgbClr val="000000"/>
                </a:solidFill>
              </a:rPr>
              <a:pPr/>
              <a:t>15</a:t>
            </a:fld>
            <a:endParaRPr lang="en-US" altLang="en-US" sz="1200" b="0" dirty="0">
              <a:solidFill>
                <a:srgbClr val="000000"/>
              </a:solidFill>
            </a:endParaRPr>
          </a:p>
        </p:txBody>
      </p:sp>
      <p:sp>
        <p:nvSpPr>
          <p:cNvPr id="101379" name="Rectangle 2"/>
          <p:cNvSpPr>
            <a:spLocks noGrp="1" noRot="1" noChangeAspect="1" noChangeArrowheads="1" noTextEdit="1"/>
          </p:cNvSpPr>
          <p:nvPr>
            <p:ph type="sldImg"/>
          </p:nvPr>
        </p:nvSpPr>
        <p:spPr>
          <a:xfrm>
            <a:off x="427038" y="692150"/>
            <a:ext cx="6156325" cy="3463925"/>
          </a:xfrm>
          <a:ln/>
        </p:spPr>
      </p:sp>
      <p:sp>
        <p:nvSpPr>
          <p:cNvPr id="101380"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19958354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173</a:t>
            </a:fld>
            <a:endParaRPr lang="en-US"/>
          </a:p>
        </p:txBody>
      </p:sp>
    </p:spTree>
    <p:extLst>
      <p:ext uri="{BB962C8B-B14F-4D97-AF65-F5344CB8AC3E}">
        <p14:creationId xmlns:p14="http://schemas.microsoft.com/office/powerpoint/2010/main" val="19058271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174</a:t>
            </a:fld>
            <a:endParaRPr lang="en-US"/>
          </a:p>
        </p:txBody>
      </p:sp>
    </p:spTree>
    <p:extLst>
      <p:ext uri="{BB962C8B-B14F-4D97-AF65-F5344CB8AC3E}">
        <p14:creationId xmlns:p14="http://schemas.microsoft.com/office/powerpoint/2010/main" val="329555281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175</a:t>
            </a:fld>
            <a:endParaRPr lang="en-US"/>
          </a:p>
        </p:txBody>
      </p:sp>
    </p:spTree>
    <p:extLst>
      <p:ext uri="{BB962C8B-B14F-4D97-AF65-F5344CB8AC3E}">
        <p14:creationId xmlns:p14="http://schemas.microsoft.com/office/powerpoint/2010/main" val="19848265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0BE95B-0A50-434E-B5A8-A3B46B95781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14" name="Rectangle 2"/>
          <p:cNvSpPr>
            <a:spLocks noGrp="1" noRot="1" noChangeAspect="1" noChangeArrowheads="1" noTextEdit="1"/>
          </p:cNvSpPr>
          <p:nvPr>
            <p:ph type="sldImg"/>
          </p:nvPr>
        </p:nvSpPr>
        <p:spPr bwMode="auto">
          <a:xfrm>
            <a:off x="373063" y="703263"/>
            <a:ext cx="6261100" cy="3522662"/>
          </a:xfrm>
          <a:noFill/>
          <a:ln>
            <a:solidFill>
              <a:srgbClr val="000000"/>
            </a:solidFill>
            <a:miter lim="800000"/>
            <a:headEnd/>
            <a:tailEnd/>
          </a:ln>
        </p:spPr>
      </p:sp>
      <p:sp>
        <p:nvSpPr>
          <p:cNvPr id="64515" name="Rectangle 3"/>
          <p:cNvSpPr>
            <a:spLocks noGrp="1" noChangeArrowheads="1"/>
          </p:cNvSpPr>
          <p:nvPr>
            <p:ph type="body" idx="1"/>
          </p:nvPr>
        </p:nvSpPr>
        <p:spPr bwMode="auto">
          <a:xfrm>
            <a:off x="935041" y="4460897"/>
            <a:ext cx="5140325" cy="4225184"/>
          </a:xfrm>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19621199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0525CF-E3F9-4910-B2BE-5B03B88FCCE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62" name="Rectangle 2"/>
          <p:cNvSpPr>
            <a:spLocks noGrp="1" noRot="1" noChangeAspect="1" noChangeArrowheads="1" noTextEdit="1"/>
          </p:cNvSpPr>
          <p:nvPr>
            <p:ph type="sldImg"/>
          </p:nvPr>
        </p:nvSpPr>
        <p:spPr bwMode="auto">
          <a:xfrm>
            <a:off x="373063" y="703263"/>
            <a:ext cx="6261100" cy="3522662"/>
          </a:xfrm>
          <a:noFill/>
          <a:ln>
            <a:solidFill>
              <a:srgbClr val="000000"/>
            </a:solidFill>
            <a:miter lim="800000"/>
            <a:headEnd/>
            <a:tailEnd/>
          </a:ln>
        </p:spPr>
      </p:sp>
      <p:sp>
        <p:nvSpPr>
          <p:cNvPr id="66563" name="Rectangle 3"/>
          <p:cNvSpPr>
            <a:spLocks noGrp="1" noChangeArrowheads="1"/>
          </p:cNvSpPr>
          <p:nvPr>
            <p:ph type="body" idx="1"/>
          </p:nvPr>
        </p:nvSpPr>
        <p:spPr bwMode="auto">
          <a:xfrm>
            <a:off x="935041" y="4460897"/>
            <a:ext cx="5140325" cy="4225184"/>
          </a:xfrm>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20933149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263A8E-C7BD-466C-ACFE-9877B1EEB4B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10" name="Rectangle 2"/>
          <p:cNvSpPr>
            <a:spLocks noGrp="1" noRot="1" noChangeAspect="1" noChangeArrowheads="1" noTextEdit="1"/>
          </p:cNvSpPr>
          <p:nvPr>
            <p:ph type="sldImg"/>
          </p:nvPr>
        </p:nvSpPr>
        <p:spPr bwMode="auto">
          <a:xfrm>
            <a:off x="373063" y="703263"/>
            <a:ext cx="6261100" cy="3522662"/>
          </a:xfrm>
          <a:noFill/>
          <a:ln>
            <a:solidFill>
              <a:srgbClr val="000000"/>
            </a:solidFill>
            <a:miter lim="800000"/>
            <a:headEnd/>
            <a:tailEnd/>
          </a:ln>
        </p:spPr>
      </p:sp>
      <p:sp>
        <p:nvSpPr>
          <p:cNvPr id="68611" name="Rectangle 3"/>
          <p:cNvSpPr>
            <a:spLocks noGrp="1" noChangeArrowheads="1"/>
          </p:cNvSpPr>
          <p:nvPr>
            <p:ph type="body" idx="1"/>
          </p:nvPr>
        </p:nvSpPr>
        <p:spPr bwMode="auto">
          <a:xfrm>
            <a:off x="935041" y="4460897"/>
            <a:ext cx="5140325" cy="4225184"/>
          </a:xfrm>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5693980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179</a:t>
            </a:fld>
            <a:endParaRPr lang="en-US"/>
          </a:p>
        </p:txBody>
      </p:sp>
    </p:spTree>
    <p:extLst>
      <p:ext uri="{BB962C8B-B14F-4D97-AF65-F5344CB8AC3E}">
        <p14:creationId xmlns:p14="http://schemas.microsoft.com/office/powerpoint/2010/main" val="350026286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180</a:t>
            </a:fld>
            <a:endParaRPr lang="en-US"/>
          </a:p>
        </p:txBody>
      </p:sp>
    </p:spTree>
    <p:extLst>
      <p:ext uri="{BB962C8B-B14F-4D97-AF65-F5344CB8AC3E}">
        <p14:creationId xmlns:p14="http://schemas.microsoft.com/office/powerpoint/2010/main" val="168131611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181</a:t>
            </a:fld>
            <a:endParaRPr lang="en-US"/>
          </a:p>
        </p:txBody>
      </p:sp>
    </p:spTree>
    <p:extLst>
      <p:ext uri="{BB962C8B-B14F-4D97-AF65-F5344CB8AC3E}">
        <p14:creationId xmlns:p14="http://schemas.microsoft.com/office/powerpoint/2010/main" val="325322291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182</a:t>
            </a:fld>
            <a:endParaRPr lang="en-US"/>
          </a:p>
        </p:txBody>
      </p:sp>
    </p:spTree>
    <p:extLst>
      <p:ext uri="{BB962C8B-B14F-4D97-AF65-F5344CB8AC3E}">
        <p14:creationId xmlns:p14="http://schemas.microsoft.com/office/powerpoint/2010/main" val="2622938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fld id="{3D9BA675-292F-40E5-83B4-3DAF4FEB2A41}" type="slidenum">
              <a:rPr lang="en-US" altLang="en-US" sz="1200" b="0">
                <a:solidFill>
                  <a:srgbClr val="000000"/>
                </a:solidFill>
              </a:rPr>
              <a:pPr/>
              <a:t>16</a:t>
            </a:fld>
            <a:endParaRPr lang="en-US" altLang="en-US" sz="1200" b="0" dirty="0">
              <a:solidFill>
                <a:srgbClr val="000000"/>
              </a:solidFill>
            </a:endParaRPr>
          </a:p>
        </p:txBody>
      </p:sp>
      <p:sp>
        <p:nvSpPr>
          <p:cNvPr id="102403" name="Rectangle 2"/>
          <p:cNvSpPr>
            <a:spLocks noGrp="1" noRot="1" noChangeAspect="1" noChangeArrowheads="1" noTextEdit="1"/>
          </p:cNvSpPr>
          <p:nvPr>
            <p:ph type="sldImg"/>
          </p:nvPr>
        </p:nvSpPr>
        <p:spPr>
          <a:xfrm>
            <a:off x="427038" y="692150"/>
            <a:ext cx="6156325" cy="3463925"/>
          </a:xfrm>
          <a:ln/>
        </p:spPr>
      </p:sp>
      <p:sp>
        <p:nvSpPr>
          <p:cNvPr id="102404"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15725318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183</a:t>
            </a:fld>
            <a:endParaRPr lang="en-US"/>
          </a:p>
        </p:txBody>
      </p:sp>
    </p:spTree>
    <p:extLst>
      <p:ext uri="{BB962C8B-B14F-4D97-AF65-F5344CB8AC3E}">
        <p14:creationId xmlns:p14="http://schemas.microsoft.com/office/powerpoint/2010/main" val="34371345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184</a:t>
            </a:fld>
            <a:endParaRPr lang="en-US"/>
          </a:p>
        </p:txBody>
      </p:sp>
    </p:spTree>
    <p:extLst>
      <p:ext uri="{BB962C8B-B14F-4D97-AF65-F5344CB8AC3E}">
        <p14:creationId xmlns:p14="http://schemas.microsoft.com/office/powerpoint/2010/main" val="241218199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185</a:t>
            </a:fld>
            <a:endParaRPr lang="en-US"/>
          </a:p>
        </p:txBody>
      </p:sp>
    </p:spTree>
    <p:extLst>
      <p:ext uri="{BB962C8B-B14F-4D97-AF65-F5344CB8AC3E}">
        <p14:creationId xmlns:p14="http://schemas.microsoft.com/office/powerpoint/2010/main" val="157202441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186</a:t>
            </a:fld>
            <a:endParaRPr lang="en-US"/>
          </a:p>
        </p:txBody>
      </p:sp>
    </p:spTree>
    <p:extLst>
      <p:ext uri="{BB962C8B-B14F-4D97-AF65-F5344CB8AC3E}">
        <p14:creationId xmlns:p14="http://schemas.microsoft.com/office/powerpoint/2010/main" val="197219610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187</a:t>
            </a:fld>
            <a:endParaRPr lang="en-US"/>
          </a:p>
        </p:txBody>
      </p:sp>
    </p:spTree>
    <p:extLst>
      <p:ext uri="{BB962C8B-B14F-4D97-AF65-F5344CB8AC3E}">
        <p14:creationId xmlns:p14="http://schemas.microsoft.com/office/powerpoint/2010/main" val="353286115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188</a:t>
            </a:fld>
            <a:endParaRPr lang="en-US"/>
          </a:p>
        </p:txBody>
      </p:sp>
    </p:spTree>
    <p:extLst>
      <p:ext uri="{BB962C8B-B14F-4D97-AF65-F5344CB8AC3E}">
        <p14:creationId xmlns:p14="http://schemas.microsoft.com/office/powerpoint/2010/main" val="25942334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189</a:t>
            </a:fld>
            <a:endParaRPr lang="en-US"/>
          </a:p>
        </p:txBody>
      </p:sp>
    </p:spTree>
    <p:extLst>
      <p:ext uri="{BB962C8B-B14F-4D97-AF65-F5344CB8AC3E}">
        <p14:creationId xmlns:p14="http://schemas.microsoft.com/office/powerpoint/2010/main" val="68084704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190</a:t>
            </a:fld>
            <a:endParaRPr lang="en-US"/>
          </a:p>
        </p:txBody>
      </p:sp>
    </p:spTree>
    <p:extLst>
      <p:ext uri="{BB962C8B-B14F-4D97-AF65-F5344CB8AC3E}">
        <p14:creationId xmlns:p14="http://schemas.microsoft.com/office/powerpoint/2010/main" val="172151652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191</a:t>
            </a:fld>
            <a:endParaRPr lang="en-US"/>
          </a:p>
        </p:txBody>
      </p:sp>
    </p:spTree>
    <p:extLst>
      <p:ext uri="{BB962C8B-B14F-4D97-AF65-F5344CB8AC3E}">
        <p14:creationId xmlns:p14="http://schemas.microsoft.com/office/powerpoint/2010/main" val="16950039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192</a:t>
            </a:fld>
            <a:endParaRPr lang="en-US"/>
          </a:p>
        </p:txBody>
      </p:sp>
    </p:spTree>
    <p:extLst>
      <p:ext uri="{BB962C8B-B14F-4D97-AF65-F5344CB8AC3E}">
        <p14:creationId xmlns:p14="http://schemas.microsoft.com/office/powerpoint/2010/main" val="1103154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fld id="{20E6A2D3-37CE-4AC7-85CF-D3647E0796A8}" type="slidenum">
              <a:rPr lang="en-US" altLang="en-US" sz="1200" b="0">
                <a:solidFill>
                  <a:srgbClr val="000000"/>
                </a:solidFill>
              </a:rPr>
              <a:pPr/>
              <a:t>17</a:t>
            </a:fld>
            <a:endParaRPr lang="en-US" altLang="en-US" sz="1200" b="0" dirty="0">
              <a:solidFill>
                <a:srgbClr val="000000"/>
              </a:solidFill>
            </a:endParaRPr>
          </a:p>
        </p:txBody>
      </p:sp>
      <p:sp>
        <p:nvSpPr>
          <p:cNvPr id="103427" name="Rectangle 2"/>
          <p:cNvSpPr>
            <a:spLocks noGrp="1" noRot="1" noChangeAspect="1" noChangeArrowheads="1" noTextEdit="1"/>
          </p:cNvSpPr>
          <p:nvPr>
            <p:ph type="sldImg"/>
          </p:nvPr>
        </p:nvSpPr>
        <p:spPr>
          <a:xfrm>
            <a:off x="427038" y="692150"/>
            <a:ext cx="6156325" cy="3463925"/>
          </a:xfrm>
          <a:ln/>
        </p:spPr>
      </p:sp>
      <p:sp>
        <p:nvSpPr>
          <p:cNvPr id="103428"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42360408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193</a:t>
            </a:fld>
            <a:endParaRPr lang="en-US"/>
          </a:p>
        </p:txBody>
      </p:sp>
    </p:spTree>
    <p:extLst>
      <p:ext uri="{BB962C8B-B14F-4D97-AF65-F5344CB8AC3E}">
        <p14:creationId xmlns:p14="http://schemas.microsoft.com/office/powerpoint/2010/main" val="40146652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194</a:t>
            </a:fld>
            <a:endParaRPr lang="en-US"/>
          </a:p>
        </p:txBody>
      </p:sp>
    </p:spTree>
    <p:extLst>
      <p:ext uri="{BB962C8B-B14F-4D97-AF65-F5344CB8AC3E}">
        <p14:creationId xmlns:p14="http://schemas.microsoft.com/office/powerpoint/2010/main" val="337720472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195</a:t>
            </a:fld>
            <a:endParaRPr lang="en-US"/>
          </a:p>
        </p:txBody>
      </p:sp>
    </p:spTree>
    <p:extLst>
      <p:ext uri="{BB962C8B-B14F-4D97-AF65-F5344CB8AC3E}">
        <p14:creationId xmlns:p14="http://schemas.microsoft.com/office/powerpoint/2010/main" val="265530359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196</a:t>
            </a:fld>
            <a:endParaRPr lang="en-US"/>
          </a:p>
        </p:txBody>
      </p:sp>
    </p:spTree>
    <p:extLst>
      <p:ext uri="{BB962C8B-B14F-4D97-AF65-F5344CB8AC3E}">
        <p14:creationId xmlns:p14="http://schemas.microsoft.com/office/powerpoint/2010/main" val="97955649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197</a:t>
            </a:fld>
            <a:endParaRPr lang="en-US"/>
          </a:p>
        </p:txBody>
      </p:sp>
    </p:spTree>
    <p:extLst>
      <p:ext uri="{BB962C8B-B14F-4D97-AF65-F5344CB8AC3E}">
        <p14:creationId xmlns:p14="http://schemas.microsoft.com/office/powerpoint/2010/main" val="126861899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198</a:t>
            </a:fld>
            <a:endParaRPr lang="en-US"/>
          </a:p>
        </p:txBody>
      </p:sp>
    </p:spTree>
    <p:extLst>
      <p:ext uri="{BB962C8B-B14F-4D97-AF65-F5344CB8AC3E}">
        <p14:creationId xmlns:p14="http://schemas.microsoft.com/office/powerpoint/2010/main" val="28575466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199</a:t>
            </a:fld>
            <a:endParaRPr lang="en-US"/>
          </a:p>
        </p:txBody>
      </p:sp>
    </p:spTree>
    <p:extLst>
      <p:ext uri="{BB962C8B-B14F-4D97-AF65-F5344CB8AC3E}">
        <p14:creationId xmlns:p14="http://schemas.microsoft.com/office/powerpoint/2010/main" val="154478541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200</a:t>
            </a:fld>
            <a:endParaRPr lang="en-US"/>
          </a:p>
        </p:txBody>
      </p:sp>
    </p:spTree>
    <p:extLst>
      <p:ext uri="{BB962C8B-B14F-4D97-AF65-F5344CB8AC3E}">
        <p14:creationId xmlns:p14="http://schemas.microsoft.com/office/powerpoint/2010/main" val="348052958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201</a:t>
            </a:fld>
            <a:endParaRPr lang="en-US"/>
          </a:p>
        </p:txBody>
      </p:sp>
    </p:spTree>
    <p:extLst>
      <p:ext uri="{BB962C8B-B14F-4D97-AF65-F5344CB8AC3E}">
        <p14:creationId xmlns:p14="http://schemas.microsoft.com/office/powerpoint/2010/main" val="9290692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202</a:t>
            </a:fld>
            <a:endParaRPr lang="en-US"/>
          </a:p>
        </p:txBody>
      </p:sp>
    </p:spTree>
    <p:extLst>
      <p:ext uri="{BB962C8B-B14F-4D97-AF65-F5344CB8AC3E}">
        <p14:creationId xmlns:p14="http://schemas.microsoft.com/office/powerpoint/2010/main" val="3653478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fld id="{F078F625-8F7B-4DC4-AE17-CAD793914D56}" type="slidenum">
              <a:rPr lang="en-US" altLang="en-US" sz="1200" b="0">
                <a:solidFill>
                  <a:srgbClr val="000000"/>
                </a:solidFill>
              </a:rPr>
              <a:pPr/>
              <a:t>18</a:t>
            </a:fld>
            <a:endParaRPr lang="en-US" altLang="en-US" sz="1200" b="0" dirty="0">
              <a:solidFill>
                <a:srgbClr val="000000"/>
              </a:solidFill>
            </a:endParaRPr>
          </a:p>
        </p:txBody>
      </p:sp>
      <p:sp>
        <p:nvSpPr>
          <p:cNvPr id="104451" name="Rectangle 2"/>
          <p:cNvSpPr>
            <a:spLocks noGrp="1" noRot="1" noChangeAspect="1" noChangeArrowheads="1" noTextEdit="1"/>
          </p:cNvSpPr>
          <p:nvPr>
            <p:ph type="sldImg"/>
          </p:nvPr>
        </p:nvSpPr>
        <p:spPr>
          <a:xfrm>
            <a:off x="427038" y="692150"/>
            <a:ext cx="6156325" cy="3463925"/>
          </a:xfrm>
          <a:ln/>
        </p:spPr>
      </p:sp>
      <p:sp>
        <p:nvSpPr>
          <p:cNvPr id="104452"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365829017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203</a:t>
            </a:fld>
            <a:endParaRPr lang="en-US"/>
          </a:p>
        </p:txBody>
      </p:sp>
    </p:spTree>
    <p:extLst>
      <p:ext uri="{BB962C8B-B14F-4D97-AF65-F5344CB8AC3E}">
        <p14:creationId xmlns:p14="http://schemas.microsoft.com/office/powerpoint/2010/main" val="14661899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204</a:t>
            </a:fld>
            <a:endParaRPr lang="en-US"/>
          </a:p>
        </p:txBody>
      </p:sp>
    </p:spTree>
    <p:extLst>
      <p:ext uri="{BB962C8B-B14F-4D97-AF65-F5344CB8AC3E}">
        <p14:creationId xmlns:p14="http://schemas.microsoft.com/office/powerpoint/2010/main" val="27876843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205</a:t>
            </a:fld>
            <a:endParaRPr lang="en-US"/>
          </a:p>
        </p:txBody>
      </p:sp>
    </p:spTree>
    <p:extLst>
      <p:ext uri="{BB962C8B-B14F-4D97-AF65-F5344CB8AC3E}">
        <p14:creationId xmlns:p14="http://schemas.microsoft.com/office/powerpoint/2010/main" val="367604237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206</a:t>
            </a:fld>
            <a:endParaRPr lang="en-US"/>
          </a:p>
        </p:txBody>
      </p:sp>
    </p:spTree>
    <p:extLst>
      <p:ext uri="{BB962C8B-B14F-4D97-AF65-F5344CB8AC3E}">
        <p14:creationId xmlns:p14="http://schemas.microsoft.com/office/powerpoint/2010/main" val="198968621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207</a:t>
            </a:fld>
            <a:endParaRPr lang="en-US"/>
          </a:p>
        </p:txBody>
      </p:sp>
    </p:spTree>
    <p:extLst>
      <p:ext uri="{BB962C8B-B14F-4D97-AF65-F5344CB8AC3E}">
        <p14:creationId xmlns:p14="http://schemas.microsoft.com/office/powerpoint/2010/main" val="280700148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208</a:t>
            </a:fld>
            <a:endParaRPr lang="en-US"/>
          </a:p>
        </p:txBody>
      </p:sp>
    </p:spTree>
    <p:extLst>
      <p:ext uri="{BB962C8B-B14F-4D97-AF65-F5344CB8AC3E}">
        <p14:creationId xmlns:p14="http://schemas.microsoft.com/office/powerpoint/2010/main" val="3862177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209</a:t>
            </a:fld>
            <a:endParaRPr lang="en-US"/>
          </a:p>
        </p:txBody>
      </p:sp>
    </p:spTree>
    <p:extLst>
      <p:ext uri="{BB962C8B-B14F-4D97-AF65-F5344CB8AC3E}">
        <p14:creationId xmlns:p14="http://schemas.microsoft.com/office/powerpoint/2010/main" val="401936425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xfrm>
            <a:off x="427038" y="692150"/>
            <a:ext cx="6156325" cy="3463925"/>
          </a:xfrm>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5299"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CC5B2-B3A3-4E10-823B-367E251DF8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5355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091EEE-DF7B-4FBF-8668-34F6962D1D53}"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5779" name="Rectangle 2"/>
          <p:cNvSpPr>
            <a:spLocks noGrp="1" noRot="1" noChangeAspect="1" noChangeArrowheads="1" noTextEdit="1"/>
          </p:cNvSpPr>
          <p:nvPr>
            <p:ph type="sldImg"/>
          </p:nvPr>
        </p:nvSpPr>
        <p:spPr>
          <a:xfrm>
            <a:off x="428625" y="690563"/>
            <a:ext cx="6156325" cy="3463925"/>
          </a:xfrm>
          <a:ln/>
        </p:spPr>
      </p:sp>
      <p:sp>
        <p:nvSpPr>
          <p:cNvPr id="75780" name="Rectangle 3"/>
          <p:cNvSpPr>
            <a:spLocks noGrp="1" noChangeArrowheads="1"/>
          </p:cNvSpPr>
          <p:nvPr>
            <p:ph type="body" idx="1"/>
          </p:nvPr>
        </p:nvSpPr>
        <p:spPr>
          <a:xfrm>
            <a:off x="701040" y="4387135"/>
            <a:ext cx="5608320" cy="4157838"/>
          </a:xfrm>
          <a:noFill/>
        </p:spPr>
        <p:txBody>
          <a:bodyPr/>
          <a:lstStyle/>
          <a:p>
            <a:endParaRPr lang="en-US" altLang="en-US" dirty="0">
              <a:latin typeface="Arial" pitchFamily="34" charset="0"/>
            </a:endParaRPr>
          </a:p>
        </p:txBody>
      </p:sp>
    </p:spTree>
    <p:extLst>
      <p:ext uri="{BB962C8B-B14F-4D97-AF65-F5344CB8AC3E}">
        <p14:creationId xmlns:p14="http://schemas.microsoft.com/office/powerpoint/2010/main" val="353645514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fld id="{F2941355-1C02-4C7C-90A6-7B9C4C176A59}" type="slidenum">
              <a:rPr lang="en-US" altLang="en-US" sz="1200" b="0"/>
              <a:pPr/>
              <a:t>238</a:t>
            </a:fld>
            <a:endParaRPr lang="en-US" altLang="en-US" sz="1200" b="0" dirty="0"/>
          </a:p>
        </p:txBody>
      </p:sp>
      <p:sp>
        <p:nvSpPr>
          <p:cNvPr id="66563" name="Rectangle 2"/>
          <p:cNvSpPr>
            <a:spLocks noGrp="1" noRot="1" noChangeAspect="1" noChangeArrowheads="1" noTextEdit="1"/>
          </p:cNvSpPr>
          <p:nvPr>
            <p:ph type="sldImg"/>
          </p:nvPr>
        </p:nvSpPr>
        <p:spPr>
          <a:xfrm>
            <a:off x="427038" y="692150"/>
            <a:ext cx="6156325" cy="3463925"/>
          </a:xfrm>
          <a:ln/>
        </p:spPr>
      </p:sp>
      <p:sp>
        <p:nvSpPr>
          <p:cNvPr id="66564" name="Rectangle 3"/>
          <p:cNvSpPr>
            <a:spLocks noGrp="1" noChangeArrowheads="1"/>
          </p:cNvSpPr>
          <p:nvPr>
            <p:ph type="body" idx="1"/>
          </p:nvPr>
        </p:nvSpPr>
        <p:spPr>
          <a:noFill/>
        </p:spPr>
        <p:txBody>
          <a:bodyPr/>
          <a:lstStyle/>
          <a:p>
            <a:pPr eaLnBrk="1" hangingPunct="1"/>
            <a:r>
              <a:rPr lang="en-US" altLang="en-US" dirty="0">
                <a:latin typeface="Arial" pitchFamily="34" charset="0"/>
              </a:rPr>
              <a:t>Carbon Disclosure Project</a:t>
            </a:r>
          </a:p>
        </p:txBody>
      </p:sp>
    </p:spTree>
    <p:extLst>
      <p:ext uri="{BB962C8B-B14F-4D97-AF65-F5344CB8AC3E}">
        <p14:creationId xmlns:p14="http://schemas.microsoft.com/office/powerpoint/2010/main" val="3347945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fld id="{53F3E01A-6AA2-41E2-A514-8E0301F2FFD2}" type="slidenum">
              <a:rPr lang="en-US" altLang="en-US" sz="1200" b="0">
                <a:solidFill>
                  <a:srgbClr val="000000"/>
                </a:solidFill>
              </a:rPr>
              <a:pPr/>
              <a:t>19</a:t>
            </a:fld>
            <a:endParaRPr lang="en-US" altLang="en-US" sz="1200" b="0" dirty="0">
              <a:solidFill>
                <a:srgbClr val="000000"/>
              </a:solidFill>
            </a:endParaRPr>
          </a:p>
        </p:txBody>
      </p:sp>
      <p:sp>
        <p:nvSpPr>
          <p:cNvPr id="105475" name="Rectangle 2"/>
          <p:cNvSpPr>
            <a:spLocks noGrp="1" noRot="1" noChangeAspect="1" noChangeArrowheads="1" noTextEdit="1"/>
          </p:cNvSpPr>
          <p:nvPr>
            <p:ph type="sldImg"/>
          </p:nvPr>
        </p:nvSpPr>
        <p:spPr>
          <a:xfrm>
            <a:off x="427038" y="692150"/>
            <a:ext cx="6156325" cy="3463925"/>
          </a:xfrm>
          <a:ln/>
        </p:spPr>
      </p:sp>
      <p:sp>
        <p:nvSpPr>
          <p:cNvPr id="105476"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6723572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fld id="{0E7C2386-35F4-4583-99DC-A6D375B74964}" type="slidenum">
              <a:rPr lang="en-US" altLang="en-US" sz="1200" b="0"/>
              <a:pPr/>
              <a:t>239</a:t>
            </a:fld>
            <a:endParaRPr lang="en-US" altLang="en-US" sz="1200" b="0" dirty="0"/>
          </a:p>
        </p:txBody>
      </p:sp>
      <p:sp>
        <p:nvSpPr>
          <p:cNvPr id="67587" name="Rectangle 2"/>
          <p:cNvSpPr>
            <a:spLocks noGrp="1" noRot="1" noChangeAspect="1" noChangeArrowheads="1" noTextEdit="1"/>
          </p:cNvSpPr>
          <p:nvPr>
            <p:ph type="sldImg"/>
          </p:nvPr>
        </p:nvSpPr>
        <p:spPr>
          <a:xfrm>
            <a:off x="427038" y="692150"/>
            <a:ext cx="6156325" cy="3463925"/>
          </a:xfrm>
          <a:ln/>
        </p:spPr>
      </p:sp>
      <p:sp>
        <p:nvSpPr>
          <p:cNvPr id="67588" name="Rectangle 3"/>
          <p:cNvSpPr>
            <a:spLocks noGrp="1" noChangeArrowheads="1"/>
          </p:cNvSpPr>
          <p:nvPr>
            <p:ph type="body" idx="1"/>
          </p:nvPr>
        </p:nvSpPr>
        <p:spPr>
          <a:noFill/>
        </p:spPr>
        <p:txBody>
          <a:bodyPr/>
          <a:lstStyle/>
          <a:p>
            <a:pPr eaLnBrk="1" hangingPunct="1">
              <a:buFontTx/>
              <a:buChar char="•"/>
            </a:pPr>
            <a:r>
              <a:rPr lang="en-US" altLang="en-US" dirty="0">
                <a:latin typeface="Arial" pitchFamily="34" charset="0"/>
              </a:rPr>
              <a:t>Strategic communications (reporting; engagement); </a:t>
            </a:r>
            <a:r>
              <a:rPr lang="en-US" altLang="en-US" u="sng" dirty="0">
                <a:latin typeface="Arial" pitchFamily="34" charset="0"/>
              </a:rPr>
              <a:t>no “greenwash”</a:t>
            </a:r>
          </a:p>
          <a:p>
            <a:pPr eaLnBrk="1" hangingPunct="1">
              <a:buFontTx/>
              <a:buChar char="•"/>
            </a:pPr>
            <a:endParaRPr lang="en-US" altLang="en-US" u="sng" dirty="0">
              <a:latin typeface="Arial" pitchFamily="34" charset="0"/>
            </a:endParaRPr>
          </a:p>
          <a:p>
            <a:pPr eaLnBrk="1" hangingPunct="1">
              <a:buFontTx/>
              <a:buChar char="•"/>
            </a:pPr>
            <a:r>
              <a:rPr lang="en-US" altLang="en-US" dirty="0">
                <a:latin typeface="Arial" pitchFamily="34" charset="0"/>
              </a:rPr>
              <a:t>Working in the “discomfort zone” on the toughest issues</a:t>
            </a:r>
          </a:p>
          <a:p>
            <a:pPr eaLnBrk="1" hangingPunct="1">
              <a:buFontTx/>
              <a:buChar char="•"/>
            </a:pPr>
            <a:endParaRPr lang="en-US" altLang="en-US" dirty="0">
              <a:latin typeface="Arial" pitchFamily="34" charset="0"/>
            </a:endParaRPr>
          </a:p>
          <a:p>
            <a:pPr eaLnBrk="1" hangingPunct="1">
              <a:buFontTx/>
              <a:buChar char="•"/>
            </a:pPr>
            <a:r>
              <a:rPr lang="en-US" altLang="en-US" dirty="0">
                <a:latin typeface="Arial" pitchFamily="34" charset="0"/>
              </a:rPr>
              <a:t>“See ourselves as others see us”</a:t>
            </a:r>
          </a:p>
          <a:p>
            <a:pPr eaLnBrk="1" hangingPunct="1"/>
            <a:endParaRPr lang="en-US" altLang="en-US" dirty="0">
              <a:latin typeface="Arial" pitchFamily="34" charset="0"/>
            </a:endParaRPr>
          </a:p>
        </p:txBody>
      </p:sp>
    </p:spTree>
    <p:extLst>
      <p:ext uri="{BB962C8B-B14F-4D97-AF65-F5344CB8AC3E}">
        <p14:creationId xmlns:p14="http://schemas.microsoft.com/office/powerpoint/2010/main" val="12111741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249</a:t>
            </a:fld>
            <a:endParaRPr lang="en-US"/>
          </a:p>
        </p:txBody>
      </p:sp>
    </p:spTree>
    <p:extLst>
      <p:ext uri="{BB962C8B-B14F-4D97-AF65-F5344CB8AC3E}">
        <p14:creationId xmlns:p14="http://schemas.microsoft.com/office/powerpoint/2010/main" val="246206938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6E82CBE2-DDB9-4B02-8FFD-ED8103CD8C9E}" type="slidenum">
              <a:rPr lang="en-US" sz="1200" b="0" smtClean="0"/>
              <a:pPr eaLnBrk="1" hangingPunct="1">
                <a:spcBef>
                  <a:spcPct val="0"/>
                </a:spcBef>
                <a:spcAft>
                  <a:spcPct val="0"/>
                </a:spcAft>
                <a:buClrTx/>
                <a:buFontTx/>
                <a:buNone/>
                <a:defRPr/>
              </a:pPr>
              <a:t>251</a:t>
            </a:fld>
            <a:endParaRPr lang="en-US" sz="1200" b="0"/>
          </a:p>
        </p:txBody>
      </p:sp>
      <p:sp>
        <p:nvSpPr>
          <p:cNvPr id="189443" name="Rectangle 2"/>
          <p:cNvSpPr>
            <a:spLocks noGrp="1" noRot="1" noChangeAspect="1" noChangeArrowheads="1" noTextEdit="1"/>
          </p:cNvSpPr>
          <p:nvPr>
            <p:ph type="sldImg"/>
          </p:nvPr>
        </p:nvSpPr>
        <p:spPr>
          <a:xfrm>
            <a:off x="427038" y="692150"/>
            <a:ext cx="6156325" cy="3463925"/>
          </a:xfrm>
          <a:ln/>
        </p:spPr>
      </p:sp>
      <p:sp>
        <p:nvSpPr>
          <p:cNvPr id="189444"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80978170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C395498D-C41C-4275-ADA5-DA7E09214448}" type="slidenum">
              <a:rPr lang="en-US" sz="1200" b="0" smtClean="0"/>
              <a:pPr eaLnBrk="1" hangingPunct="1">
                <a:spcBef>
                  <a:spcPct val="0"/>
                </a:spcBef>
                <a:spcAft>
                  <a:spcPct val="0"/>
                </a:spcAft>
                <a:buClrTx/>
                <a:buFontTx/>
                <a:buNone/>
                <a:defRPr/>
              </a:pPr>
              <a:t>252</a:t>
            </a:fld>
            <a:endParaRPr lang="en-US" sz="1200" b="0"/>
          </a:p>
        </p:txBody>
      </p:sp>
      <p:sp>
        <p:nvSpPr>
          <p:cNvPr id="192515" name="Rectangle 2"/>
          <p:cNvSpPr>
            <a:spLocks noGrp="1" noRot="1" noChangeAspect="1" noChangeArrowheads="1" noTextEdit="1"/>
          </p:cNvSpPr>
          <p:nvPr>
            <p:ph type="sldImg"/>
          </p:nvPr>
        </p:nvSpPr>
        <p:spPr>
          <a:xfrm>
            <a:off x="427038" y="692150"/>
            <a:ext cx="6156325" cy="3463925"/>
          </a:xfrm>
          <a:ln/>
        </p:spPr>
      </p:sp>
      <p:sp>
        <p:nvSpPr>
          <p:cNvPr id="192516" name="Rectangle 3"/>
          <p:cNvSpPr>
            <a:spLocks noGrp="1" noChangeArrowheads="1"/>
          </p:cNvSpPr>
          <p:nvPr>
            <p:ph type="body" idx="1"/>
          </p:nvPr>
        </p:nvSpPr>
        <p:spPr>
          <a:noFill/>
        </p:spPr>
        <p:txBody>
          <a:bodyPr/>
          <a:lstStyle/>
          <a:p>
            <a:endParaRPr lang="en-US" altLang="en-US">
              <a:latin typeface="Arial" pitchFamily="34" charset="0"/>
            </a:endParaRPr>
          </a:p>
        </p:txBody>
      </p:sp>
    </p:spTree>
    <p:extLst>
      <p:ext uri="{BB962C8B-B14F-4D97-AF65-F5344CB8AC3E}">
        <p14:creationId xmlns:p14="http://schemas.microsoft.com/office/powerpoint/2010/main" val="154107926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56E9EF0A-1CB1-4A60-B152-ACA7DA014C87}" type="slidenum">
              <a:rPr lang="en-US" sz="1200" b="0" smtClean="0"/>
              <a:pPr eaLnBrk="1" hangingPunct="1">
                <a:spcBef>
                  <a:spcPct val="0"/>
                </a:spcBef>
                <a:spcAft>
                  <a:spcPct val="0"/>
                </a:spcAft>
                <a:buClrTx/>
                <a:buFontTx/>
                <a:buNone/>
                <a:defRPr/>
              </a:pPr>
              <a:t>258</a:t>
            </a:fld>
            <a:endParaRPr lang="en-US" sz="1200" b="0"/>
          </a:p>
        </p:txBody>
      </p:sp>
      <p:sp>
        <p:nvSpPr>
          <p:cNvPr id="193539" name="Rectangle 2"/>
          <p:cNvSpPr>
            <a:spLocks noGrp="1" noRot="1" noChangeAspect="1" noChangeArrowheads="1" noTextEdit="1"/>
          </p:cNvSpPr>
          <p:nvPr>
            <p:ph type="sldImg"/>
          </p:nvPr>
        </p:nvSpPr>
        <p:spPr>
          <a:xfrm>
            <a:off x="427038" y="692150"/>
            <a:ext cx="6156325" cy="3463925"/>
          </a:xfrm>
          <a:ln/>
        </p:spPr>
      </p:sp>
      <p:sp>
        <p:nvSpPr>
          <p:cNvPr id="193540" name="Rectangle 3"/>
          <p:cNvSpPr>
            <a:spLocks noGrp="1" noChangeArrowheads="1"/>
          </p:cNvSpPr>
          <p:nvPr>
            <p:ph type="body" idx="1"/>
          </p:nvPr>
        </p:nvSpPr>
        <p:spPr>
          <a:noFill/>
        </p:spPr>
        <p:txBody>
          <a:bodyPr/>
          <a:lstStyle/>
          <a:p>
            <a:endParaRPr lang="en-US" altLang="en-US">
              <a:latin typeface="Arial" pitchFamily="34" charset="0"/>
            </a:endParaRPr>
          </a:p>
        </p:txBody>
      </p:sp>
    </p:spTree>
    <p:extLst>
      <p:ext uri="{BB962C8B-B14F-4D97-AF65-F5344CB8AC3E}">
        <p14:creationId xmlns:p14="http://schemas.microsoft.com/office/powerpoint/2010/main" val="417427593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8B550D6F-C011-490B-BDAF-4557D4F00A19}" type="slidenum">
              <a:rPr lang="en-US" sz="1200" b="0" smtClean="0"/>
              <a:pPr eaLnBrk="1" hangingPunct="1">
                <a:spcBef>
                  <a:spcPct val="0"/>
                </a:spcBef>
                <a:spcAft>
                  <a:spcPct val="0"/>
                </a:spcAft>
                <a:buClrTx/>
                <a:buFontTx/>
                <a:buNone/>
                <a:defRPr/>
              </a:pPr>
              <a:t>259</a:t>
            </a:fld>
            <a:endParaRPr lang="en-US" sz="1200" b="0"/>
          </a:p>
        </p:txBody>
      </p:sp>
      <p:sp>
        <p:nvSpPr>
          <p:cNvPr id="194563" name="Rectangle 2"/>
          <p:cNvSpPr>
            <a:spLocks noGrp="1" noRot="1" noChangeAspect="1" noChangeArrowheads="1" noTextEdit="1"/>
          </p:cNvSpPr>
          <p:nvPr>
            <p:ph type="sldImg"/>
          </p:nvPr>
        </p:nvSpPr>
        <p:spPr>
          <a:xfrm>
            <a:off x="427038" y="692150"/>
            <a:ext cx="6156325" cy="3463925"/>
          </a:xfrm>
          <a:ln/>
        </p:spPr>
      </p:sp>
      <p:sp>
        <p:nvSpPr>
          <p:cNvPr id="194564" name="Rectangle 3"/>
          <p:cNvSpPr>
            <a:spLocks noGrp="1" noChangeArrowheads="1"/>
          </p:cNvSpPr>
          <p:nvPr>
            <p:ph type="body" idx="1"/>
          </p:nvPr>
        </p:nvSpPr>
        <p:spPr>
          <a:noFill/>
        </p:spPr>
        <p:txBody>
          <a:bodyPr/>
          <a:lstStyle/>
          <a:p>
            <a:endParaRPr lang="en-US" altLang="en-US">
              <a:latin typeface="Arial" pitchFamily="34" charset="0"/>
            </a:endParaRPr>
          </a:p>
        </p:txBody>
      </p:sp>
    </p:spTree>
    <p:extLst>
      <p:ext uri="{BB962C8B-B14F-4D97-AF65-F5344CB8AC3E}">
        <p14:creationId xmlns:p14="http://schemas.microsoft.com/office/powerpoint/2010/main" val="210299187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054118C3-D887-4EAD-B92F-7135C520BC26}" type="slidenum">
              <a:rPr lang="en-US" sz="1200" b="0" smtClean="0">
                <a:solidFill>
                  <a:srgbClr val="000000"/>
                </a:solidFill>
              </a:rPr>
              <a:pPr eaLnBrk="1" hangingPunct="1">
                <a:spcBef>
                  <a:spcPct val="0"/>
                </a:spcBef>
                <a:spcAft>
                  <a:spcPct val="0"/>
                </a:spcAft>
                <a:buClrTx/>
                <a:buFontTx/>
                <a:buNone/>
                <a:defRPr/>
              </a:pPr>
              <a:t>260</a:t>
            </a:fld>
            <a:endParaRPr lang="en-US" sz="1200" b="0" dirty="0">
              <a:solidFill>
                <a:srgbClr val="000000"/>
              </a:solidFill>
            </a:endParaRPr>
          </a:p>
        </p:txBody>
      </p:sp>
      <p:sp>
        <p:nvSpPr>
          <p:cNvPr id="195587" name="Rectangle 2"/>
          <p:cNvSpPr>
            <a:spLocks noGrp="1" noRot="1" noChangeAspect="1" noChangeArrowheads="1" noTextEdit="1"/>
          </p:cNvSpPr>
          <p:nvPr>
            <p:ph type="sldImg"/>
          </p:nvPr>
        </p:nvSpPr>
        <p:spPr>
          <a:xfrm>
            <a:off x="427038" y="692150"/>
            <a:ext cx="6156325" cy="3463925"/>
          </a:xfrm>
          <a:ln/>
        </p:spPr>
      </p:sp>
      <p:sp>
        <p:nvSpPr>
          <p:cNvPr id="195588"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66169130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68FD2AA0-877E-4CA8-8001-C87226317EBF}" type="slidenum">
              <a:rPr lang="en-US" sz="1200" b="0" smtClean="0"/>
              <a:pPr eaLnBrk="1" hangingPunct="1">
                <a:spcBef>
                  <a:spcPct val="0"/>
                </a:spcBef>
                <a:spcAft>
                  <a:spcPct val="0"/>
                </a:spcAft>
                <a:buClrTx/>
                <a:buFontTx/>
                <a:buNone/>
                <a:defRPr/>
              </a:pPr>
              <a:t>261</a:t>
            </a:fld>
            <a:endParaRPr lang="en-US" sz="1200" b="0" dirty="0"/>
          </a:p>
        </p:txBody>
      </p:sp>
      <p:sp>
        <p:nvSpPr>
          <p:cNvPr id="196611" name="Rectangle 2"/>
          <p:cNvSpPr>
            <a:spLocks noGrp="1" noRot="1" noChangeAspect="1" noChangeArrowheads="1" noTextEdit="1"/>
          </p:cNvSpPr>
          <p:nvPr>
            <p:ph type="sldImg"/>
          </p:nvPr>
        </p:nvSpPr>
        <p:spPr>
          <a:xfrm>
            <a:off x="427038" y="692150"/>
            <a:ext cx="6157912" cy="3463925"/>
          </a:xfrm>
          <a:ln/>
        </p:spPr>
      </p:sp>
      <p:sp>
        <p:nvSpPr>
          <p:cNvPr id="196612" name="Rectangle 3"/>
          <p:cNvSpPr>
            <a:spLocks noGrp="1" noChangeArrowheads="1"/>
          </p:cNvSpPr>
          <p:nvPr>
            <p:ph type="body" idx="1"/>
          </p:nvPr>
        </p:nvSpPr>
        <p:spPr>
          <a:noFill/>
        </p:spPr>
        <p:txBody>
          <a:bodyPr/>
          <a:lstStyle/>
          <a:p>
            <a:pPr marL="228600" indent="-228600">
              <a:lnSpc>
                <a:spcPct val="90000"/>
              </a:lnSpc>
              <a:buFontTx/>
              <a:buAutoNum type="arabicParenR"/>
            </a:pPr>
            <a:r>
              <a:rPr lang="en-GB" altLang="en-US">
                <a:latin typeface="Arial" pitchFamily="34" charset="0"/>
              </a:rPr>
              <a:t> Key message: </a:t>
            </a:r>
          </a:p>
          <a:p>
            <a:pPr marL="228600" indent="-228600">
              <a:lnSpc>
                <a:spcPct val="90000"/>
              </a:lnSpc>
              <a:buFontTx/>
              <a:buAutoNum type="alphaLcParenR"/>
            </a:pPr>
            <a:r>
              <a:rPr lang="en-GB" altLang="en-US">
                <a:latin typeface="Arial" pitchFamily="34" charset="0"/>
              </a:rPr>
              <a:t>Good reports: are based on a credible, trusted, transparent framework, which facilitates comparable reporting. </a:t>
            </a:r>
          </a:p>
          <a:p>
            <a:pPr marL="228600" indent="-228600">
              <a:lnSpc>
                <a:spcPct val="90000"/>
              </a:lnSpc>
              <a:buFontTx/>
              <a:buAutoNum type="alphaLcParenR"/>
            </a:pPr>
            <a:r>
              <a:rPr lang="en-GB" altLang="en-US">
                <a:latin typeface="Arial" pitchFamily="34" charset="0"/>
              </a:rPr>
              <a:t>The G3: The improved Guidelines are part of the world’s most used and trusted framework. </a:t>
            </a:r>
          </a:p>
          <a:p>
            <a:pPr marL="228600" indent="-228600">
              <a:lnSpc>
                <a:spcPct val="90000"/>
              </a:lnSpc>
            </a:pPr>
            <a:endParaRPr lang="en-GB" altLang="en-US">
              <a:latin typeface="Arial" pitchFamily="34" charset="0"/>
            </a:endParaRPr>
          </a:p>
          <a:p>
            <a:pPr marL="228600" indent="-228600">
              <a:lnSpc>
                <a:spcPct val="90000"/>
              </a:lnSpc>
            </a:pPr>
            <a:r>
              <a:rPr lang="en-GB" altLang="en-US">
                <a:latin typeface="Arial" pitchFamily="34" charset="0"/>
              </a:rPr>
              <a:t>2) Supporting facts: (overview of the following few slides, which provide greater detail)</a:t>
            </a:r>
          </a:p>
          <a:p>
            <a:pPr marL="228600" indent="-228600">
              <a:lnSpc>
                <a:spcPct val="90000"/>
              </a:lnSpc>
              <a:buFontTx/>
              <a:buChar char="•"/>
            </a:pPr>
            <a:r>
              <a:rPr lang="en-GB" altLang="en-US" i="1">
                <a:latin typeface="Arial" pitchFamily="34" charset="0"/>
              </a:rPr>
              <a:t>The Guidelines </a:t>
            </a:r>
            <a:r>
              <a:rPr lang="en-GB" altLang="en-US">
                <a:latin typeface="Arial" pitchFamily="34" charset="0"/>
              </a:rPr>
              <a:t>are the basis of all the Reporting Framework. They are the entry point for all reporting organizations. They contain </a:t>
            </a:r>
            <a:r>
              <a:rPr lang="en-GB" altLang="en-US" b="1">
                <a:latin typeface="Arial" pitchFamily="34" charset="0"/>
              </a:rPr>
              <a:t>principles and guidance</a:t>
            </a:r>
            <a:r>
              <a:rPr lang="en-GB" altLang="en-US" b="1" i="1">
                <a:latin typeface="Arial" pitchFamily="34" charset="0"/>
              </a:rPr>
              <a:t> </a:t>
            </a:r>
            <a:r>
              <a:rPr lang="en-GB" altLang="en-US">
                <a:latin typeface="Arial" pitchFamily="34" charset="0"/>
              </a:rPr>
              <a:t>(helping determine the content of the report) as well as </a:t>
            </a:r>
            <a:r>
              <a:rPr lang="en-GB" altLang="en-US" b="1">
                <a:latin typeface="Arial" pitchFamily="34" charset="0"/>
              </a:rPr>
              <a:t>standard disclosures, including performance indicators</a:t>
            </a:r>
            <a:endParaRPr lang="en-GB" altLang="en-US">
              <a:latin typeface="Arial" pitchFamily="34" charset="0"/>
            </a:endParaRPr>
          </a:p>
          <a:p>
            <a:pPr marL="228600" indent="-228600">
              <a:lnSpc>
                <a:spcPct val="90000"/>
              </a:lnSpc>
              <a:buFontTx/>
              <a:buChar char="•"/>
            </a:pPr>
            <a:r>
              <a:rPr lang="en-GB" altLang="en-US" i="1">
                <a:latin typeface="Arial" pitchFamily="34" charset="0"/>
              </a:rPr>
              <a:t>Indicator protocols</a:t>
            </a:r>
            <a:r>
              <a:rPr lang="en-GB" altLang="en-US">
                <a:latin typeface="Arial" pitchFamily="34" charset="0"/>
              </a:rPr>
              <a:t>: provide ‘the recipe’ for the indicators: eg, compilation methodology, further reference. Ensure consistency and comparability when different organizations report on the same indicator. </a:t>
            </a:r>
          </a:p>
          <a:p>
            <a:pPr marL="228600" indent="-228600">
              <a:lnSpc>
                <a:spcPct val="90000"/>
              </a:lnSpc>
              <a:buFontTx/>
              <a:buChar char="•"/>
            </a:pPr>
            <a:r>
              <a:rPr lang="en-GB" altLang="en-US" i="1">
                <a:latin typeface="Arial" pitchFamily="34" charset="0"/>
              </a:rPr>
              <a:t>Sector supplements</a:t>
            </a:r>
            <a:r>
              <a:rPr lang="en-GB" altLang="en-US">
                <a:latin typeface="Arial" pitchFamily="34" charset="0"/>
              </a:rPr>
              <a:t>: respond to the limits of a ‘one size fits all’ and contains some guidance for sector specific information.</a:t>
            </a:r>
          </a:p>
          <a:p>
            <a:pPr marL="228600" indent="-228600">
              <a:lnSpc>
                <a:spcPct val="90000"/>
              </a:lnSpc>
              <a:buFontTx/>
              <a:buChar char="•"/>
            </a:pPr>
            <a:r>
              <a:rPr lang="en-GB" altLang="en-US" i="1">
                <a:latin typeface="Arial" pitchFamily="34" charset="0"/>
              </a:rPr>
              <a:t>National annexes: soon to start, not yet existing. </a:t>
            </a:r>
            <a:r>
              <a:rPr lang="en-GB" altLang="en-US">
                <a:latin typeface="Arial" pitchFamily="34" charset="0"/>
              </a:rPr>
              <a:t>enables thorough reporting that fits in with national-specific reporting requirements, legislation, or issues – whilst being GRI based enables globally comparable information disclosures. </a:t>
            </a:r>
            <a:endParaRPr lang="en-US" altLang="en-US">
              <a:latin typeface="Arial" pitchFamily="34" charset="0"/>
            </a:endParaRPr>
          </a:p>
          <a:p>
            <a:pPr marL="228600" indent="-228600">
              <a:lnSpc>
                <a:spcPct val="90000"/>
              </a:lnSpc>
            </a:pPr>
            <a:endParaRPr lang="en-GB" altLang="en-US">
              <a:latin typeface="Arial" pitchFamily="34" charset="0"/>
            </a:endParaRPr>
          </a:p>
        </p:txBody>
      </p:sp>
    </p:spTree>
    <p:extLst>
      <p:ext uri="{BB962C8B-B14F-4D97-AF65-F5344CB8AC3E}">
        <p14:creationId xmlns:p14="http://schemas.microsoft.com/office/powerpoint/2010/main" val="223862320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7ADF4B1A-D02B-44FF-9A9B-FF59E5749DB4}" type="slidenum">
              <a:rPr lang="en-US" sz="1200" b="0" smtClean="0">
                <a:solidFill>
                  <a:srgbClr val="000000"/>
                </a:solidFill>
              </a:rPr>
              <a:pPr eaLnBrk="1" hangingPunct="1">
                <a:spcBef>
                  <a:spcPct val="0"/>
                </a:spcBef>
                <a:spcAft>
                  <a:spcPct val="0"/>
                </a:spcAft>
                <a:buClrTx/>
                <a:buFontTx/>
                <a:buNone/>
                <a:defRPr/>
              </a:pPr>
              <a:t>262</a:t>
            </a:fld>
            <a:endParaRPr lang="en-US" sz="1200" b="0">
              <a:solidFill>
                <a:srgbClr val="000000"/>
              </a:solidFill>
            </a:endParaRPr>
          </a:p>
        </p:txBody>
      </p:sp>
      <p:sp>
        <p:nvSpPr>
          <p:cNvPr id="197635" name="Rectangle 2"/>
          <p:cNvSpPr>
            <a:spLocks noGrp="1" noRot="1" noChangeAspect="1" noChangeArrowheads="1" noTextEdit="1"/>
          </p:cNvSpPr>
          <p:nvPr>
            <p:ph type="sldImg"/>
          </p:nvPr>
        </p:nvSpPr>
        <p:spPr>
          <a:xfrm>
            <a:off x="427038" y="692150"/>
            <a:ext cx="6156325" cy="3463925"/>
          </a:xfrm>
          <a:ln/>
        </p:spPr>
      </p:sp>
      <p:sp>
        <p:nvSpPr>
          <p:cNvPr id="197636"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13509653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757D8692-18B3-4B17-B1CA-F127FF202E7A}" type="slidenum">
              <a:rPr lang="en-US" sz="1200" b="0" smtClean="0">
                <a:solidFill>
                  <a:srgbClr val="000000"/>
                </a:solidFill>
              </a:rPr>
              <a:pPr eaLnBrk="1" hangingPunct="1">
                <a:spcBef>
                  <a:spcPct val="0"/>
                </a:spcBef>
                <a:spcAft>
                  <a:spcPct val="0"/>
                </a:spcAft>
                <a:buClrTx/>
                <a:buFontTx/>
                <a:buNone/>
                <a:defRPr/>
              </a:pPr>
              <a:t>263</a:t>
            </a:fld>
            <a:endParaRPr lang="en-US" sz="1200" b="0">
              <a:solidFill>
                <a:srgbClr val="000000"/>
              </a:solidFill>
            </a:endParaRPr>
          </a:p>
        </p:txBody>
      </p:sp>
      <p:sp>
        <p:nvSpPr>
          <p:cNvPr id="198659" name="Rectangle 2"/>
          <p:cNvSpPr>
            <a:spLocks noGrp="1" noRot="1" noChangeAspect="1" noChangeArrowheads="1" noTextEdit="1"/>
          </p:cNvSpPr>
          <p:nvPr>
            <p:ph type="sldImg"/>
          </p:nvPr>
        </p:nvSpPr>
        <p:spPr>
          <a:xfrm>
            <a:off x="427038" y="692150"/>
            <a:ext cx="6156325" cy="3463925"/>
          </a:xfrm>
          <a:ln/>
        </p:spPr>
      </p:sp>
      <p:sp>
        <p:nvSpPr>
          <p:cNvPr id="198660"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157112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fld id="{13FECFD4-180D-4D85-8CF6-D98AF2955CEB}" type="slidenum">
              <a:rPr lang="en-US" altLang="en-US" sz="1200" b="0">
                <a:solidFill>
                  <a:srgbClr val="000000"/>
                </a:solidFill>
              </a:rPr>
              <a:pPr/>
              <a:t>20</a:t>
            </a:fld>
            <a:endParaRPr lang="en-US" altLang="en-US" sz="1200" b="0" dirty="0">
              <a:solidFill>
                <a:srgbClr val="000000"/>
              </a:solidFill>
            </a:endParaRPr>
          </a:p>
        </p:txBody>
      </p:sp>
      <p:sp>
        <p:nvSpPr>
          <p:cNvPr id="106499" name="Rectangle 2"/>
          <p:cNvSpPr>
            <a:spLocks noGrp="1" noRot="1" noChangeAspect="1" noChangeArrowheads="1" noTextEdit="1"/>
          </p:cNvSpPr>
          <p:nvPr>
            <p:ph type="sldImg"/>
          </p:nvPr>
        </p:nvSpPr>
        <p:spPr>
          <a:xfrm>
            <a:off x="427038" y="692150"/>
            <a:ext cx="6156325" cy="3463925"/>
          </a:xfrm>
          <a:ln/>
        </p:spPr>
      </p:sp>
      <p:sp>
        <p:nvSpPr>
          <p:cNvPr id="106500"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283358179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0B705463-9986-45BA-8EE5-58AE9ACAC559}" type="slidenum">
              <a:rPr lang="en-US" sz="1200" b="0" smtClean="0"/>
              <a:pPr eaLnBrk="1" hangingPunct="1">
                <a:spcBef>
                  <a:spcPct val="0"/>
                </a:spcBef>
                <a:spcAft>
                  <a:spcPct val="0"/>
                </a:spcAft>
                <a:buClrTx/>
                <a:buFontTx/>
                <a:buNone/>
                <a:defRPr/>
              </a:pPr>
              <a:t>264</a:t>
            </a:fld>
            <a:endParaRPr lang="en-US" sz="1200" b="0"/>
          </a:p>
        </p:txBody>
      </p:sp>
      <p:sp>
        <p:nvSpPr>
          <p:cNvPr id="199683" name="Rectangle 2"/>
          <p:cNvSpPr>
            <a:spLocks noGrp="1" noRot="1" noChangeAspect="1" noChangeArrowheads="1" noTextEdit="1"/>
          </p:cNvSpPr>
          <p:nvPr>
            <p:ph type="sldImg"/>
          </p:nvPr>
        </p:nvSpPr>
        <p:spPr>
          <a:xfrm>
            <a:off x="427038" y="692150"/>
            <a:ext cx="6156325" cy="3463925"/>
          </a:xfrm>
          <a:ln/>
        </p:spPr>
      </p:sp>
      <p:sp>
        <p:nvSpPr>
          <p:cNvPr id="199684" name="Rectangle 3"/>
          <p:cNvSpPr>
            <a:spLocks noGrp="1" noChangeArrowheads="1"/>
          </p:cNvSpPr>
          <p:nvPr>
            <p:ph type="body" idx="1"/>
          </p:nvPr>
        </p:nvSpPr>
        <p:spPr>
          <a:noFill/>
        </p:spPr>
        <p:txBody>
          <a:bodyPr/>
          <a:lstStyle/>
          <a:p>
            <a:endParaRPr lang="en-US" altLang="en-US">
              <a:latin typeface="Arial" pitchFamily="34" charset="0"/>
            </a:endParaRPr>
          </a:p>
        </p:txBody>
      </p:sp>
    </p:spTree>
    <p:extLst>
      <p:ext uri="{BB962C8B-B14F-4D97-AF65-F5344CB8AC3E}">
        <p14:creationId xmlns:p14="http://schemas.microsoft.com/office/powerpoint/2010/main" val="388416283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5E588D70-F382-4F5B-B218-CBB0EF12EFD4}" type="slidenum">
              <a:rPr lang="en-US" sz="1200" b="0" smtClean="0"/>
              <a:pPr eaLnBrk="1" hangingPunct="1">
                <a:spcBef>
                  <a:spcPct val="0"/>
                </a:spcBef>
                <a:spcAft>
                  <a:spcPct val="0"/>
                </a:spcAft>
                <a:buClrTx/>
                <a:buFontTx/>
                <a:buNone/>
                <a:defRPr/>
              </a:pPr>
              <a:t>265</a:t>
            </a:fld>
            <a:endParaRPr lang="en-US" sz="1200" b="0"/>
          </a:p>
        </p:txBody>
      </p:sp>
      <p:sp>
        <p:nvSpPr>
          <p:cNvPr id="201731" name="Rectangle 2"/>
          <p:cNvSpPr>
            <a:spLocks noGrp="1" noRot="1" noChangeAspect="1" noChangeArrowheads="1" noTextEdit="1"/>
          </p:cNvSpPr>
          <p:nvPr>
            <p:ph type="sldImg"/>
          </p:nvPr>
        </p:nvSpPr>
        <p:spPr>
          <a:xfrm>
            <a:off x="427038" y="692150"/>
            <a:ext cx="6156325" cy="3463925"/>
          </a:xfrm>
          <a:ln/>
        </p:spPr>
      </p:sp>
      <p:sp>
        <p:nvSpPr>
          <p:cNvPr id="201732" name="Rectangle 3"/>
          <p:cNvSpPr>
            <a:spLocks noGrp="1" noChangeArrowheads="1"/>
          </p:cNvSpPr>
          <p:nvPr>
            <p:ph type="body" idx="1"/>
          </p:nvPr>
        </p:nvSpPr>
        <p:spPr>
          <a:noFill/>
        </p:spPr>
        <p:txBody>
          <a:bodyPr/>
          <a:lstStyle/>
          <a:p>
            <a:endParaRPr lang="en-US" altLang="en-US">
              <a:latin typeface="Arial" pitchFamily="34" charset="0"/>
            </a:endParaRPr>
          </a:p>
        </p:txBody>
      </p:sp>
    </p:spTree>
    <p:extLst>
      <p:ext uri="{BB962C8B-B14F-4D97-AF65-F5344CB8AC3E}">
        <p14:creationId xmlns:p14="http://schemas.microsoft.com/office/powerpoint/2010/main" val="274704757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CA523F5B-8364-42FE-8F17-F37277077F3D}" type="slidenum">
              <a:rPr lang="en-US" sz="1200" b="0" smtClean="0">
                <a:solidFill>
                  <a:srgbClr val="000000"/>
                </a:solidFill>
              </a:rPr>
              <a:pPr eaLnBrk="1" hangingPunct="1">
                <a:spcBef>
                  <a:spcPct val="0"/>
                </a:spcBef>
                <a:spcAft>
                  <a:spcPct val="0"/>
                </a:spcAft>
                <a:buClrTx/>
                <a:buFontTx/>
                <a:buNone/>
                <a:defRPr/>
              </a:pPr>
              <a:t>266</a:t>
            </a:fld>
            <a:endParaRPr lang="en-US" sz="1200" b="0">
              <a:solidFill>
                <a:srgbClr val="000000"/>
              </a:solidFill>
            </a:endParaRPr>
          </a:p>
        </p:txBody>
      </p:sp>
      <p:sp>
        <p:nvSpPr>
          <p:cNvPr id="207875" name="Rectangle 2"/>
          <p:cNvSpPr>
            <a:spLocks noGrp="1" noRot="1" noChangeAspect="1" noChangeArrowheads="1" noTextEdit="1"/>
          </p:cNvSpPr>
          <p:nvPr>
            <p:ph type="sldImg"/>
          </p:nvPr>
        </p:nvSpPr>
        <p:spPr>
          <a:xfrm>
            <a:off x="427038" y="692150"/>
            <a:ext cx="6156325" cy="3463925"/>
          </a:xfrm>
          <a:ln/>
        </p:spPr>
      </p:sp>
      <p:sp>
        <p:nvSpPr>
          <p:cNvPr id="207876"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90677383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106456DE-4F80-4517-BCBF-5732AEB509BD}" type="slidenum">
              <a:rPr lang="en-US" sz="1200" b="0" smtClean="0"/>
              <a:pPr eaLnBrk="1" hangingPunct="1">
                <a:spcBef>
                  <a:spcPct val="0"/>
                </a:spcBef>
                <a:spcAft>
                  <a:spcPct val="0"/>
                </a:spcAft>
                <a:buClrTx/>
                <a:buFontTx/>
                <a:buNone/>
                <a:defRPr/>
              </a:pPr>
              <a:t>268</a:t>
            </a:fld>
            <a:endParaRPr lang="en-US" sz="1200" b="0"/>
          </a:p>
        </p:txBody>
      </p:sp>
      <p:sp>
        <p:nvSpPr>
          <p:cNvPr id="209923" name="Rectangle 2"/>
          <p:cNvSpPr>
            <a:spLocks noGrp="1" noRot="1" noChangeAspect="1" noChangeArrowheads="1" noTextEdit="1"/>
          </p:cNvSpPr>
          <p:nvPr>
            <p:ph type="sldImg"/>
          </p:nvPr>
        </p:nvSpPr>
        <p:spPr>
          <a:xfrm>
            <a:off x="427038" y="692150"/>
            <a:ext cx="6156325" cy="3463925"/>
          </a:xfrm>
          <a:ln/>
        </p:spPr>
      </p:sp>
      <p:sp>
        <p:nvSpPr>
          <p:cNvPr id="209924"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9759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fld id="{73007EAA-8F08-4807-AA63-52FA4C0D860A}" type="slidenum">
              <a:rPr lang="en-US" altLang="en-US" sz="1200" b="0">
                <a:solidFill>
                  <a:srgbClr val="000000"/>
                </a:solidFill>
              </a:rPr>
              <a:pPr/>
              <a:t>21</a:t>
            </a:fld>
            <a:endParaRPr lang="en-US" altLang="en-US" sz="1200" b="0" dirty="0">
              <a:solidFill>
                <a:srgbClr val="000000"/>
              </a:solidFill>
            </a:endParaRPr>
          </a:p>
        </p:txBody>
      </p:sp>
      <p:sp>
        <p:nvSpPr>
          <p:cNvPr id="107523" name="Rectangle 2"/>
          <p:cNvSpPr>
            <a:spLocks noGrp="1" noRot="1" noChangeAspect="1" noChangeArrowheads="1" noTextEdit="1"/>
          </p:cNvSpPr>
          <p:nvPr>
            <p:ph type="sldImg"/>
          </p:nvPr>
        </p:nvSpPr>
        <p:spPr>
          <a:xfrm>
            <a:off x="427038" y="692150"/>
            <a:ext cx="6156325" cy="3463925"/>
          </a:xfrm>
          <a:ln/>
        </p:spPr>
      </p:sp>
      <p:sp>
        <p:nvSpPr>
          <p:cNvPr id="107524"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3821773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fld id="{B2489E82-9606-4C60-911A-6B0683CCEF26}" type="slidenum">
              <a:rPr lang="en-US" altLang="en-US" sz="1200" b="0">
                <a:solidFill>
                  <a:srgbClr val="000000"/>
                </a:solidFill>
              </a:rPr>
              <a:pPr/>
              <a:t>22</a:t>
            </a:fld>
            <a:endParaRPr lang="en-US" altLang="en-US" sz="1200" b="0" dirty="0">
              <a:solidFill>
                <a:srgbClr val="000000"/>
              </a:solidFill>
            </a:endParaRPr>
          </a:p>
        </p:txBody>
      </p:sp>
      <p:sp>
        <p:nvSpPr>
          <p:cNvPr id="108547" name="Rectangle 2"/>
          <p:cNvSpPr>
            <a:spLocks noGrp="1" noRot="1" noChangeAspect="1" noChangeArrowheads="1" noTextEdit="1"/>
          </p:cNvSpPr>
          <p:nvPr>
            <p:ph type="sldImg"/>
          </p:nvPr>
        </p:nvSpPr>
        <p:spPr>
          <a:xfrm>
            <a:off x="427038" y="692150"/>
            <a:ext cx="6156325" cy="3463925"/>
          </a:xfrm>
          <a:ln/>
        </p:spPr>
      </p:sp>
      <p:sp>
        <p:nvSpPr>
          <p:cNvPr id="108548"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95541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0955E3-71D0-47E5-8F73-A36CD20B5924}" type="slidenum">
              <a:rPr lang="en-US" altLang="en-US">
                <a:solidFill>
                  <a:prstClr val="black"/>
                </a:solidFill>
              </a:rPr>
              <a:pPr/>
              <a:t>24</a:t>
            </a:fld>
            <a:endParaRPr lang="en-US" altLang="en-US" dirty="0">
              <a:solidFill>
                <a:prstClr val="black"/>
              </a:solidFill>
            </a:endParaRPr>
          </a:p>
        </p:txBody>
      </p:sp>
      <p:sp>
        <p:nvSpPr>
          <p:cNvPr id="2547714" name="Rectangle 2"/>
          <p:cNvSpPr>
            <a:spLocks noGrp="1" noRot="1" noChangeAspect="1" noChangeArrowheads="1" noTextEdit="1"/>
          </p:cNvSpPr>
          <p:nvPr>
            <p:ph type="sldImg"/>
          </p:nvPr>
        </p:nvSpPr>
        <p:spPr>
          <a:xfrm>
            <a:off x="427038" y="692150"/>
            <a:ext cx="6156325" cy="3463925"/>
          </a:xfrm>
          <a:ln/>
        </p:spPr>
      </p:sp>
      <p:sp>
        <p:nvSpPr>
          <p:cNvPr id="25477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12909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pPr eaLnBrk="1" hangingPunct="1">
              <a:buFontTx/>
              <a:buChar char="•"/>
            </a:pPr>
            <a:r>
              <a:rPr lang="en-US" altLang="en-US" dirty="0">
                <a:latin typeface="Arial" pitchFamily="34" charset="0"/>
              </a:rPr>
              <a:t>No of TNCs jumped 10x since WW II.</a:t>
            </a:r>
          </a:p>
          <a:p>
            <a:pPr eaLnBrk="1" hangingPunct="1">
              <a:buFontTx/>
              <a:buChar char="•"/>
            </a:pPr>
            <a:r>
              <a:rPr lang="en-US" altLang="en-US" dirty="0">
                <a:latin typeface="Arial" pitchFamily="34" charset="0"/>
              </a:rPr>
              <a:t>37 of world’s largest companies aren’t countries but companies</a:t>
            </a:r>
          </a:p>
          <a:p>
            <a:pPr eaLnBrk="1" hangingPunct="1">
              <a:buFontTx/>
              <a:buChar char="•"/>
            </a:pPr>
            <a:r>
              <a:rPr lang="en-US" altLang="en-US" dirty="0">
                <a:latin typeface="Arial" pitchFamily="34" charset="0"/>
              </a:rPr>
              <a:t>Reaction to globalization focus on lose of jobs to outsourcing jobs overseas where environmental and labor standards are lax.</a:t>
            </a:r>
          </a:p>
          <a:p>
            <a:pPr eaLnBrk="1" hangingPunct="1">
              <a:buFontTx/>
              <a:buChar char="•"/>
            </a:pPr>
            <a:r>
              <a:rPr lang="en-US" altLang="en-US" dirty="0">
                <a:latin typeface="Arial" pitchFamily="34" charset="0"/>
              </a:rPr>
              <a:t>150% increase in International NGOs in 20 years</a:t>
            </a:r>
          </a:p>
        </p:txBody>
      </p:sp>
      <p:sp>
        <p:nvSpPr>
          <p:cNvPr id="4" name="Slide Number Placeholder 3"/>
          <p:cNvSpPr>
            <a:spLocks noGrp="1"/>
          </p:cNvSpPr>
          <p:nvPr>
            <p:ph type="sldNum" sz="quarter" idx="10"/>
          </p:nvPr>
        </p:nvSpPr>
        <p:spPr/>
        <p:txBody>
          <a:bodyPr/>
          <a:lstStyle/>
          <a:p>
            <a:fld id="{4C0B1F3B-7CF1-41BC-BAB0-2D1B3CD1F2A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946989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0955E3-71D0-47E5-8F73-A36CD20B5924}" type="slidenum">
              <a:rPr lang="en-US" altLang="en-US">
                <a:solidFill>
                  <a:prstClr val="black"/>
                </a:solidFill>
              </a:rPr>
              <a:pPr/>
              <a:t>25</a:t>
            </a:fld>
            <a:endParaRPr lang="en-US" altLang="en-US" dirty="0">
              <a:solidFill>
                <a:prstClr val="black"/>
              </a:solidFill>
            </a:endParaRPr>
          </a:p>
        </p:txBody>
      </p:sp>
      <p:sp>
        <p:nvSpPr>
          <p:cNvPr id="2547714" name="Rectangle 2"/>
          <p:cNvSpPr>
            <a:spLocks noGrp="1" noRot="1" noChangeAspect="1" noChangeArrowheads="1" noTextEdit="1"/>
          </p:cNvSpPr>
          <p:nvPr>
            <p:ph type="sldImg"/>
          </p:nvPr>
        </p:nvSpPr>
        <p:spPr>
          <a:xfrm>
            <a:off x="427038" y="692150"/>
            <a:ext cx="6156325" cy="3463925"/>
          </a:xfrm>
          <a:ln/>
        </p:spPr>
      </p:sp>
      <p:sp>
        <p:nvSpPr>
          <p:cNvPr id="25477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46773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145" indent="-290056"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223" indent="-23204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313" indent="-23204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401" indent="-23204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491"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581"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0670"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4759"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3A10A44D-AD8D-4BED-9521-A34155848859}" type="slidenum">
              <a:rPr lang="en-US" sz="1200" b="0"/>
              <a:pPr eaLnBrk="1" hangingPunct="1">
                <a:spcBef>
                  <a:spcPct val="0"/>
                </a:spcBef>
                <a:spcAft>
                  <a:spcPct val="0"/>
                </a:spcAft>
                <a:buClrTx/>
                <a:buFontTx/>
                <a:buNone/>
                <a:defRPr/>
              </a:pPr>
              <a:t>27</a:t>
            </a:fld>
            <a:endParaRPr lang="en-US" sz="1200" b="0" dirty="0"/>
          </a:p>
        </p:txBody>
      </p:sp>
      <p:sp>
        <p:nvSpPr>
          <p:cNvPr id="68611" name="Rectangle 2"/>
          <p:cNvSpPr>
            <a:spLocks noGrp="1" noRot="1" noChangeAspect="1" noChangeArrowheads="1" noTextEdit="1"/>
          </p:cNvSpPr>
          <p:nvPr>
            <p:ph type="sldImg"/>
          </p:nvPr>
        </p:nvSpPr>
        <p:spPr>
          <a:xfrm>
            <a:off x="427038" y="692150"/>
            <a:ext cx="6156325" cy="3463925"/>
          </a:xfrm>
          <a:ln/>
        </p:spPr>
      </p:sp>
      <p:sp>
        <p:nvSpPr>
          <p:cNvPr id="68612"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3920682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a:t>TBL= John Elkington</a:t>
            </a:r>
          </a:p>
          <a:p>
            <a:r>
              <a:rPr lang="en-US" dirty="0"/>
              <a:t>Enron= Sarbanes Oxley</a:t>
            </a:r>
          </a:p>
          <a:p>
            <a:r>
              <a:rPr lang="en-US" dirty="0"/>
              <a:t>Bhopal= India cyanide gas release—over 3500 deaths</a:t>
            </a:r>
          </a:p>
          <a:p>
            <a:r>
              <a:rPr lang="en-US" dirty="0"/>
              <a:t>BP Gulf oil explosion and release=almost 5 mil gal.; 11 people; $42 </a:t>
            </a:r>
            <a:r>
              <a:rPr lang="en-US" dirty="0" err="1"/>
              <a:t>Bil</a:t>
            </a:r>
            <a:r>
              <a:rPr lang="en-US" dirty="0"/>
              <a:t>. Fines and </a:t>
            </a:r>
            <a:r>
              <a:rPr lang="en-US" dirty="0" err="1"/>
              <a:t>liab</a:t>
            </a:r>
            <a:r>
              <a:rPr lang="en-US" dirty="0"/>
              <a:t>. </a:t>
            </a:r>
          </a:p>
        </p:txBody>
      </p:sp>
      <p:sp>
        <p:nvSpPr>
          <p:cNvPr id="4" name="Slide Number Placeholder 3"/>
          <p:cNvSpPr>
            <a:spLocks noGrp="1"/>
          </p:cNvSpPr>
          <p:nvPr>
            <p:ph type="sldNum" sz="quarter" idx="10"/>
          </p:nvPr>
        </p:nvSpPr>
        <p:spPr/>
        <p:txBody>
          <a:bodyPr/>
          <a:lstStyle/>
          <a:p>
            <a:fld id="{4C0B1F3B-7CF1-41BC-BAB0-2D1B3CD1F2AF}" type="slidenum">
              <a:rPr lang="en-US" smtClean="0"/>
              <a:t>28</a:t>
            </a:fld>
            <a:endParaRPr lang="en-US"/>
          </a:p>
        </p:txBody>
      </p:sp>
    </p:spTree>
    <p:extLst>
      <p:ext uri="{BB962C8B-B14F-4D97-AF65-F5344CB8AC3E}">
        <p14:creationId xmlns:p14="http://schemas.microsoft.com/office/powerpoint/2010/main" val="624868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145" indent="-290056"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223" indent="-23204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313" indent="-23204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401" indent="-23204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491"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581"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0670"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4759"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128A3C21-3687-4772-85A0-0E1F50955E54}" type="slidenum">
              <a:rPr lang="en-US" sz="1200" b="0"/>
              <a:pPr eaLnBrk="1" hangingPunct="1">
                <a:spcBef>
                  <a:spcPct val="0"/>
                </a:spcBef>
                <a:spcAft>
                  <a:spcPct val="0"/>
                </a:spcAft>
                <a:buClrTx/>
                <a:buFontTx/>
                <a:buNone/>
                <a:defRPr/>
              </a:pPr>
              <a:t>29</a:t>
            </a:fld>
            <a:endParaRPr lang="en-US" sz="1200" b="0" dirty="0"/>
          </a:p>
        </p:txBody>
      </p:sp>
      <p:sp>
        <p:nvSpPr>
          <p:cNvPr id="69635" name="Rectangle 2"/>
          <p:cNvSpPr>
            <a:spLocks noGrp="1" noRot="1" noChangeAspect="1" noChangeArrowheads="1" noTextEdit="1"/>
          </p:cNvSpPr>
          <p:nvPr>
            <p:ph type="sldImg"/>
          </p:nvPr>
        </p:nvSpPr>
        <p:spPr>
          <a:xfrm>
            <a:off x="427038" y="692150"/>
            <a:ext cx="6156325" cy="3463925"/>
          </a:xfrm>
          <a:ln/>
        </p:spPr>
      </p:sp>
      <p:sp>
        <p:nvSpPr>
          <p:cNvPr id="69636" name="Rectangle 3"/>
          <p:cNvSpPr>
            <a:spLocks noGrp="1" noChangeArrowheads="1"/>
          </p:cNvSpPr>
          <p:nvPr>
            <p:ph type="body" idx="1"/>
          </p:nvPr>
        </p:nvSpPr>
        <p:spPr>
          <a:noFill/>
        </p:spPr>
        <p:txBody>
          <a:bodyPr/>
          <a:lstStyle/>
          <a:p>
            <a:pPr eaLnBrk="1" hangingPunct="1"/>
            <a:r>
              <a:rPr lang="en-US" altLang="en-US" i="1" dirty="0">
                <a:solidFill>
                  <a:srgbClr val="000099"/>
                </a:solidFill>
                <a:latin typeface="Arial" pitchFamily="34" charset="0"/>
              </a:rPr>
              <a:t>Identified </a:t>
            </a:r>
            <a:r>
              <a:rPr lang="en-US" altLang="en-US" dirty="0">
                <a:solidFill>
                  <a:srgbClr val="000099"/>
                </a:solidFill>
                <a:latin typeface="Arial" pitchFamily="34" charset="0"/>
              </a:rPr>
              <a:t>expectations</a:t>
            </a:r>
            <a:r>
              <a:rPr lang="en-US" altLang="en-US" dirty="0">
                <a:latin typeface="Arial" pitchFamily="34" charset="0"/>
              </a:rPr>
              <a:t> of stakeholders from direct engagements</a:t>
            </a:r>
          </a:p>
          <a:p>
            <a:pPr eaLnBrk="1" hangingPunct="1"/>
            <a:r>
              <a:rPr lang="en-US" altLang="en-US" dirty="0">
                <a:latin typeface="Arial" pitchFamily="34" charset="0"/>
              </a:rPr>
              <a:t>NAFTA story—what do you think were their main concerns?</a:t>
            </a:r>
          </a:p>
          <a:p>
            <a:pPr eaLnBrk="1" hangingPunct="1"/>
            <a:endParaRPr lang="en-US" altLang="en-US" dirty="0">
              <a:latin typeface="Arial" pitchFamily="34" charset="0"/>
            </a:endParaRPr>
          </a:p>
        </p:txBody>
      </p:sp>
    </p:spTree>
    <p:extLst>
      <p:ext uri="{BB962C8B-B14F-4D97-AF65-F5344CB8AC3E}">
        <p14:creationId xmlns:p14="http://schemas.microsoft.com/office/powerpoint/2010/main" val="243788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243" indent="-290093"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374"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523"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672"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6A2967A8-B5D4-415D-85B6-4093E374A282}" type="slidenum">
              <a:rPr lang="en-US" sz="1200" b="0">
                <a:solidFill>
                  <a:srgbClr val="000000"/>
                </a:solidFill>
              </a:rPr>
              <a:pPr eaLnBrk="1" hangingPunct="1">
                <a:spcBef>
                  <a:spcPct val="0"/>
                </a:spcBef>
                <a:spcAft>
                  <a:spcPct val="0"/>
                </a:spcAft>
                <a:buClrTx/>
                <a:buFontTx/>
                <a:buNone/>
                <a:defRPr/>
              </a:pPr>
              <a:t>31</a:t>
            </a:fld>
            <a:endParaRPr lang="en-US" sz="1200" b="0" dirty="0">
              <a:solidFill>
                <a:srgbClr val="000000"/>
              </a:solidFill>
            </a:endParaRPr>
          </a:p>
        </p:txBody>
      </p:sp>
      <p:sp>
        <p:nvSpPr>
          <p:cNvPr id="70659" name="Rectangle 2"/>
          <p:cNvSpPr>
            <a:spLocks noGrp="1" noRot="1" noChangeAspect="1" noChangeArrowheads="1" noTextEdit="1"/>
          </p:cNvSpPr>
          <p:nvPr>
            <p:ph type="sldImg"/>
          </p:nvPr>
        </p:nvSpPr>
        <p:spPr>
          <a:xfrm>
            <a:off x="427038" y="692150"/>
            <a:ext cx="6156325" cy="3463925"/>
          </a:xfrm>
          <a:ln/>
        </p:spPr>
      </p:sp>
      <p:sp>
        <p:nvSpPr>
          <p:cNvPr id="70660"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374472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145" indent="-290056"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223" indent="-23204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313" indent="-23204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401" indent="-23204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491"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581"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0670"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4759"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97F2A297-2E1F-4937-B0D7-108435EA53F7}" type="slidenum">
              <a:rPr lang="en-US" sz="1200" b="0">
                <a:solidFill>
                  <a:srgbClr val="000000"/>
                </a:solidFill>
              </a:rPr>
              <a:pPr eaLnBrk="1" hangingPunct="1">
                <a:spcBef>
                  <a:spcPct val="0"/>
                </a:spcBef>
                <a:spcAft>
                  <a:spcPct val="0"/>
                </a:spcAft>
                <a:buClrTx/>
                <a:buFontTx/>
                <a:buNone/>
                <a:defRPr/>
              </a:pPr>
              <a:t>32</a:t>
            </a:fld>
            <a:endParaRPr lang="en-US" sz="1200" b="0" dirty="0">
              <a:solidFill>
                <a:srgbClr val="000000"/>
              </a:solidFill>
            </a:endParaRPr>
          </a:p>
        </p:txBody>
      </p:sp>
      <p:sp>
        <p:nvSpPr>
          <p:cNvPr id="71683" name="Rectangle 2"/>
          <p:cNvSpPr>
            <a:spLocks noGrp="1" noRot="1" noChangeAspect="1" noChangeArrowheads="1" noTextEdit="1"/>
          </p:cNvSpPr>
          <p:nvPr>
            <p:ph type="sldImg"/>
          </p:nvPr>
        </p:nvSpPr>
        <p:spPr>
          <a:xfrm>
            <a:off x="427038" y="692150"/>
            <a:ext cx="6156325" cy="3463925"/>
          </a:xfrm>
          <a:ln/>
        </p:spPr>
      </p:sp>
      <p:sp>
        <p:nvSpPr>
          <p:cNvPr id="71684"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964304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243" indent="-290093"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374"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523"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672"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7D0183DA-6975-4026-9D7E-B75C900580C7}" type="slidenum">
              <a:rPr lang="en-US" sz="1200" b="0"/>
              <a:pPr eaLnBrk="1" hangingPunct="1">
                <a:spcBef>
                  <a:spcPct val="0"/>
                </a:spcBef>
                <a:spcAft>
                  <a:spcPct val="0"/>
                </a:spcAft>
                <a:buClrTx/>
                <a:buFontTx/>
                <a:buNone/>
                <a:defRPr/>
              </a:pPr>
              <a:t>38</a:t>
            </a:fld>
            <a:endParaRPr lang="en-US" sz="1200" b="0" dirty="0"/>
          </a:p>
        </p:txBody>
      </p:sp>
      <p:sp>
        <p:nvSpPr>
          <p:cNvPr id="73731" name="Rectangle 2"/>
          <p:cNvSpPr>
            <a:spLocks noGrp="1" noRot="1" noChangeAspect="1" noChangeArrowheads="1" noTextEdit="1"/>
          </p:cNvSpPr>
          <p:nvPr>
            <p:ph type="sldImg"/>
          </p:nvPr>
        </p:nvSpPr>
        <p:spPr>
          <a:xfrm>
            <a:off x="427038" y="692150"/>
            <a:ext cx="6156325" cy="3463925"/>
          </a:xfrm>
          <a:ln/>
        </p:spPr>
      </p:sp>
      <p:sp>
        <p:nvSpPr>
          <p:cNvPr id="73732" name="Rectangle 3"/>
          <p:cNvSpPr>
            <a:spLocks noGrp="1" noChangeArrowheads="1"/>
          </p:cNvSpPr>
          <p:nvPr>
            <p:ph type="body" idx="1"/>
          </p:nvPr>
        </p:nvSpPr>
        <p:spPr>
          <a:noFill/>
        </p:spPr>
        <p:txBody>
          <a:bodyPr/>
          <a:lstStyle/>
          <a:p>
            <a:pPr eaLnBrk="1" hangingPunct="1">
              <a:spcAft>
                <a:spcPct val="30000"/>
              </a:spcAft>
              <a:buFont typeface="Wingdings" pitchFamily="2" charset="2"/>
              <a:buNone/>
            </a:pPr>
            <a:r>
              <a:rPr lang="en-US" altLang="en-US" sz="1600" dirty="0">
                <a:latin typeface="Arial" pitchFamily="34" charset="0"/>
              </a:rPr>
              <a:t>Environmental sustainability (env. resources, drinking water and sanitation, slum conditions)</a:t>
            </a:r>
          </a:p>
          <a:p>
            <a:pPr eaLnBrk="1" hangingPunct="1">
              <a:spcAft>
                <a:spcPct val="30000"/>
              </a:spcAft>
              <a:buFont typeface="Wingdings" pitchFamily="2" charset="2"/>
              <a:buNone/>
            </a:pPr>
            <a:endParaRPr lang="en-US" altLang="en-US" sz="1600" dirty="0">
              <a:latin typeface="Arial" pitchFamily="34" charset="0"/>
            </a:endParaRPr>
          </a:p>
          <a:p>
            <a:pPr eaLnBrk="1" hangingPunct="1">
              <a:spcAft>
                <a:spcPct val="30000"/>
              </a:spcAft>
              <a:buFont typeface="Wingdings" pitchFamily="2" charset="2"/>
              <a:buNone/>
            </a:pPr>
            <a:r>
              <a:rPr lang="en-US" altLang="en-US" sz="1600" dirty="0">
                <a:latin typeface="Arial" pitchFamily="34" charset="0"/>
              </a:rPr>
              <a:t>Global partnerships to help developing nations (good governance, exports, reduced debt, work for youth, access to pharmaceuticals, new technologies) </a:t>
            </a:r>
          </a:p>
          <a:p>
            <a:pPr eaLnBrk="1" hangingPunct="1"/>
            <a:endParaRPr lang="en-US" altLang="en-US" sz="1600" dirty="0">
              <a:latin typeface="Arial" pitchFamily="34" charset="0"/>
            </a:endParaRPr>
          </a:p>
          <a:p>
            <a:pPr eaLnBrk="1" hangingPunct="1"/>
            <a:endParaRPr lang="en-US" altLang="en-US" dirty="0">
              <a:latin typeface="Arial" pitchFamily="34" charset="0"/>
            </a:endParaRPr>
          </a:p>
        </p:txBody>
      </p:sp>
    </p:spTree>
    <p:extLst>
      <p:ext uri="{BB962C8B-B14F-4D97-AF65-F5344CB8AC3E}">
        <p14:creationId xmlns:p14="http://schemas.microsoft.com/office/powerpoint/2010/main" val="2244000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FBA51D7-12C7-40E2-85BF-10BEB69457F4}" type="slidenum">
              <a:rPr lang="en-US" altLang="en-US">
                <a:solidFill>
                  <a:prstClr val="black"/>
                </a:solidFill>
              </a:rPr>
              <a:pPr>
                <a:defRPr/>
              </a:pPr>
              <a:t>39</a:t>
            </a:fld>
            <a:endParaRPr lang="en-US" altLang="en-US" dirty="0">
              <a:solidFill>
                <a:prstClr val="black"/>
              </a:solidFill>
            </a:endParaRPr>
          </a:p>
        </p:txBody>
      </p:sp>
      <p:sp>
        <p:nvSpPr>
          <p:cNvPr id="74755" name="Rectangle 2"/>
          <p:cNvSpPr>
            <a:spLocks noGrp="1" noRot="1" noChangeAspect="1" noChangeArrowheads="1" noTextEdit="1"/>
          </p:cNvSpPr>
          <p:nvPr>
            <p:ph type="sldImg"/>
          </p:nvPr>
        </p:nvSpPr>
        <p:spPr>
          <a:xfrm>
            <a:off x="428625" y="690563"/>
            <a:ext cx="6156325" cy="3463925"/>
          </a:xfrm>
          <a:ln/>
        </p:spPr>
      </p:sp>
      <p:sp>
        <p:nvSpPr>
          <p:cNvPr id="74756" name="Rectangle 3"/>
          <p:cNvSpPr>
            <a:spLocks noGrp="1" noChangeArrowheads="1"/>
          </p:cNvSpPr>
          <p:nvPr>
            <p:ph type="body" idx="1"/>
          </p:nvPr>
        </p:nvSpPr>
        <p:spPr>
          <a:xfrm>
            <a:off x="701040" y="4387135"/>
            <a:ext cx="5608320" cy="4157838"/>
          </a:xfrm>
          <a:noFill/>
        </p:spPr>
        <p:txBody>
          <a:bodyPr/>
          <a:lstStyle/>
          <a:p>
            <a:endParaRPr lang="en-US" altLang="en-US" dirty="0">
              <a:latin typeface="Arial" pitchFamily="34" charset="0"/>
            </a:endParaRPr>
          </a:p>
        </p:txBody>
      </p:sp>
    </p:spTree>
    <p:extLst>
      <p:ext uri="{BB962C8B-B14F-4D97-AF65-F5344CB8AC3E}">
        <p14:creationId xmlns:p14="http://schemas.microsoft.com/office/powerpoint/2010/main" val="948741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091EEE-DF7B-4FBF-8668-34F6962D1D53}" type="slidenum">
              <a:rPr lang="en-US" altLang="en-US"/>
              <a:pPr>
                <a:defRPr/>
              </a:pPr>
              <a:t>40</a:t>
            </a:fld>
            <a:endParaRPr lang="en-US" altLang="en-US" dirty="0"/>
          </a:p>
        </p:txBody>
      </p:sp>
      <p:sp>
        <p:nvSpPr>
          <p:cNvPr id="75779" name="Rectangle 2"/>
          <p:cNvSpPr>
            <a:spLocks noGrp="1" noRot="1" noChangeAspect="1" noChangeArrowheads="1" noTextEdit="1"/>
          </p:cNvSpPr>
          <p:nvPr>
            <p:ph type="sldImg"/>
          </p:nvPr>
        </p:nvSpPr>
        <p:spPr>
          <a:xfrm>
            <a:off x="428625" y="690563"/>
            <a:ext cx="6156325" cy="3463925"/>
          </a:xfrm>
          <a:ln/>
        </p:spPr>
      </p:sp>
      <p:sp>
        <p:nvSpPr>
          <p:cNvPr id="75780" name="Rectangle 3"/>
          <p:cNvSpPr>
            <a:spLocks noGrp="1" noChangeArrowheads="1"/>
          </p:cNvSpPr>
          <p:nvPr>
            <p:ph type="body" idx="1"/>
          </p:nvPr>
        </p:nvSpPr>
        <p:spPr>
          <a:xfrm>
            <a:off x="701040" y="4387135"/>
            <a:ext cx="5608320" cy="4157838"/>
          </a:xfrm>
          <a:noFill/>
        </p:spPr>
        <p:txBody>
          <a:bodyPr/>
          <a:lstStyle/>
          <a:p>
            <a:endParaRPr lang="en-US" altLang="en-US" dirty="0">
              <a:latin typeface="Arial" pitchFamily="34" charset="0"/>
            </a:endParaRPr>
          </a:p>
        </p:txBody>
      </p:sp>
    </p:spTree>
    <p:extLst>
      <p:ext uri="{BB962C8B-B14F-4D97-AF65-F5344CB8AC3E}">
        <p14:creationId xmlns:p14="http://schemas.microsoft.com/office/powerpoint/2010/main" val="1440958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A16348-AB9C-4B23-83BD-CCF9FA54385B}" type="slidenum">
              <a:rPr lang="en-US" altLang="en-US"/>
              <a:pPr>
                <a:defRPr/>
              </a:pPr>
              <a:t>42</a:t>
            </a:fld>
            <a:endParaRPr lang="en-US" altLang="en-US" dirty="0"/>
          </a:p>
        </p:txBody>
      </p:sp>
      <p:sp>
        <p:nvSpPr>
          <p:cNvPr id="76803" name="Rectangle 2"/>
          <p:cNvSpPr>
            <a:spLocks noGrp="1" noRot="1" noChangeAspect="1" noChangeArrowheads="1" noTextEdit="1"/>
          </p:cNvSpPr>
          <p:nvPr>
            <p:ph type="sldImg"/>
          </p:nvPr>
        </p:nvSpPr>
        <p:spPr>
          <a:xfrm>
            <a:off x="428625" y="692150"/>
            <a:ext cx="6156325" cy="3463925"/>
          </a:xfrm>
          <a:ln/>
        </p:spPr>
      </p:sp>
      <p:sp>
        <p:nvSpPr>
          <p:cNvPr id="76804" name="Rectangle 3"/>
          <p:cNvSpPr>
            <a:spLocks noGrp="1" noChangeArrowheads="1"/>
          </p:cNvSpPr>
          <p:nvPr>
            <p:ph type="body" idx="1"/>
          </p:nvPr>
        </p:nvSpPr>
        <p:spPr>
          <a:noFill/>
        </p:spPr>
        <p:txBody>
          <a:bodyPr/>
          <a:lstStyle/>
          <a:p>
            <a:endParaRPr lang="en-US" altLang="en-US" dirty="0">
              <a:latin typeface="Arial" pitchFamily="34" charset="0"/>
            </a:endParaRPr>
          </a:p>
        </p:txBody>
      </p:sp>
    </p:spTree>
    <p:extLst>
      <p:ext uri="{BB962C8B-B14F-4D97-AF65-F5344CB8AC3E}">
        <p14:creationId xmlns:p14="http://schemas.microsoft.com/office/powerpoint/2010/main" val="141601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pPr eaLnBrk="1" hangingPunct="1">
              <a:buFontTx/>
              <a:buChar char="•"/>
            </a:pPr>
            <a:r>
              <a:rPr lang="en-US" altLang="en-US" dirty="0">
                <a:latin typeface="Arial" pitchFamily="34" charset="0"/>
              </a:rPr>
              <a:t>No of TNCs jumped 10x since WW II.</a:t>
            </a:r>
          </a:p>
          <a:p>
            <a:pPr eaLnBrk="1" hangingPunct="1">
              <a:buFontTx/>
              <a:buChar char="•"/>
            </a:pPr>
            <a:r>
              <a:rPr lang="en-US" altLang="en-US" dirty="0">
                <a:latin typeface="Arial" pitchFamily="34" charset="0"/>
              </a:rPr>
              <a:t>37 of world’s largest companies aren’t countries but companies</a:t>
            </a:r>
          </a:p>
          <a:p>
            <a:pPr eaLnBrk="1" hangingPunct="1">
              <a:buFontTx/>
              <a:buChar char="•"/>
            </a:pPr>
            <a:r>
              <a:rPr lang="en-US" altLang="en-US" dirty="0">
                <a:latin typeface="Arial" pitchFamily="34" charset="0"/>
              </a:rPr>
              <a:t>Reaction to globalization focus on lose of jobs to outsourcing jobs overseas where environmental and labor standards are lax.</a:t>
            </a:r>
          </a:p>
          <a:p>
            <a:pPr eaLnBrk="1" hangingPunct="1">
              <a:buFontTx/>
              <a:buChar char="•"/>
            </a:pPr>
            <a:r>
              <a:rPr lang="en-US" altLang="en-US" dirty="0">
                <a:latin typeface="Arial" pitchFamily="34" charset="0"/>
              </a:rPr>
              <a:t>150% increase in International NGOs in 20 years</a:t>
            </a:r>
          </a:p>
        </p:txBody>
      </p:sp>
      <p:sp>
        <p:nvSpPr>
          <p:cNvPr id="4" name="Slide Number Placeholder 3"/>
          <p:cNvSpPr>
            <a:spLocks noGrp="1"/>
          </p:cNvSpPr>
          <p:nvPr>
            <p:ph type="sldNum" sz="quarter" idx="10"/>
          </p:nvPr>
        </p:nvSpPr>
        <p:spPr/>
        <p:txBody>
          <a:bodyPr/>
          <a:lstStyle/>
          <a:p>
            <a:fld id="{4C0B1F3B-7CF1-41BC-BAB0-2D1B3CD1F2A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946989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lvl1pPr>
              <a:defRPr sz="3600" b="1">
                <a:solidFill>
                  <a:schemeClr val="tx1"/>
                </a:solidFill>
                <a:latin typeface="Arial" pitchFamily="34" charset="0"/>
              </a:defRPr>
            </a:lvl1pPr>
            <a:lvl2pPr marL="742853" indent="-285713">
              <a:defRPr sz="3600" b="1">
                <a:solidFill>
                  <a:schemeClr val="tx1"/>
                </a:solidFill>
                <a:latin typeface="Arial" pitchFamily="34" charset="0"/>
              </a:defRPr>
            </a:lvl2pPr>
            <a:lvl3pPr marL="1142852" indent="-228570">
              <a:defRPr sz="3600" b="1">
                <a:solidFill>
                  <a:schemeClr val="tx1"/>
                </a:solidFill>
                <a:latin typeface="Arial" pitchFamily="34" charset="0"/>
              </a:defRPr>
            </a:lvl3pPr>
            <a:lvl4pPr marL="1599993" indent="-228570">
              <a:defRPr sz="3600" b="1">
                <a:solidFill>
                  <a:schemeClr val="tx1"/>
                </a:solidFill>
                <a:latin typeface="Arial" pitchFamily="34" charset="0"/>
              </a:defRPr>
            </a:lvl4pPr>
            <a:lvl5pPr marL="2057133" indent="-228570">
              <a:defRPr sz="3600" b="1">
                <a:solidFill>
                  <a:schemeClr val="tx1"/>
                </a:solidFill>
                <a:latin typeface="Arial" pitchFamily="34" charset="0"/>
              </a:defRPr>
            </a:lvl5pPr>
            <a:lvl6pPr marL="2514275" indent="-22857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415" indent="-22857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8556" indent="-22857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5696" indent="-22857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defRPr/>
            </a:pPr>
            <a:fld id="{0F43E668-32B1-446B-89C9-0784DBFD1CB5}" type="slidenum">
              <a:rPr lang="en-US" altLang="en-US" sz="1200" b="0">
                <a:solidFill>
                  <a:prstClr val="black"/>
                </a:solidFill>
              </a:rPr>
              <a:pPr>
                <a:defRPr/>
              </a:pPr>
              <a:t>43</a:t>
            </a:fld>
            <a:endParaRPr lang="en-US" altLang="en-US" sz="1200" b="0" dirty="0">
              <a:solidFill>
                <a:prstClr val="black"/>
              </a:solidFill>
            </a:endParaRPr>
          </a:p>
        </p:txBody>
      </p:sp>
      <p:sp>
        <p:nvSpPr>
          <p:cNvPr id="77827" name="Rectangle 2"/>
          <p:cNvSpPr>
            <a:spLocks noGrp="1" noRot="1" noChangeAspect="1" noChangeArrowheads="1" noTextEdit="1"/>
          </p:cNvSpPr>
          <p:nvPr>
            <p:ph type="sldImg"/>
          </p:nvPr>
        </p:nvSpPr>
        <p:spPr>
          <a:xfrm>
            <a:off x="427038" y="692150"/>
            <a:ext cx="6156325" cy="3463925"/>
          </a:xfrm>
          <a:ln/>
        </p:spPr>
      </p:sp>
      <p:sp>
        <p:nvSpPr>
          <p:cNvPr id="77828" name="Rectangle 3"/>
          <p:cNvSpPr>
            <a:spLocks noGrp="1" noChangeArrowheads="1"/>
          </p:cNvSpPr>
          <p:nvPr>
            <p:ph type="body" idx="1"/>
          </p:nvPr>
        </p:nvSpPr>
        <p:spPr>
          <a:noFill/>
        </p:spPr>
        <p:txBody>
          <a:bodyPr/>
          <a:lstStyle/>
          <a:p>
            <a:pPr eaLnBrk="1" hangingPunct="1"/>
            <a:r>
              <a:rPr lang="en-US" altLang="en-US" dirty="0">
                <a:latin typeface="Arial" pitchFamily="34" charset="0"/>
              </a:rPr>
              <a:t>Alcan, acquired by Rio Tinto</a:t>
            </a:r>
          </a:p>
          <a:p>
            <a:pPr eaLnBrk="1" hangingPunct="1"/>
            <a:r>
              <a:rPr lang="en-US" altLang="en-US" dirty="0">
                <a:latin typeface="Arial" pitchFamily="34" charset="0"/>
              </a:rPr>
              <a:t>Aveda part of Estee Lauder</a:t>
            </a:r>
          </a:p>
        </p:txBody>
      </p:sp>
    </p:spTree>
    <p:extLst>
      <p:ext uri="{BB962C8B-B14F-4D97-AF65-F5344CB8AC3E}">
        <p14:creationId xmlns:p14="http://schemas.microsoft.com/office/powerpoint/2010/main" val="2549822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lvl1pPr>
              <a:defRPr sz="3700" b="1">
                <a:solidFill>
                  <a:schemeClr val="tx1"/>
                </a:solidFill>
                <a:latin typeface="Arial" pitchFamily="34" charset="0"/>
              </a:defRPr>
            </a:lvl1pPr>
            <a:lvl2pPr marL="754145" indent="-290056">
              <a:defRPr sz="3700" b="1">
                <a:solidFill>
                  <a:schemeClr val="tx1"/>
                </a:solidFill>
                <a:latin typeface="Arial" pitchFamily="34" charset="0"/>
              </a:defRPr>
            </a:lvl2pPr>
            <a:lvl3pPr marL="1160223" indent="-232045">
              <a:defRPr sz="3700" b="1">
                <a:solidFill>
                  <a:schemeClr val="tx1"/>
                </a:solidFill>
                <a:latin typeface="Arial" pitchFamily="34" charset="0"/>
              </a:defRPr>
            </a:lvl3pPr>
            <a:lvl4pPr marL="1624313" indent="-232045">
              <a:defRPr sz="3700" b="1">
                <a:solidFill>
                  <a:schemeClr val="tx1"/>
                </a:solidFill>
                <a:latin typeface="Arial" pitchFamily="34" charset="0"/>
              </a:defRPr>
            </a:lvl4pPr>
            <a:lvl5pPr marL="2088401" indent="-232045">
              <a:defRPr sz="3700" b="1">
                <a:solidFill>
                  <a:schemeClr val="tx1"/>
                </a:solidFill>
                <a:latin typeface="Arial" pitchFamily="34" charset="0"/>
              </a:defRPr>
            </a:lvl5pPr>
            <a:lvl6pPr marL="2552491"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581"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0670"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4759"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a:defRPr/>
            </a:pPr>
            <a:fld id="{921F59BA-01EB-4CB7-9C11-3AA68081E912}" type="slidenum">
              <a:rPr lang="en-US" altLang="en-US" sz="1200" b="0">
                <a:solidFill>
                  <a:prstClr val="black"/>
                </a:solidFill>
              </a:rPr>
              <a:pPr>
                <a:defRPr/>
              </a:pPr>
              <a:t>44</a:t>
            </a:fld>
            <a:endParaRPr lang="en-US" altLang="en-US" sz="1200" b="0" dirty="0">
              <a:solidFill>
                <a:prstClr val="black"/>
              </a:solidFill>
            </a:endParaRPr>
          </a:p>
        </p:txBody>
      </p:sp>
      <p:sp>
        <p:nvSpPr>
          <p:cNvPr id="78851" name="Rectangle 2"/>
          <p:cNvSpPr>
            <a:spLocks noGrp="1" noRot="1" noChangeAspect="1" noChangeArrowheads="1" noTextEdit="1"/>
          </p:cNvSpPr>
          <p:nvPr>
            <p:ph type="sldImg"/>
          </p:nvPr>
        </p:nvSpPr>
        <p:spPr>
          <a:xfrm>
            <a:off x="427038" y="692150"/>
            <a:ext cx="6156325" cy="3463925"/>
          </a:xfrm>
          <a:ln/>
        </p:spPr>
      </p:sp>
      <p:sp>
        <p:nvSpPr>
          <p:cNvPr id="78852"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1640257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243" indent="-290093"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374"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523"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672"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977CAB58-1101-4393-AAA2-00708859FC2A}" type="slidenum">
              <a:rPr lang="en-US" sz="1200" b="0"/>
              <a:pPr eaLnBrk="1" hangingPunct="1">
                <a:spcBef>
                  <a:spcPct val="0"/>
                </a:spcBef>
                <a:spcAft>
                  <a:spcPct val="0"/>
                </a:spcAft>
                <a:buClrTx/>
                <a:buFontTx/>
                <a:buNone/>
                <a:defRPr/>
              </a:pPr>
              <a:t>45</a:t>
            </a:fld>
            <a:endParaRPr lang="en-US" sz="1200" b="0" dirty="0"/>
          </a:p>
        </p:txBody>
      </p:sp>
      <p:sp>
        <p:nvSpPr>
          <p:cNvPr id="79875" name="Rectangle 2"/>
          <p:cNvSpPr>
            <a:spLocks noGrp="1" noRot="1" noChangeAspect="1" noChangeArrowheads="1" noTextEdit="1"/>
          </p:cNvSpPr>
          <p:nvPr>
            <p:ph type="sldImg"/>
          </p:nvPr>
        </p:nvSpPr>
        <p:spPr>
          <a:xfrm>
            <a:off x="427038" y="692150"/>
            <a:ext cx="6156325" cy="3463925"/>
          </a:xfrm>
          <a:ln/>
        </p:spPr>
      </p:sp>
      <p:sp>
        <p:nvSpPr>
          <p:cNvPr id="79876"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3414045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lvl1pPr>
              <a:defRPr sz="3700" b="1">
                <a:solidFill>
                  <a:schemeClr val="tx1"/>
                </a:solidFill>
                <a:latin typeface="Arial" pitchFamily="34" charset="0"/>
              </a:defRPr>
            </a:lvl1pPr>
            <a:lvl2pPr marL="754145" indent="-290056">
              <a:defRPr sz="3700" b="1">
                <a:solidFill>
                  <a:schemeClr val="tx1"/>
                </a:solidFill>
                <a:latin typeface="Arial" pitchFamily="34" charset="0"/>
              </a:defRPr>
            </a:lvl2pPr>
            <a:lvl3pPr marL="1160223" indent="-232045">
              <a:defRPr sz="3700" b="1">
                <a:solidFill>
                  <a:schemeClr val="tx1"/>
                </a:solidFill>
                <a:latin typeface="Arial" pitchFamily="34" charset="0"/>
              </a:defRPr>
            </a:lvl3pPr>
            <a:lvl4pPr marL="1624313" indent="-232045">
              <a:defRPr sz="3700" b="1">
                <a:solidFill>
                  <a:schemeClr val="tx1"/>
                </a:solidFill>
                <a:latin typeface="Arial" pitchFamily="34" charset="0"/>
              </a:defRPr>
            </a:lvl4pPr>
            <a:lvl5pPr marL="2088401" indent="-232045">
              <a:defRPr sz="3700" b="1">
                <a:solidFill>
                  <a:schemeClr val="tx1"/>
                </a:solidFill>
                <a:latin typeface="Arial" pitchFamily="34" charset="0"/>
              </a:defRPr>
            </a:lvl5pPr>
            <a:lvl6pPr marL="2552491"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581"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0670"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4759" indent="-23204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a:defRPr/>
            </a:pPr>
            <a:fld id="{BD3E5C51-2479-4C8A-BB4D-1C70C77AC6B1}" type="slidenum">
              <a:rPr lang="en-US" altLang="en-US" sz="1200" b="0">
                <a:solidFill>
                  <a:prstClr val="black"/>
                </a:solidFill>
              </a:rPr>
              <a:pPr>
                <a:defRPr/>
              </a:pPr>
              <a:t>46</a:t>
            </a:fld>
            <a:endParaRPr lang="en-US" altLang="en-US" sz="1200" b="0" dirty="0">
              <a:solidFill>
                <a:prstClr val="black"/>
              </a:solidFill>
            </a:endParaRPr>
          </a:p>
        </p:txBody>
      </p:sp>
      <p:sp>
        <p:nvSpPr>
          <p:cNvPr id="80899" name="Rectangle 2"/>
          <p:cNvSpPr>
            <a:spLocks noGrp="1" noRot="1" noChangeAspect="1" noChangeArrowheads="1" noTextEdit="1"/>
          </p:cNvSpPr>
          <p:nvPr>
            <p:ph type="sldImg"/>
          </p:nvPr>
        </p:nvSpPr>
        <p:spPr>
          <a:xfrm>
            <a:off x="427038" y="692150"/>
            <a:ext cx="6156325" cy="3463925"/>
          </a:xfrm>
          <a:ln/>
        </p:spPr>
      </p:sp>
      <p:sp>
        <p:nvSpPr>
          <p:cNvPr id="80900"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1015515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243" indent="-290093"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374"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523"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672"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BE2FF9DA-977E-4FD0-9A93-AEB8B3343725}" type="slidenum">
              <a:rPr lang="en-US" sz="1200" b="0"/>
              <a:pPr eaLnBrk="1" hangingPunct="1">
                <a:spcBef>
                  <a:spcPct val="0"/>
                </a:spcBef>
                <a:spcAft>
                  <a:spcPct val="0"/>
                </a:spcAft>
                <a:buClrTx/>
                <a:buFontTx/>
                <a:buNone/>
                <a:defRPr/>
              </a:pPr>
              <a:t>47</a:t>
            </a:fld>
            <a:endParaRPr lang="en-US" sz="1200" b="0" dirty="0"/>
          </a:p>
        </p:txBody>
      </p:sp>
      <p:sp>
        <p:nvSpPr>
          <p:cNvPr id="81923" name="Rectangle 2"/>
          <p:cNvSpPr>
            <a:spLocks noGrp="1" noRot="1" noChangeAspect="1" noChangeArrowheads="1" noTextEdit="1"/>
          </p:cNvSpPr>
          <p:nvPr>
            <p:ph type="sldImg"/>
          </p:nvPr>
        </p:nvSpPr>
        <p:spPr>
          <a:xfrm>
            <a:off x="427038" y="692150"/>
            <a:ext cx="6156325" cy="3463925"/>
          </a:xfrm>
          <a:ln/>
        </p:spPr>
      </p:sp>
      <p:sp>
        <p:nvSpPr>
          <p:cNvPr id="81924"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778222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243" indent="-290093"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374"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523"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672"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9930CD35-D3B5-4915-9573-A076C3747B66}" type="slidenum">
              <a:rPr lang="en-US" sz="1200" b="0"/>
              <a:pPr eaLnBrk="1" hangingPunct="1">
                <a:spcBef>
                  <a:spcPct val="0"/>
                </a:spcBef>
                <a:spcAft>
                  <a:spcPct val="0"/>
                </a:spcAft>
                <a:buClrTx/>
                <a:buFontTx/>
                <a:buNone/>
                <a:defRPr/>
              </a:pPr>
              <a:t>48</a:t>
            </a:fld>
            <a:endParaRPr lang="en-US" sz="1200" b="0" dirty="0"/>
          </a:p>
        </p:txBody>
      </p:sp>
      <p:sp>
        <p:nvSpPr>
          <p:cNvPr id="82947" name="Rectangle 2"/>
          <p:cNvSpPr>
            <a:spLocks noGrp="1" noRot="1" noChangeAspect="1" noChangeArrowheads="1" noTextEdit="1"/>
          </p:cNvSpPr>
          <p:nvPr>
            <p:ph type="sldImg"/>
          </p:nvPr>
        </p:nvSpPr>
        <p:spPr>
          <a:xfrm>
            <a:off x="427038" y="692150"/>
            <a:ext cx="6156325" cy="3463925"/>
          </a:xfrm>
          <a:ln/>
        </p:spPr>
      </p:sp>
      <p:sp>
        <p:nvSpPr>
          <p:cNvPr id="82948"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3342033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243" indent="-290093"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374"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523"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672"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EBBED2EA-E277-4BBE-80DB-90A16E97CCB3}" type="slidenum">
              <a:rPr lang="en-US" sz="1200" b="0"/>
              <a:pPr eaLnBrk="1" hangingPunct="1">
                <a:spcBef>
                  <a:spcPct val="0"/>
                </a:spcBef>
                <a:spcAft>
                  <a:spcPct val="0"/>
                </a:spcAft>
                <a:buClrTx/>
                <a:buFontTx/>
                <a:buNone/>
                <a:defRPr/>
              </a:pPr>
              <a:t>49</a:t>
            </a:fld>
            <a:endParaRPr lang="en-US" sz="1200" b="0" dirty="0"/>
          </a:p>
        </p:txBody>
      </p:sp>
      <p:sp>
        <p:nvSpPr>
          <p:cNvPr id="83971" name="Rectangle 2"/>
          <p:cNvSpPr>
            <a:spLocks noGrp="1" noRot="1" noChangeAspect="1" noChangeArrowheads="1" noTextEdit="1"/>
          </p:cNvSpPr>
          <p:nvPr>
            <p:ph type="sldImg"/>
          </p:nvPr>
        </p:nvSpPr>
        <p:spPr>
          <a:xfrm>
            <a:off x="427038" y="692150"/>
            <a:ext cx="6156325" cy="3463925"/>
          </a:xfrm>
          <a:ln/>
        </p:spPr>
      </p:sp>
      <p:sp>
        <p:nvSpPr>
          <p:cNvPr id="83972"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3337206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243" indent="-290093"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374"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523"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672"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E0FEDF96-65B4-4A3F-8F7E-C7C87247EC00}" type="slidenum">
              <a:rPr lang="en-US" sz="1200" b="0"/>
              <a:pPr eaLnBrk="1" hangingPunct="1">
                <a:spcBef>
                  <a:spcPct val="0"/>
                </a:spcBef>
                <a:spcAft>
                  <a:spcPct val="0"/>
                </a:spcAft>
                <a:buClrTx/>
                <a:buFontTx/>
                <a:buNone/>
                <a:defRPr/>
              </a:pPr>
              <a:t>50</a:t>
            </a:fld>
            <a:endParaRPr lang="en-US" sz="1200" b="0" dirty="0"/>
          </a:p>
        </p:txBody>
      </p:sp>
      <p:sp>
        <p:nvSpPr>
          <p:cNvPr id="84995" name="Rectangle 2"/>
          <p:cNvSpPr>
            <a:spLocks noGrp="1" noRot="1" noChangeAspect="1" noChangeArrowheads="1" noTextEdit="1"/>
          </p:cNvSpPr>
          <p:nvPr>
            <p:ph type="sldImg"/>
          </p:nvPr>
        </p:nvSpPr>
        <p:spPr>
          <a:xfrm>
            <a:off x="428625" y="690563"/>
            <a:ext cx="6156325" cy="3463925"/>
          </a:xfrm>
          <a:ln/>
        </p:spPr>
      </p:sp>
      <p:sp>
        <p:nvSpPr>
          <p:cNvPr id="84996" name="Rectangle 3"/>
          <p:cNvSpPr>
            <a:spLocks noGrp="1" noChangeArrowheads="1"/>
          </p:cNvSpPr>
          <p:nvPr>
            <p:ph type="body" idx="1"/>
          </p:nvPr>
        </p:nvSpPr>
        <p:spPr>
          <a:xfrm>
            <a:off x="701040" y="4387135"/>
            <a:ext cx="5608320" cy="4157838"/>
          </a:xfrm>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1248172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243" indent="-290093"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374"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523"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672"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48778DE0-DA0D-4163-A845-032610042610}" type="slidenum">
              <a:rPr lang="en-US" sz="1200" b="0"/>
              <a:pPr eaLnBrk="1" hangingPunct="1">
                <a:spcBef>
                  <a:spcPct val="0"/>
                </a:spcBef>
                <a:spcAft>
                  <a:spcPct val="0"/>
                </a:spcAft>
                <a:buClrTx/>
                <a:buFontTx/>
                <a:buNone/>
                <a:defRPr/>
              </a:pPr>
              <a:t>51</a:t>
            </a:fld>
            <a:endParaRPr lang="en-US" sz="1200" b="0" dirty="0"/>
          </a:p>
        </p:txBody>
      </p:sp>
      <p:sp>
        <p:nvSpPr>
          <p:cNvPr id="86019" name="Rectangle 2"/>
          <p:cNvSpPr>
            <a:spLocks noGrp="1" noRot="1" noChangeAspect="1" noChangeArrowheads="1" noTextEdit="1"/>
          </p:cNvSpPr>
          <p:nvPr>
            <p:ph type="sldImg"/>
          </p:nvPr>
        </p:nvSpPr>
        <p:spPr>
          <a:xfrm>
            <a:off x="428625" y="690563"/>
            <a:ext cx="6156325" cy="3463925"/>
          </a:xfrm>
          <a:ln/>
        </p:spPr>
      </p:sp>
      <p:sp>
        <p:nvSpPr>
          <p:cNvPr id="86020" name="Rectangle 3"/>
          <p:cNvSpPr>
            <a:spLocks noGrp="1" noChangeArrowheads="1"/>
          </p:cNvSpPr>
          <p:nvPr>
            <p:ph type="body" idx="1"/>
          </p:nvPr>
        </p:nvSpPr>
        <p:spPr>
          <a:xfrm>
            <a:off x="701040" y="4387135"/>
            <a:ext cx="5608320" cy="4157838"/>
          </a:xfrm>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2183300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243" indent="-290093"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374"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523"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672"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E4AA502D-6368-451B-941E-02DFB8B6908C}" type="slidenum">
              <a:rPr lang="en-US" sz="1200" b="0"/>
              <a:pPr eaLnBrk="1" hangingPunct="1">
                <a:spcBef>
                  <a:spcPct val="0"/>
                </a:spcBef>
                <a:spcAft>
                  <a:spcPct val="0"/>
                </a:spcAft>
                <a:buClrTx/>
                <a:buFontTx/>
                <a:buNone/>
                <a:defRPr/>
              </a:pPr>
              <a:t>54</a:t>
            </a:fld>
            <a:endParaRPr lang="en-US" sz="1200" b="0" dirty="0"/>
          </a:p>
        </p:txBody>
      </p:sp>
      <p:sp>
        <p:nvSpPr>
          <p:cNvPr id="87043" name="Rectangle 2"/>
          <p:cNvSpPr>
            <a:spLocks noGrp="1" noRot="1" noChangeAspect="1" noChangeArrowheads="1" noTextEdit="1"/>
          </p:cNvSpPr>
          <p:nvPr>
            <p:ph type="sldImg"/>
          </p:nvPr>
        </p:nvSpPr>
        <p:spPr>
          <a:xfrm>
            <a:off x="427038" y="692150"/>
            <a:ext cx="6156325" cy="3463925"/>
          </a:xfrm>
          <a:ln/>
        </p:spPr>
      </p:sp>
      <p:sp>
        <p:nvSpPr>
          <p:cNvPr id="87044"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2833945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a:t>Greenhouse gas effect discovered by math. Joseph Fourier in 1820s—almost 200 </a:t>
            </a:r>
            <a:r>
              <a:rPr lang="en-US" dirty="0" err="1"/>
              <a:t>yrs</a:t>
            </a:r>
            <a:r>
              <a:rPr lang="en-US" dirty="0"/>
              <a:t> ago; in late 1800s, as Swedish scientist calculated temp impact from doubling of C)2 concentration</a:t>
            </a:r>
          </a:p>
          <a:p>
            <a:r>
              <a:rPr lang="en-US" dirty="0"/>
              <a:t>Chemical footprints show CO2 is coming from mankind; IPPC: sun energy output, earth orbit &amp; rotation and volcanos likely would have produced cooling over the last 50 years </a:t>
            </a:r>
          </a:p>
        </p:txBody>
      </p:sp>
      <p:sp>
        <p:nvSpPr>
          <p:cNvPr id="4" name="Slide Number Placeholder 3"/>
          <p:cNvSpPr>
            <a:spLocks noGrp="1"/>
          </p:cNvSpPr>
          <p:nvPr>
            <p:ph type="sldNum" sz="quarter" idx="10"/>
          </p:nvPr>
        </p:nvSpPr>
        <p:spPr/>
        <p:txBody>
          <a:bodyPr/>
          <a:lstStyle/>
          <a:p>
            <a:fld id="{4C0B1F3B-7CF1-41BC-BAB0-2D1B3CD1F2AF}" type="slidenum">
              <a:rPr lang="en-US" smtClean="0"/>
              <a:t>8</a:t>
            </a:fld>
            <a:endParaRPr lang="en-US"/>
          </a:p>
        </p:txBody>
      </p:sp>
    </p:spTree>
    <p:extLst>
      <p:ext uri="{BB962C8B-B14F-4D97-AF65-F5344CB8AC3E}">
        <p14:creationId xmlns:p14="http://schemas.microsoft.com/office/powerpoint/2010/main" val="3795128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243" indent="-290093"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374"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523"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672"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4B242AA9-3AB9-465D-A9BC-C44220F13622}" type="slidenum">
              <a:rPr lang="en-US" sz="1200" b="0"/>
              <a:pPr eaLnBrk="1" hangingPunct="1">
                <a:spcBef>
                  <a:spcPct val="0"/>
                </a:spcBef>
                <a:spcAft>
                  <a:spcPct val="0"/>
                </a:spcAft>
                <a:buClrTx/>
                <a:buFontTx/>
                <a:buNone/>
                <a:defRPr/>
              </a:pPr>
              <a:t>55</a:t>
            </a:fld>
            <a:endParaRPr lang="en-US" sz="1200" b="0" dirty="0"/>
          </a:p>
        </p:txBody>
      </p:sp>
      <p:sp>
        <p:nvSpPr>
          <p:cNvPr id="88067" name="Rectangle 2"/>
          <p:cNvSpPr>
            <a:spLocks noGrp="1" noRot="1" noChangeAspect="1" noChangeArrowheads="1" noTextEdit="1"/>
          </p:cNvSpPr>
          <p:nvPr>
            <p:ph type="sldImg"/>
          </p:nvPr>
        </p:nvSpPr>
        <p:spPr>
          <a:xfrm>
            <a:off x="427038" y="692150"/>
            <a:ext cx="6156325" cy="3463925"/>
          </a:xfrm>
          <a:ln/>
        </p:spPr>
      </p:sp>
      <p:sp>
        <p:nvSpPr>
          <p:cNvPr id="88068" name="Rectangle 3"/>
          <p:cNvSpPr>
            <a:spLocks noGrp="1" noChangeArrowheads="1"/>
          </p:cNvSpPr>
          <p:nvPr>
            <p:ph type="body" idx="1"/>
          </p:nvPr>
        </p:nvSpPr>
        <p:spPr>
          <a:noFill/>
        </p:spPr>
        <p:txBody>
          <a:bodyPr/>
          <a:lstStyle/>
          <a:p>
            <a:pPr eaLnBrk="1" hangingPunct="1">
              <a:buFontTx/>
              <a:buChar char="•"/>
            </a:pPr>
            <a:r>
              <a:rPr lang="en-US" altLang="en-US" dirty="0">
                <a:latin typeface="Arial" pitchFamily="34" charset="0"/>
              </a:rPr>
              <a:t>No of TNCs jumped 10x since WW II.</a:t>
            </a:r>
          </a:p>
          <a:p>
            <a:pPr eaLnBrk="1" hangingPunct="1">
              <a:buFontTx/>
              <a:buChar char="•"/>
            </a:pPr>
            <a:r>
              <a:rPr lang="en-US" altLang="en-US" dirty="0">
                <a:latin typeface="Arial" pitchFamily="34" charset="0"/>
              </a:rPr>
              <a:t>37 of world’s largest companies aren’t countries but companies</a:t>
            </a:r>
          </a:p>
          <a:p>
            <a:pPr eaLnBrk="1" hangingPunct="1">
              <a:buFontTx/>
              <a:buChar char="•"/>
            </a:pPr>
            <a:endParaRPr lang="en-US" altLang="en-US" dirty="0">
              <a:latin typeface="Arial" pitchFamily="34" charset="0"/>
            </a:endParaRPr>
          </a:p>
          <a:p>
            <a:pPr eaLnBrk="1" hangingPunct="1">
              <a:buFontTx/>
              <a:buChar char="•"/>
            </a:pPr>
            <a:r>
              <a:rPr lang="en-US" altLang="en-US" dirty="0">
                <a:latin typeface="Arial" pitchFamily="34" charset="0"/>
              </a:rPr>
              <a:t>Reaction to globalization focus on lose of jobs to outsourcing jobs overseas where environmental and labor standards are lax.</a:t>
            </a:r>
          </a:p>
          <a:p>
            <a:pPr eaLnBrk="1" hangingPunct="1"/>
            <a:endParaRPr lang="en-US" altLang="en-US" dirty="0">
              <a:latin typeface="Arial" pitchFamily="34" charset="0"/>
            </a:endParaRPr>
          </a:p>
          <a:p>
            <a:pPr eaLnBrk="1" hangingPunct="1">
              <a:buFontTx/>
              <a:buChar char="•"/>
            </a:pPr>
            <a:r>
              <a:rPr lang="en-US" altLang="en-US" u="sng" dirty="0">
                <a:latin typeface="Arial" pitchFamily="34" charset="0"/>
              </a:rPr>
              <a:t>Extended Producer Resp</a:t>
            </a:r>
            <a:r>
              <a:rPr lang="en-US" altLang="en-US" dirty="0">
                <a:latin typeface="Arial" pitchFamily="34" charset="0"/>
              </a:rPr>
              <a:t>: proactively control risk; hazards info, responsible for harm; take back </a:t>
            </a:r>
          </a:p>
          <a:p>
            <a:pPr eaLnBrk="1" hangingPunct="1">
              <a:buFontTx/>
              <a:buChar char="•"/>
            </a:pPr>
            <a:r>
              <a:rPr lang="en-US" altLang="en-US" dirty="0">
                <a:latin typeface="Arial" pitchFamily="34" charset="0"/>
              </a:rPr>
              <a:t>SRI=1 of every $9 of managed portfolio investments in the US take into account social or environmental factors</a:t>
            </a:r>
          </a:p>
          <a:p>
            <a:pPr eaLnBrk="1" hangingPunct="1">
              <a:buFontTx/>
              <a:buChar char="•"/>
            </a:pPr>
            <a:endParaRPr lang="en-US" altLang="en-US" dirty="0">
              <a:latin typeface="Arial" pitchFamily="34" charset="0"/>
            </a:endParaRPr>
          </a:p>
          <a:p>
            <a:pPr eaLnBrk="1" hangingPunct="1">
              <a:buFontTx/>
              <a:buChar char="•"/>
            </a:pPr>
            <a:r>
              <a:rPr lang="en-US" altLang="en-US" dirty="0">
                <a:latin typeface="Arial" pitchFamily="34" charset="0"/>
              </a:rPr>
              <a:t>150% increase in International NGOs in 20 years</a:t>
            </a:r>
          </a:p>
        </p:txBody>
      </p:sp>
    </p:spTree>
    <p:extLst>
      <p:ext uri="{BB962C8B-B14F-4D97-AF65-F5344CB8AC3E}">
        <p14:creationId xmlns:p14="http://schemas.microsoft.com/office/powerpoint/2010/main" val="1326829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a:t>Discuss this question first?</a:t>
            </a:r>
          </a:p>
        </p:txBody>
      </p:sp>
      <p:sp>
        <p:nvSpPr>
          <p:cNvPr id="4" name="Slide Number Placeholder 3"/>
          <p:cNvSpPr>
            <a:spLocks noGrp="1"/>
          </p:cNvSpPr>
          <p:nvPr>
            <p:ph type="sldNum" sz="quarter" idx="10"/>
          </p:nvPr>
        </p:nvSpPr>
        <p:spPr/>
        <p:txBody>
          <a:bodyPr/>
          <a:lstStyle/>
          <a:p>
            <a:fld id="{4C0B1F3B-7CF1-41BC-BAB0-2D1B3CD1F2AF}" type="slidenum">
              <a:rPr lang="en-US" smtClean="0"/>
              <a:t>57</a:t>
            </a:fld>
            <a:endParaRPr lang="en-US"/>
          </a:p>
        </p:txBody>
      </p:sp>
    </p:spTree>
    <p:extLst>
      <p:ext uri="{BB962C8B-B14F-4D97-AF65-F5344CB8AC3E}">
        <p14:creationId xmlns:p14="http://schemas.microsoft.com/office/powerpoint/2010/main" val="636559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a:t>Delete bullets and just leave title question for discussion? </a:t>
            </a:r>
          </a:p>
        </p:txBody>
      </p:sp>
      <p:sp>
        <p:nvSpPr>
          <p:cNvPr id="4" name="Slide Number Placeholder 3"/>
          <p:cNvSpPr>
            <a:spLocks noGrp="1"/>
          </p:cNvSpPr>
          <p:nvPr>
            <p:ph type="sldNum" sz="quarter" idx="10"/>
          </p:nvPr>
        </p:nvSpPr>
        <p:spPr/>
        <p:txBody>
          <a:bodyPr/>
          <a:lstStyle/>
          <a:p>
            <a:fld id="{4C0B1F3B-7CF1-41BC-BAB0-2D1B3CD1F2AF}" type="slidenum">
              <a:rPr lang="en-US" smtClean="0"/>
              <a:t>58</a:t>
            </a:fld>
            <a:endParaRPr lang="en-US"/>
          </a:p>
        </p:txBody>
      </p:sp>
    </p:spTree>
    <p:extLst>
      <p:ext uri="{BB962C8B-B14F-4D97-AF65-F5344CB8AC3E}">
        <p14:creationId xmlns:p14="http://schemas.microsoft.com/office/powerpoint/2010/main" val="2242776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B1F3B-7CF1-41BC-BAB0-2D1B3CD1F2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9992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a:t>Not just company ratings, here. Some are product ratings.</a:t>
            </a:r>
          </a:p>
        </p:txBody>
      </p:sp>
      <p:sp>
        <p:nvSpPr>
          <p:cNvPr id="4" name="Slide Number Placeholder 3"/>
          <p:cNvSpPr>
            <a:spLocks noGrp="1"/>
          </p:cNvSpPr>
          <p:nvPr>
            <p:ph type="sldNum" sz="quarter" idx="10"/>
          </p:nvPr>
        </p:nvSpPr>
        <p:spPr/>
        <p:txBody>
          <a:bodyPr/>
          <a:lstStyle/>
          <a:p>
            <a:fld id="{4C0B1F3B-7CF1-41BC-BAB0-2D1B3CD1F2AF}" type="slidenum">
              <a:rPr lang="en-US" smtClean="0"/>
              <a:t>97</a:t>
            </a:fld>
            <a:endParaRPr lang="en-US"/>
          </a:p>
        </p:txBody>
      </p:sp>
    </p:spTree>
    <p:extLst>
      <p:ext uri="{BB962C8B-B14F-4D97-AF65-F5344CB8AC3E}">
        <p14:creationId xmlns:p14="http://schemas.microsoft.com/office/powerpoint/2010/main" val="1549643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a:t>CSO can help, but not essential to success.</a:t>
            </a:r>
          </a:p>
        </p:txBody>
      </p:sp>
      <p:sp>
        <p:nvSpPr>
          <p:cNvPr id="4" name="Slide Number Placeholder 3"/>
          <p:cNvSpPr>
            <a:spLocks noGrp="1"/>
          </p:cNvSpPr>
          <p:nvPr>
            <p:ph type="sldNum" sz="quarter" idx="10"/>
          </p:nvPr>
        </p:nvSpPr>
        <p:spPr/>
        <p:txBody>
          <a:bodyPr/>
          <a:lstStyle/>
          <a:p>
            <a:fld id="{4C0B1F3B-7CF1-41BC-BAB0-2D1B3CD1F2AF}" type="slidenum">
              <a:rPr lang="en-US" smtClean="0"/>
              <a:t>99</a:t>
            </a:fld>
            <a:endParaRPr lang="en-US"/>
          </a:p>
        </p:txBody>
      </p:sp>
    </p:spTree>
    <p:extLst>
      <p:ext uri="{BB962C8B-B14F-4D97-AF65-F5344CB8AC3E}">
        <p14:creationId xmlns:p14="http://schemas.microsoft.com/office/powerpoint/2010/main" val="3435006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0B1F3B-7CF1-41BC-BAB0-2D1B3CD1F2AF}" type="slidenum">
              <a:rPr lang="en-US" smtClean="0"/>
              <a:t>100</a:t>
            </a:fld>
            <a:endParaRPr lang="en-US"/>
          </a:p>
        </p:txBody>
      </p:sp>
    </p:spTree>
    <p:extLst>
      <p:ext uri="{BB962C8B-B14F-4D97-AF65-F5344CB8AC3E}">
        <p14:creationId xmlns:p14="http://schemas.microsoft.com/office/powerpoint/2010/main" val="166400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243" indent="-290093"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374"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523"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672"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6B4AD83F-6CA7-48C0-9D7E-BFF9E90DD381}" type="slidenum">
              <a:rPr lang="en-US" sz="1200" b="0">
                <a:solidFill>
                  <a:srgbClr val="000000"/>
                </a:solidFill>
              </a:rPr>
              <a:pPr eaLnBrk="1" hangingPunct="1">
                <a:spcBef>
                  <a:spcPct val="0"/>
                </a:spcBef>
                <a:spcAft>
                  <a:spcPct val="0"/>
                </a:spcAft>
                <a:buClrTx/>
                <a:buFontTx/>
                <a:buNone/>
                <a:defRPr/>
              </a:pPr>
              <a:t>101</a:t>
            </a:fld>
            <a:endParaRPr lang="en-US" sz="1200" b="0" dirty="0">
              <a:solidFill>
                <a:srgbClr val="000000"/>
              </a:solidFill>
            </a:endParaRPr>
          </a:p>
        </p:txBody>
      </p:sp>
      <p:sp>
        <p:nvSpPr>
          <p:cNvPr id="109571" name="Rectangle 2"/>
          <p:cNvSpPr>
            <a:spLocks noGrp="1" noRot="1" noChangeAspect="1" noChangeArrowheads="1" noTextEdit="1"/>
          </p:cNvSpPr>
          <p:nvPr>
            <p:ph type="sldImg"/>
          </p:nvPr>
        </p:nvSpPr>
        <p:spPr>
          <a:xfrm>
            <a:off x="427038" y="692150"/>
            <a:ext cx="6156325" cy="3463925"/>
          </a:xfrm>
          <a:ln/>
        </p:spPr>
      </p:sp>
      <p:sp>
        <p:nvSpPr>
          <p:cNvPr id="109572"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2361204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614A5E-9D27-4F7E-A1DA-DCDEA6B0ADAD}" type="slidenum">
              <a:rPr lang="en-US" altLang="en-US">
                <a:solidFill>
                  <a:prstClr val="black"/>
                </a:solidFill>
              </a:rPr>
              <a:pPr/>
              <a:t>103</a:t>
            </a:fld>
            <a:endParaRPr lang="en-US" altLang="en-US" dirty="0">
              <a:solidFill>
                <a:prstClr val="black"/>
              </a:solidFill>
            </a:endParaRPr>
          </a:p>
        </p:txBody>
      </p:sp>
      <p:sp>
        <p:nvSpPr>
          <p:cNvPr id="2676738" name="Rectangle 2"/>
          <p:cNvSpPr>
            <a:spLocks noGrp="1" noRot="1" noChangeAspect="1" noChangeArrowheads="1" noTextEdit="1"/>
          </p:cNvSpPr>
          <p:nvPr>
            <p:ph type="sldImg"/>
          </p:nvPr>
        </p:nvSpPr>
        <p:spPr>
          <a:xfrm>
            <a:off x="427038" y="692150"/>
            <a:ext cx="6156325" cy="3463925"/>
          </a:xfrm>
          <a:ln/>
        </p:spPr>
      </p:sp>
      <p:sp>
        <p:nvSpPr>
          <p:cNvPr id="26767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135722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a:defRPr/>
            </a:pPr>
            <a:fld id="{296D8DC1-2277-4BC6-BF52-C19196E5F2EF}" type="slidenum">
              <a:rPr lang="en-US" altLang="en-US" sz="1200" b="0"/>
              <a:pPr>
                <a:defRPr/>
              </a:pPr>
              <a:t>104</a:t>
            </a:fld>
            <a:endParaRPr lang="en-US" altLang="en-US" sz="1200" b="0" dirty="0"/>
          </a:p>
        </p:txBody>
      </p:sp>
      <p:sp>
        <p:nvSpPr>
          <p:cNvPr id="98307" name="Rectangle 2"/>
          <p:cNvSpPr>
            <a:spLocks noGrp="1" noRot="1" noChangeAspect="1" noChangeArrowheads="1" noTextEdit="1"/>
          </p:cNvSpPr>
          <p:nvPr>
            <p:ph type="sldImg"/>
          </p:nvPr>
        </p:nvSpPr>
        <p:spPr>
          <a:xfrm>
            <a:off x="428625" y="690563"/>
            <a:ext cx="6156325" cy="3463925"/>
          </a:xfrm>
          <a:ln/>
        </p:spPr>
      </p:sp>
      <p:sp>
        <p:nvSpPr>
          <p:cNvPr id="98308" name="Rectangle 3"/>
          <p:cNvSpPr>
            <a:spLocks noGrp="1" noChangeArrowheads="1"/>
          </p:cNvSpPr>
          <p:nvPr>
            <p:ph type="body" idx="1"/>
          </p:nvPr>
        </p:nvSpPr>
        <p:spPr>
          <a:xfrm>
            <a:off x="702664" y="4387135"/>
            <a:ext cx="5605074" cy="4157838"/>
          </a:xfrm>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2158255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global temp rose 1 ½ degrees since 1880; over 5 degrees in Alaska. Sea levels have gone up over </a:t>
            </a:r>
            <a:r>
              <a:rPr kumimoji="0" lang="en-US" sz="1200" b="0" i="0" u="none" strike="noStrike" kern="1200" cap="none" spc="0" normalizeH="0" baseline="0" noProof="0">
                <a:ln>
                  <a:noFill/>
                </a:ln>
                <a:solidFill>
                  <a:prstClr val="black"/>
                </a:solidFill>
                <a:effectLst/>
                <a:uLnTx/>
                <a:uFillTx/>
                <a:latin typeface="+mn-lt"/>
                <a:ea typeface="+mn-ea"/>
                <a:cs typeface="+mn-cs"/>
              </a:rPr>
              <a:t>7 inches.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dirty="0"/>
              <a:t>Why is</a:t>
            </a:r>
            <a:r>
              <a:rPr lang="en-US" baseline="0" dirty="0"/>
              <a:t> warming occurring more in the north? </a:t>
            </a:r>
            <a:endParaRPr lang="en-US" dirty="0"/>
          </a:p>
        </p:txBody>
      </p:sp>
      <p:sp>
        <p:nvSpPr>
          <p:cNvPr id="4" name="Slide Number Placeholder 3"/>
          <p:cNvSpPr>
            <a:spLocks noGrp="1"/>
          </p:cNvSpPr>
          <p:nvPr>
            <p:ph type="sldNum" sz="quarter" idx="10"/>
          </p:nvPr>
        </p:nvSpPr>
        <p:spPr/>
        <p:txBody>
          <a:bodyPr/>
          <a:lstStyle/>
          <a:p>
            <a:fld id="{4C0B1F3B-7CF1-41BC-BAB0-2D1B3CD1F2A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827135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a:defRPr/>
            </a:pPr>
            <a:fld id="{7AAF9FB0-B308-4394-A7B9-F06B94B00B78}" type="slidenum">
              <a:rPr lang="en-US" altLang="en-US" sz="1200" b="0"/>
              <a:pPr>
                <a:defRPr/>
              </a:pPr>
              <a:t>105</a:t>
            </a:fld>
            <a:endParaRPr lang="en-US" altLang="en-US" sz="1200" b="0" dirty="0"/>
          </a:p>
        </p:txBody>
      </p:sp>
      <p:sp>
        <p:nvSpPr>
          <p:cNvPr id="99331" name="Rectangle 2"/>
          <p:cNvSpPr>
            <a:spLocks noGrp="1" noRot="1" noChangeAspect="1" noChangeArrowheads="1" noTextEdit="1"/>
          </p:cNvSpPr>
          <p:nvPr>
            <p:ph type="sldImg"/>
          </p:nvPr>
        </p:nvSpPr>
        <p:spPr>
          <a:xfrm>
            <a:off x="428625" y="690563"/>
            <a:ext cx="6156325" cy="3463925"/>
          </a:xfrm>
          <a:ln/>
        </p:spPr>
      </p:sp>
      <p:sp>
        <p:nvSpPr>
          <p:cNvPr id="99332" name="Rectangle 3"/>
          <p:cNvSpPr>
            <a:spLocks noGrp="1" noChangeArrowheads="1"/>
          </p:cNvSpPr>
          <p:nvPr>
            <p:ph type="body" idx="1"/>
          </p:nvPr>
        </p:nvSpPr>
        <p:spPr>
          <a:xfrm>
            <a:off x="702664" y="4387135"/>
            <a:ext cx="5605074" cy="4157838"/>
          </a:xfrm>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30050836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0AA35C-747B-4555-8E23-960045588D27}"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08547" name="Rectangle 2"/>
          <p:cNvSpPr>
            <a:spLocks noGrp="1" noRot="1" noChangeAspect="1" noChangeArrowheads="1" noTextEdit="1"/>
          </p:cNvSpPr>
          <p:nvPr>
            <p:ph type="sldImg"/>
          </p:nvPr>
        </p:nvSpPr>
        <p:spPr>
          <a:xfrm>
            <a:off x="428625" y="690563"/>
            <a:ext cx="6156325" cy="3463925"/>
          </a:xfrm>
          <a:ln/>
        </p:spPr>
      </p:sp>
      <p:sp>
        <p:nvSpPr>
          <p:cNvPr id="108548" name="Rectangle 3"/>
          <p:cNvSpPr>
            <a:spLocks noGrp="1" noChangeArrowheads="1"/>
          </p:cNvSpPr>
          <p:nvPr>
            <p:ph type="body" idx="1"/>
          </p:nvPr>
        </p:nvSpPr>
        <p:spPr>
          <a:xfrm>
            <a:off x="702664" y="4387135"/>
            <a:ext cx="5605074" cy="4157838"/>
          </a:xfrm>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15686560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a:t>36 CSOs in US in 2014 (Weinreb Group)</a:t>
            </a:r>
          </a:p>
          <a:p>
            <a:r>
              <a:rPr lang="en-US" dirty="0"/>
              <a:t>40% of US </a:t>
            </a:r>
            <a:r>
              <a:rPr lang="en-US" dirty="0" err="1"/>
              <a:t>sust</a:t>
            </a:r>
            <a:r>
              <a:rPr lang="en-US" dirty="0"/>
              <a:t> depts. Have only 1-5 members; most resources within other functions like EHS</a:t>
            </a:r>
          </a:p>
          <a:p>
            <a:r>
              <a:rPr lang="en-US" dirty="0"/>
              <a:t>15% Sust function reports to Corp Affairs, 11% to EHS, only 1% to </a:t>
            </a:r>
            <a:r>
              <a:rPr lang="en-US" dirty="0" err="1"/>
              <a:t>Mfg</a:t>
            </a:r>
            <a:r>
              <a:rPr lang="en-US" dirty="0"/>
              <a:t> (2014)</a:t>
            </a:r>
          </a:p>
          <a:p>
            <a:r>
              <a:rPr lang="en-US" dirty="0"/>
              <a:t>A little over 1/3 have </a:t>
            </a:r>
            <a:r>
              <a:rPr lang="en-US" dirty="0" err="1"/>
              <a:t>vps</a:t>
            </a:r>
            <a:r>
              <a:rPr lang="en-US" dirty="0"/>
              <a:t> leading function, ditto for directors; 1/6 have mgrs.</a:t>
            </a:r>
          </a:p>
        </p:txBody>
      </p:sp>
      <p:sp>
        <p:nvSpPr>
          <p:cNvPr id="4" name="Slide Number Placeholder 3"/>
          <p:cNvSpPr>
            <a:spLocks noGrp="1"/>
          </p:cNvSpPr>
          <p:nvPr>
            <p:ph type="sldNum" sz="quarter" idx="10"/>
          </p:nvPr>
        </p:nvSpPr>
        <p:spPr/>
        <p:txBody>
          <a:bodyPr/>
          <a:lstStyle/>
          <a:p>
            <a:fld id="{4C0B1F3B-7CF1-41BC-BAB0-2D1B3CD1F2AF}" type="slidenum">
              <a:rPr lang="en-US" smtClean="0"/>
              <a:t>107</a:t>
            </a:fld>
            <a:endParaRPr lang="en-US"/>
          </a:p>
        </p:txBody>
      </p:sp>
    </p:spTree>
    <p:extLst>
      <p:ext uri="{BB962C8B-B14F-4D97-AF65-F5344CB8AC3E}">
        <p14:creationId xmlns:p14="http://schemas.microsoft.com/office/powerpoint/2010/main" val="1707058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a:defRPr/>
            </a:pPr>
            <a:fld id="{DBCF9713-8DA1-4AE1-AF2A-C83FC2A08D2B}" type="slidenum">
              <a:rPr lang="en-US" altLang="en-US" sz="1200" b="0"/>
              <a:pPr>
                <a:defRPr/>
              </a:pPr>
              <a:t>108</a:t>
            </a:fld>
            <a:endParaRPr lang="en-US" altLang="en-US" sz="1200" b="0" dirty="0"/>
          </a:p>
        </p:txBody>
      </p:sp>
      <p:sp>
        <p:nvSpPr>
          <p:cNvPr id="100355" name="Rectangle 2"/>
          <p:cNvSpPr>
            <a:spLocks noGrp="1" noRot="1" noChangeAspect="1" noChangeArrowheads="1" noTextEdit="1"/>
          </p:cNvSpPr>
          <p:nvPr>
            <p:ph type="sldImg"/>
          </p:nvPr>
        </p:nvSpPr>
        <p:spPr>
          <a:xfrm>
            <a:off x="428625" y="690563"/>
            <a:ext cx="6156325" cy="3463925"/>
          </a:xfrm>
          <a:ln/>
        </p:spPr>
      </p:sp>
      <p:sp>
        <p:nvSpPr>
          <p:cNvPr id="100356" name="Rectangle 3"/>
          <p:cNvSpPr>
            <a:spLocks noGrp="1" noChangeArrowheads="1"/>
          </p:cNvSpPr>
          <p:nvPr>
            <p:ph type="body" idx="1"/>
          </p:nvPr>
        </p:nvSpPr>
        <p:spPr>
          <a:xfrm>
            <a:off x="702664" y="4387135"/>
            <a:ext cx="5605074" cy="4157838"/>
          </a:xfrm>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33419888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9AA49412-6987-4A2A-9F6A-376DE094637C}" type="slidenum">
              <a:rPr lang="en-US" sz="1200" b="0" smtClean="0"/>
              <a:pPr eaLnBrk="1" hangingPunct="1">
                <a:spcBef>
                  <a:spcPct val="0"/>
                </a:spcBef>
                <a:spcAft>
                  <a:spcPct val="0"/>
                </a:spcAft>
                <a:buClrTx/>
                <a:buFontTx/>
                <a:buNone/>
                <a:defRPr/>
              </a:pPr>
              <a:t>109</a:t>
            </a:fld>
            <a:endParaRPr lang="en-US" sz="1200" b="0"/>
          </a:p>
        </p:txBody>
      </p:sp>
      <p:sp>
        <p:nvSpPr>
          <p:cNvPr id="181251" name="Rectangle 2"/>
          <p:cNvSpPr>
            <a:spLocks noGrp="1" noRot="1" noChangeAspect="1" noChangeArrowheads="1" noTextEdit="1"/>
          </p:cNvSpPr>
          <p:nvPr>
            <p:ph type="sldImg"/>
          </p:nvPr>
        </p:nvSpPr>
        <p:spPr>
          <a:xfrm>
            <a:off x="427038" y="692150"/>
            <a:ext cx="6156325" cy="3463925"/>
          </a:xfrm>
          <a:ln/>
        </p:spPr>
      </p:sp>
      <p:sp>
        <p:nvSpPr>
          <p:cNvPr id="181252" name="Rectangle 3"/>
          <p:cNvSpPr>
            <a:spLocks noGrp="1" noChangeArrowheads="1"/>
          </p:cNvSpPr>
          <p:nvPr>
            <p:ph type="body" idx="1"/>
          </p:nvPr>
        </p:nvSpPr>
        <p:spPr>
          <a:noFill/>
        </p:spPr>
        <p:txBody>
          <a:bodyPr/>
          <a:lstStyle/>
          <a:p>
            <a:r>
              <a:rPr lang="en-US" altLang="en-US">
                <a:latin typeface="Arial" pitchFamily="34" charset="0"/>
              </a:rPr>
              <a:t>Clear objectives, transparency on performance, and consequences—rewards and pain</a:t>
            </a:r>
          </a:p>
        </p:txBody>
      </p:sp>
    </p:spTree>
    <p:extLst>
      <p:ext uri="{BB962C8B-B14F-4D97-AF65-F5344CB8AC3E}">
        <p14:creationId xmlns:p14="http://schemas.microsoft.com/office/powerpoint/2010/main" val="2206609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EDF3EF41-EA18-415E-8203-D56EC10A0403}" type="slidenum">
              <a:rPr lang="en-US" sz="1200" b="0" smtClean="0"/>
              <a:pPr eaLnBrk="1" hangingPunct="1">
                <a:spcBef>
                  <a:spcPct val="0"/>
                </a:spcBef>
                <a:spcAft>
                  <a:spcPct val="0"/>
                </a:spcAft>
                <a:buClrTx/>
                <a:buFontTx/>
                <a:buNone/>
                <a:defRPr/>
              </a:pPr>
              <a:t>110</a:t>
            </a:fld>
            <a:endParaRPr lang="en-US" sz="1200" b="0"/>
          </a:p>
        </p:txBody>
      </p:sp>
      <p:sp>
        <p:nvSpPr>
          <p:cNvPr id="165891" name="Rectangle 2"/>
          <p:cNvSpPr>
            <a:spLocks noGrp="1" noRot="1" noChangeAspect="1" noChangeArrowheads="1" noTextEdit="1"/>
          </p:cNvSpPr>
          <p:nvPr>
            <p:ph type="sldImg"/>
          </p:nvPr>
        </p:nvSpPr>
        <p:spPr>
          <a:xfrm>
            <a:off x="427038" y="692150"/>
            <a:ext cx="6156325" cy="3463925"/>
          </a:xfrm>
          <a:ln/>
        </p:spPr>
      </p:sp>
      <p:sp>
        <p:nvSpPr>
          <p:cNvPr id="165892" name="Rectangle 3"/>
          <p:cNvSpPr>
            <a:spLocks noGrp="1" noChangeArrowheads="1"/>
          </p:cNvSpPr>
          <p:nvPr>
            <p:ph type="body" idx="1"/>
          </p:nvPr>
        </p:nvSpPr>
        <p:spPr>
          <a:noFill/>
        </p:spPr>
        <p:txBody>
          <a:bodyPr/>
          <a:lstStyle/>
          <a:p>
            <a:endParaRPr lang="en-US" altLang="en-US">
              <a:latin typeface="Arial" pitchFamily="34" charset="0"/>
            </a:endParaRPr>
          </a:p>
        </p:txBody>
      </p:sp>
    </p:spTree>
    <p:extLst>
      <p:ext uri="{BB962C8B-B14F-4D97-AF65-F5344CB8AC3E}">
        <p14:creationId xmlns:p14="http://schemas.microsoft.com/office/powerpoint/2010/main" val="9500095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1pPr>
            <a:lvl2pPr marL="742950" indent="-28575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2pPr>
            <a:lvl3pPr marL="11430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3pPr>
            <a:lvl4pPr marL="16002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4pPr>
            <a:lvl5pPr marL="2057400" indent="-228600" eaLnBrk="0" hangingPunct="0">
              <a:spcBef>
                <a:spcPct val="70000"/>
              </a:spcBef>
              <a:spcAft>
                <a:spcPct val="20000"/>
              </a:spcAft>
              <a:buClr>
                <a:srgbClr val="000099"/>
              </a:buClr>
              <a:buFont typeface="Wingdings" pitchFamily="2" charset="2"/>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0"/>
              </a:spcBef>
              <a:spcAft>
                <a:spcPct val="0"/>
              </a:spcAft>
              <a:buClrTx/>
              <a:buFontTx/>
              <a:buNone/>
              <a:defRPr/>
            </a:pPr>
            <a:fld id="{9AA49412-6987-4A2A-9F6A-376DE094637C}" type="slidenum">
              <a:rPr lang="en-US" sz="1200" b="0" smtClean="0">
                <a:solidFill>
                  <a:prstClr val="black"/>
                </a:solidFill>
              </a:rPr>
              <a:pPr eaLnBrk="1" hangingPunct="1">
                <a:spcBef>
                  <a:spcPct val="0"/>
                </a:spcBef>
                <a:spcAft>
                  <a:spcPct val="0"/>
                </a:spcAft>
                <a:buClrTx/>
                <a:buFontTx/>
                <a:buNone/>
                <a:defRPr/>
              </a:pPr>
              <a:t>111</a:t>
            </a:fld>
            <a:endParaRPr lang="en-US" sz="1200" b="0">
              <a:solidFill>
                <a:prstClr val="black"/>
              </a:solidFill>
            </a:endParaRPr>
          </a:p>
        </p:txBody>
      </p:sp>
      <p:sp>
        <p:nvSpPr>
          <p:cNvPr id="181251" name="Rectangle 2"/>
          <p:cNvSpPr>
            <a:spLocks noGrp="1" noRot="1" noChangeAspect="1" noChangeArrowheads="1" noTextEdit="1"/>
          </p:cNvSpPr>
          <p:nvPr>
            <p:ph type="sldImg"/>
          </p:nvPr>
        </p:nvSpPr>
        <p:spPr>
          <a:xfrm>
            <a:off x="427038" y="692150"/>
            <a:ext cx="6156325" cy="3463925"/>
          </a:xfrm>
          <a:ln/>
        </p:spPr>
      </p:sp>
      <p:sp>
        <p:nvSpPr>
          <p:cNvPr id="181252" name="Rectangle 3"/>
          <p:cNvSpPr>
            <a:spLocks noGrp="1" noChangeArrowheads="1"/>
          </p:cNvSpPr>
          <p:nvPr>
            <p:ph type="body" idx="1"/>
          </p:nvPr>
        </p:nvSpPr>
        <p:spPr>
          <a:noFill/>
        </p:spPr>
        <p:txBody>
          <a:bodyPr/>
          <a:lstStyle/>
          <a:p>
            <a:r>
              <a:rPr lang="en-US" altLang="en-US">
                <a:latin typeface="Arial" pitchFamily="34" charset="0"/>
              </a:rPr>
              <a:t>Clear objectives, transparency on performance, and consequences—rewards and pain</a:t>
            </a:r>
          </a:p>
        </p:txBody>
      </p:sp>
    </p:spTree>
    <p:extLst>
      <p:ext uri="{BB962C8B-B14F-4D97-AF65-F5344CB8AC3E}">
        <p14:creationId xmlns:p14="http://schemas.microsoft.com/office/powerpoint/2010/main" val="2551669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431054-A0A8-41C8-82C5-14F1C3A08AAE}" type="slidenum">
              <a:rPr lang="en-US" altLang="en-US"/>
              <a:pPr>
                <a:defRPr/>
              </a:pPr>
              <a:t>112</a:t>
            </a:fld>
            <a:endParaRPr lang="en-US" altLang="en-US"/>
          </a:p>
        </p:txBody>
      </p:sp>
      <p:sp>
        <p:nvSpPr>
          <p:cNvPr id="86019" name="Rectangle 2"/>
          <p:cNvSpPr>
            <a:spLocks noGrp="1" noRot="1" noChangeAspect="1" noChangeArrowheads="1" noTextEdit="1"/>
          </p:cNvSpPr>
          <p:nvPr>
            <p:ph type="sldImg"/>
          </p:nvPr>
        </p:nvSpPr>
        <p:spPr>
          <a:xfrm>
            <a:off x="427038" y="692150"/>
            <a:ext cx="6156325" cy="3463925"/>
          </a:xfrm>
          <a:ln/>
        </p:spPr>
      </p:sp>
      <p:sp>
        <p:nvSpPr>
          <p:cNvPr id="86020" name="Rectangle 3"/>
          <p:cNvSpPr>
            <a:spLocks noGrp="1" noChangeArrowheads="1"/>
          </p:cNvSpPr>
          <p:nvPr>
            <p:ph type="body" idx="1"/>
          </p:nvPr>
        </p:nvSpPr>
        <p:spPr>
          <a:noFill/>
        </p:spPr>
        <p:txBody>
          <a:bodyPr/>
          <a:lstStyle/>
          <a:p>
            <a:pPr marL="171450" indent="-171450">
              <a:buFontTx/>
              <a:buChar char="•"/>
            </a:pPr>
            <a:r>
              <a:rPr lang="en-US" altLang="en-US"/>
              <a:t>Perception of increased risk and opportunity around sustainability in supply chain= good business </a:t>
            </a:r>
          </a:p>
          <a:p>
            <a:pPr marL="171450" indent="-171450">
              <a:buFontTx/>
              <a:buChar char="•"/>
            </a:pPr>
            <a:r>
              <a:rPr lang="en-US" altLang="en-US"/>
              <a:t>300 dead over past 6 years from fires in garment factories in Bangladesh. </a:t>
            </a:r>
          </a:p>
        </p:txBody>
      </p:sp>
    </p:spTree>
    <p:extLst>
      <p:ext uri="{BB962C8B-B14F-4D97-AF65-F5344CB8AC3E}">
        <p14:creationId xmlns:p14="http://schemas.microsoft.com/office/powerpoint/2010/main" val="37415794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9051F1-B165-4A40-A18D-BB5F287F45C9}" type="slidenum">
              <a:rPr lang="en-US" altLang="en-US"/>
              <a:pPr>
                <a:defRPr/>
              </a:pPr>
              <a:t>113</a:t>
            </a:fld>
            <a:endParaRPr lang="en-US" altLang="en-US"/>
          </a:p>
        </p:txBody>
      </p:sp>
      <p:sp>
        <p:nvSpPr>
          <p:cNvPr id="87043" name="Rectangle 2"/>
          <p:cNvSpPr>
            <a:spLocks noGrp="1" noRot="1" noChangeAspect="1" noChangeArrowheads="1" noTextEdit="1"/>
          </p:cNvSpPr>
          <p:nvPr>
            <p:ph type="sldImg"/>
          </p:nvPr>
        </p:nvSpPr>
        <p:spPr>
          <a:xfrm>
            <a:off x="427038" y="692150"/>
            <a:ext cx="6156325" cy="3463925"/>
          </a:xfrm>
          <a:ln/>
        </p:spPr>
      </p:sp>
      <p:sp>
        <p:nvSpPr>
          <p:cNvPr id="87044" name="Rectangle 3"/>
          <p:cNvSpPr>
            <a:spLocks noGrp="1" noChangeArrowheads="1"/>
          </p:cNvSpPr>
          <p:nvPr>
            <p:ph type="body" idx="1"/>
          </p:nvPr>
        </p:nvSpPr>
        <p:spPr>
          <a:noFill/>
        </p:spPr>
        <p:txBody>
          <a:bodyPr/>
          <a:lstStyle/>
          <a:p>
            <a:r>
              <a:rPr lang="en-US" altLang="en-US"/>
              <a:t>Traceability: Mattel $100 mil for recall of toys with lead paint obtained from tier-two supplier</a:t>
            </a:r>
          </a:p>
        </p:txBody>
      </p:sp>
    </p:spTree>
    <p:extLst>
      <p:ext uri="{BB962C8B-B14F-4D97-AF65-F5344CB8AC3E}">
        <p14:creationId xmlns:p14="http://schemas.microsoft.com/office/powerpoint/2010/main" val="26458152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282C87-C3AA-4495-B98A-575D08EEC048}" type="slidenum">
              <a:rPr lang="en-US" altLang="en-US"/>
              <a:pPr>
                <a:defRPr/>
              </a:pPr>
              <a:t>114</a:t>
            </a:fld>
            <a:endParaRPr lang="en-US" altLang="en-US"/>
          </a:p>
        </p:txBody>
      </p:sp>
      <p:sp>
        <p:nvSpPr>
          <p:cNvPr id="96259" name="Rectangle 2"/>
          <p:cNvSpPr>
            <a:spLocks noGrp="1" noRot="1" noChangeAspect="1" noChangeArrowheads="1" noTextEdit="1"/>
          </p:cNvSpPr>
          <p:nvPr>
            <p:ph type="sldImg"/>
          </p:nvPr>
        </p:nvSpPr>
        <p:spPr>
          <a:xfrm>
            <a:off x="427038" y="692150"/>
            <a:ext cx="6156325" cy="3463925"/>
          </a:xfrm>
          <a:ln/>
        </p:spPr>
      </p:sp>
      <p:sp>
        <p:nvSpPr>
          <p:cNvPr id="962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29620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238F7F-D69D-4297-84BD-D20E3EF527E1}" type="slidenum">
              <a:rPr lang="en-US" altLang="en-US">
                <a:solidFill>
                  <a:prstClr val="black"/>
                </a:solidFill>
              </a:rPr>
              <a:pPr/>
              <a:t>10</a:t>
            </a:fld>
            <a:endParaRPr lang="en-US" altLang="en-US" dirty="0">
              <a:solidFill>
                <a:prstClr val="black"/>
              </a:solidFill>
            </a:endParaRPr>
          </a:p>
        </p:txBody>
      </p:sp>
      <p:sp>
        <p:nvSpPr>
          <p:cNvPr id="2654210" name="Rectangle 2"/>
          <p:cNvSpPr>
            <a:spLocks noGrp="1" noRot="1" noChangeAspect="1" noChangeArrowheads="1" noTextEdit="1"/>
          </p:cNvSpPr>
          <p:nvPr>
            <p:ph type="sldImg"/>
          </p:nvPr>
        </p:nvSpPr>
        <p:spPr>
          <a:xfrm>
            <a:off x="427038" y="692150"/>
            <a:ext cx="6156325" cy="3463925"/>
          </a:xfrm>
          <a:ln/>
        </p:spPr>
      </p:sp>
      <p:sp>
        <p:nvSpPr>
          <p:cNvPr id="2654211" name="Rectangle 3"/>
          <p:cNvSpPr>
            <a:spLocks noGrp="1" noChangeArrowheads="1"/>
          </p:cNvSpPr>
          <p:nvPr>
            <p:ph type="body" idx="1"/>
          </p:nvPr>
        </p:nvSpPr>
        <p:spPr/>
        <p:txBody>
          <a:bodyPr/>
          <a:lstStyle/>
          <a:p>
            <a:pPr marL="227735" indent="-227735"/>
            <a:r>
              <a:rPr lang="en-US" altLang="en-US" sz="1600" dirty="0"/>
              <a:t>5 extinctions, we’re working on 6</a:t>
            </a:r>
            <a:r>
              <a:rPr lang="en-US" altLang="en-US" sz="1600" baseline="30000" dirty="0"/>
              <a:t>th</a:t>
            </a:r>
          </a:p>
          <a:p>
            <a:pPr marL="227735" indent="-227735"/>
            <a:r>
              <a:rPr lang="en-US" altLang="en-US" sz="1600" dirty="0"/>
              <a:t>50-500 times faster this time</a:t>
            </a:r>
          </a:p>
          <a:p>
            <a:pPr marL="227735" indent="-227735"/>
            <a:r>
              <a:rPr lang="en-US" altLang="en-US" sz="1600" dirty="0"/>
              <a:t>50 mil year to recover</a:t>
            </a:r>
          </a:p>
          <a:p>
            <a:pPr marL="227735" indent="-227735"/>
            <a:endParaRPr lang="en-US" altLang="en-US" sz="1600" dirty="0"/>
          </a:p>
          <a:p>
            <a:pPr marL="227735" indent="-227735">
              <a:buFontTx/>
              <a:buAutoNum type="arabicPeriod"/>
            </a:pPr>
            <a:r>
              <a:rPr lang="en-US" altLang="en-US" sz="1600" dirty="0"/>
              <a:t>Destroy habitat</a:t>
            </a:r>
          </a:p>
          <a:p>
            <a:pPr marL="227735" indent="-227735">
              <a:buFontTx/>
              <a:buAutoNum type="arabicPeriod"/>
            </a:pPr>
            <a:r>
              <a:rPr lang="en-US" altLang="en-US" sz="1600" dirty="0"/>
              <a:t>Pollution</a:t>
            </a:r>
          </a:p>
          <a:p>
            <a:pPr marL="227735" indent="-227735">
              <a:buFontTx/>
              <a:buAutoNum type="arabicPeriod"/>
            </a:pPr>
            <a:r>
              <a:rPr lang="en-US" altLang="en-US" sz="1600" dirty="0"/>
              <a:t>Invasive species</a:t>
            </a:r>
          </a:p>
          <a:p>
            <a:pPr marL="227735" indent="-227735"/>
            <a:endParaRPr lang="en-US" altLang="en-US" dirty="0"/>
          </a:p>
        </p:txBody>
      </p:sp>
    </p:spTree>
    <p:extLst>
      <p:ext uri="{BB962C8B-B14F-4D97-AF65-F5344CB8AC3E}">
        <p14:creationId xmlns:p14="http://schemas.microsoft.com/office/powerpoint/2010/main" val="24961224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8B5BC7-24E2-486C-85F7-4AA052EE2C13}" type="slidenum">
              <a:rPr lang="en-US" altLang="en-US"/>
              <a:pPr>
                <a:defRPr/>
              </a:pPr>
              <a:t>115</a:t>
            </a:fld>
            <a:endParaRPr lang="en-US" altLang="en-US"/>
          </a:p>
        </p:txBody>
      </p:sp>
      <p:sp>
        <p:nvSpPr>
          <p:cNvPr id="97283" name="Rectangle 2"/>
          <p:cNvSpPr>
            <a:spLocks noGrp="1" noRot="1" noChangeAspect="1" noChangeArrowheads="1" noTextEdit="1"/>
          </p:cNvSpPr>
          <p:nvPr>
            <p:ph type="sldImg"/>
          </p:nvPr>
        </p:nvSpPr>
        <p:spPr>
          <a:xfrm>
            <a:off x="427038" y="692150"/>
            <a:ext cx="6156325" cy="3463925"/>
          </a:xfrm>
          <a:ln/>
        </p:spPr>
      </p:sp>
      <p:sp>
        <p:nvSpPr>
          <p:cNvPr id="97284" name="Rectangle 3"/>
          <p:cNvSpPr>
            <a:spLocks noGrp="1" noChangeArrowheads="1"/>
          </p:cNvSpPr>
          <p:nvPr>
            <p:ph type="body" idx="1"/>
          </p:nvPr>
        </p:nvSpPr>
        <p:spPr>
          <a:noFill/>
        </p:spPr>
        <p:txBody>
          <a:bodyPr/>
          <a:lstStyle/>
          <a:p>
            <a:r>
              <a:rPr lang="en-US" altLang="en-US"/>
              <a:t>Importance of supply, e.g., Lithium from Bolivia for battery manufacturer </a:t>
            </a:r>
          </a:p>
        </p:txBody>
      </p:sp>
    </p:spTree>
    <p:extLst>
      <p:ext uri="{BB962C8B-B14F-4D97-AF65-F5344CB8AC3E}">
        <p14:creationId xmlns:p14="http://schemas.microsoft.com/office/powerpoint/2010/main" val="36925410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3B1A32-B4D6-4FCD-A7BC-6F111809D602}" type="slidenum">
              <a:rPr lang="en-US" altLang="en-US">
                <a:solidFill>
                  <a:prstClr val="black"/>
                </a:solidFill>
              </a:rPr>
              <a:pPr>
                <a:defRPr/>
              </a:pPr>
              <a:t>116</a:t>
            </a:fld>
            <a:endParaRPr lang="en-US" altLang="en-US">
              <a:solidFill>
                <a:prstClr val="black"/>
              </a:solidFill>
            </a:endParaRPr>
          </a:p>
        </p:txBody>
      </p:sp>
      <p:sp>
        <p:nvSpPr>
          <p:cNvPr id="98307" name="Rectangle 2"/>
          <p:cNvSpPr>
            <a:spLocks noGrp="1" noRot="1" noChangeAspect="1" noChangeArrowheads="1" noTextEdit="1"/>
          </p:cNvSpPr>
          <p:nvPr>
            <p:ph type="sldImg"/>
          </p:nvPr>
        </p:nvSpPr>
        <p:spPr>
          <a:xfrm>
            <a:off x="427038" y="692150"/>
            <a:ext cx="6156325" cy="3463925"/>
          </a:xfrm>
          <a:ln/>
        </p:spPr>
      </p:sp>
      <p:sp>
        <p:nvSpPr>
          <p:cNvPr id="98308"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4624535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243" indent="-290093"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374"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523"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672"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D049FF6E-C610-4164-86BE-FB8C27B36840}" type="slidenum">
              <a:rPr lang="en-US" sz="1200" b="0">
                <a:solidFill>
                  <a:srgbClr val="000000"/>
                </a:solidFill>
              </a:rPr>
              <a:pPr eaLnBrk="1" hangingPunct="1">
                <a:spcBef>
                  <a:spcPct val="0"/>
                </a:spcBef>
                <a:spcAft>
                  <a:spcPct val="0"/>
                </a:spcAft>
                <a:buClrTx/>
                <a:buFontTx/>
                <a:buNone/>
                <a:defRPr/>
              </a:pPr>
              <a:t>117</a:t>
            </a:fld>
            <a:endParaRPr lang="en-US" sz="1200" b="0">
              <a:solidFill>
                <a:srgbClr val="000000"/>
              </a:solidFill>
            </a:endParaRPr>
          </a:p>
        </p:txBody>
      </p:sp>
      <p:sp>
        <p:nvSpPr>
          <p:cNvPr id="99331" name="Rectangle 2"/>
          <p:cNvSpPr>
            <a:spLocks noGrp="1" noRot="1" noChangeAspect="1" noChangeArrowheads="1" noTextEdit="1"/>
          </p:cNvSpPr>
          <p:nvPr>
            <p:ph type="sldImg"/>
          </p:nvPr>
        </p:nvSpPr>
        <p:spPr>
          <a:xfrm>
            <a:off x="427038" y="692150"/>
            <a:ext cx="6156325" cy="3463925"/>
          </a:xfrm>
          <a:ln/>
        </p:spPr>
      </p:sp>
      <p:sp>
        <p:nvSpPr>
          <p:cNvPr id="993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8540360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243" indent="-290093"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374"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523"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672"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eaLnBrk="1" hangingPunct="1">
              <a:spcBef>
                <a:spcPct val="0"/>
              </a:spcBef>
              <a:spcAft>
                <a:spcPct val="0"/>
              </a:spcAft>
              <a:buClrTx/>
              <a:buFontTx/>
              <a:buNone/>
              <a:defRPr/>
            </a:pPr>
            <a:fld id="{87FD19DA-D66A-458D-857D-E7715FCFF3B0}" type="slidenum">
              <a:rPr lang="en-US" sz="1200" b="0">
                <a:solidFill>
                  <a:srgbClr val="000000"/>
                </a:solidFill>
              </a:rPr>
              <a:pPr eaLnBrk="1" hangingPunct="1">
                <a:spcBef>
                  <a:spcPct val="0"/>
                </a:spcBef>
                <a:spcAft>
                  <a:spcPct val="0"/>
                </a:spcAft>
                <a:buClrTx/>
                <a:buFontTx/>
                <a:buNone/>
                <a:defRPr/>
              </a:pPr>
              <a:t>118</a:t>
            </a:fld>
            <a:endParaRPr lang="en-US" sz="1200" b="0">
              <a:solidFill>
                <a:srgbClr val="000000"/>
              </a:solidFill>
            </a:endParaRPr>
          </a:p>
        </p:txBody>
      </p:sp>
      <p:sp>
        <p:nvSpPr>
          <p:cNvPr id="100355" name="Rectangle 2"/>
          <p:cNvSpPr>
            <a:spLocks noGrp="1" noRot="1" noChangeAspect="1" noChangeArrowheads="1" noTextEdit="1"/>
          </p:cNvSpPr>
          <p:nvPr>
            <p:ph type="sldImg"/>
          </p:nvPr>
        </p:nvSpPr>
        <p:spPr>
          <a:xfrm>
            <a:off x="427038" y="692150"/>
            <a:ext cx="6156325" cy="3463925"/>
          </a:xfrm>
          <a:ln/>
        </p:spPr>
      </p:sp>
      <p:sp>
        <p:nvSpPr>
          <p:cNvPr id="10035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601000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19C4AEB-3E7E-4CD5-8484-47C26E1A5D94}" type="slidenum">
              <a:rPr lang="en-US" altLang="en-US">
                <a:solidFill>
                  <a:prstClr val="black"/>
                </a:solidFill>
              </a:rPr>
              <a:pPr>
                <a:defRPr/>
              </a:pPr>
              <a:t>119</a:t>
            </a:fld>
            <a:endParaRPr lang="en-US" altLang="en-US">
              <a:solidFill>
                <a:prstClr val="black"/>
              </a:solidFill>
            </a:endParaRPr>
          </a:p>
        </p:txBody>
      </p:sp>
      <p:sp>
        <p:nvSpPr>
          <p:cNvPr id="101379" name="Rectangle 2"/>
          <p:cNvSpPr>
            <a:spLocks noGrp="1" noRot="1" noChangeAspect="1" noChangeArrowheads="1" noTextEdit="1"/>
          </p:cNvSpPr>
          <p:nvPr>
            <p:ph type="sldImg"/>
          </p:nvPr>
        </p:nvSpPr>
        <p:spPr>
          <a:xfrm>
            <a:off x="427038" y="692150"/>
            <a:ext cx="6156325" cy="3463925"/>
          </a:xfrm>
          <a:ln/>
        </p:spPr>
      </p:sp>
      <p:sp>
        <p:nvSpPr>
          <p:cNvPr id="10138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946235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724A3A-37CB-41EA-9EFB-8F72B84C3118}" type="slidenum">
              <a:rPr lang="en-US" altLang="en-US"/>
              <a:pPr>
                <a:defRPr/>
              </a:pPr>
              <a:t>120</a:t>
            </a:fld>
            <a:endParaRPr lang="en-US" altLang="en-US"/>
          </a:p>
        </p:txBody>
      </p:sp>
      <p:sp>
        <p:nvSpPr>
          <p:cNvPr id="102403" name="Rectangle 2"/>
          <p:cNvSpPr>
            <a:spLocks noGrp="1" noRot="1" noChangeAspect="1" noChangeArrowheads="1" noTextEdit="1"/>
          </p:cNvSpPr>
          <p:nvPr>
            <p:ph type="sldImg"/>
          </p:nvPr>
        </p:nvSpPr>
        <p:spPr>
          <a:xfrm>
            <a:off x="427038" y="692150"/>
            <a:ext cx="6156325" cy="3463925"/>
          </a:xfrm>
          <a:ln/>
        </p:spPr>
      </p:sp>
      <p:sp>
        <p:nvSpPr>
          <p:cNvPr id="102404" name="Rectangle 3"/>
          <p:cNvSpPr>
            <a:spLocks noGrp="1" noChangeArrowheads="1"/>
          </p:cNvSpPr>
          <p:nvPr>
            <p:ph type="body" idx="1"/>
          </p:nvPr>
        </p:nvSpPr>
        <p:spPr>
          <a:noFill/>
        </p:spPr>
        <p:txBody>
          <a:bodyPr/>
          <a:lstStyle/>
          <a:p>
            <a:r>
              <a:rPr lang="en-US" altLang="en-US" dirty="0"/>
              <a:t>International Finance Corporation, affiliated with the World Bank</a:t>
            </a:r>
          </a:p>
        </p:txBody>
      </p:sp>
    </p:spTree>
    <p:extLst>
      <p:ext uri="{BB962C8B-B14F-4D97-AF65-F5344CB8AC3E}">
        <p14:creationId xmlns:p14="http://schemas.microsoft.com/office/powerpoint/2010/main" val="34827927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8A771A9-0E0A-4245-8A58-EEF5A92D4E34}" type="slidenum">
              <a:rPr lang="en-US" altLang="en-US"/>
              <a:pPr>
                <a:defRPr/>
              </a:pPr>
              <a:t>121</a:t>
            </a:fld>
            <a:endParaRPr lang="en-US" altLang="en-US"/>
          </a:p>
        </p:txBody>
      </p:sp>
      <p:sp>
        <p:nvSpPr>
          <p:cNvPr id="103427" name="Rectangle 2"/>
          <p:cNvSpPr>
            <a:spLocks noGrp="1" noRot="1" noChangeAspect="1" noChangeArrowheads="1" noTextEdit="1"/>
          </p:cNvSpPr>
          <p:nvPr>
            <p:ph type="sldImg"/>
          </p:nvPr>
        </p:nvSpPr>
        <p:spPr>
          <a:xfrm>
            <a:off x="427038" y="692150"/>
            <a:ext cx="6156325" cy="3463925"/>
          </a:xfrm>
          <a:ln/>
        </p:spPr>
      </p:sp>
      <p:sp>
        <p:nvSpPr>
          <p:cNvPr id="103428"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0085422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427038" y="692150"/>
            <a:ext cx="6156325" cy="3463925"/>
          </a:xfrm>
          <a:ln/>
        </p:spPr>
      </p:sp>
      <p:sp>
        <p:nvSpPr>
          <p:cNvPr id="104451" name="Notes Placeholder 2"/>
          <p:cNvSpPr>
            <a:spLocks noGrp="1"/>
          </p:cNvSpPr>
          <p:nvPr>
            <p:ph type="body" idx="1"/>
          </p:nvPr>
        </p:nvSpPr>
        <p:spPr>
          <a:noFill/>
        </p:spPr>
        <p:txBody>
          <a:bodyPr/>
          <a:lstStyle/>
          <a:p>
            <a:r>
              <a:rPr lang="en-US" altLang="en-US"/>
              <a:t>GS1’s </a:t>
            </a:r>
            <a:r>
              <a:rPr lang="en-US" altLang="en-US">
                <a:latin typeface="Times New Roman" pitchFamily="18" charset="0"/>
                <a:cs typeface="Times New Roman" pitchFamily="18" charset="0"/>
              </a:rPr>
              <a:t>Global Data Synchronization Network can provide secure data. </a:t>
            </a:r>
            <a:endParaRPr lang="en-US" altLang="en-US"/>
          </a:p>
        </p:txBody>
      </p:sp>
      <p:sp>
        <p:nvSpPr>
          <p:cNvPr id="4" name="Slide Number Placeholder 3"/>
          <p:cNvSpPr>
            <a:spLocks noGrp="1"/>
          </p:cNvSpPr>
          <p:nvPr>
            <p:ph type="sldNum" sz="quarter" idx="5"/>
          </p:nvPr>
        </p:nvSpPr>
        <p:spPr/>
        <p:txBody>
          <a:bodyPr/>
          <a:lstStyle/>
          <a:p>
            <a:pPr>
              <a:defRPr/>
            </a:pPr>
            <a:fld id="{E80FC508-ECAB-48CC-AB85-C64D97C5CB20}" type="slidenum">
              <a:rPr lang="en-US" smtClean="0"/>
              <a:pPr>
                <a:defRPr/>
              </a:pPr>
              <a:t>122</a:t>
            </a:fld>
            <a:endParaRPr lang="en-US"/>
          </a:p>
        </p:txBody>
      </p:sp>
    </p:spTree>
    <p:extLst>
      <p:ext uri="{BB962C8B-B14F-4D97-AF65-F5344CB8AC3E}">
        <p14:creationId xmlns:p14="http://schemas.microsoft.com/office/powerpoint/2010/main" val="39048846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864307-AB65-4EDF-BA0C-93A2BF60DBCA}" type="slidenum">
              <a:rPr lang="en-US" altLang="en-US"/>
              <a:pPr>
                <a:defRPr/>
              </a:pPr>
              <a:t>123</a:t>
            </a:fld>
            <a:endParaRPr lang="en-US" altLang="en-US"/>
          </a:p>
        </p:txBody>
      </p:sp>
      <p:sp>
        <p:nvSpPr>
          <p:cNvPr id="105475" name="Rectangle 2"/>
          <p:cNvSpPr>
            <a:spLocks noGrp="1" noRot="1" noChangeAspect="1" noChangeArrowheads="1" noTextEdit="1"/>
          </p:cNvSpPr>
          <p:nvPr>
            <p:ph type="sldImg"/>
          </p:nvPr>
        </p:nvSpPr>
        <p:spPr>
          <a:xfrm>
            <a:off x="427038" y="692150"/>
            <a:ext cx="6156325" cy="3463925"/>
          </a:xfrm>
          <a:ln/>
        </p:spPr>
      </p:sp>
      <p:sp>
        <p:nvSpPr>
          <p:cNvPr id="105476"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391918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864307-AB65-4EDF-BA0C-93A2BF60DBCA}" type="slidenum">
              <a:rPr lang="en-US" altLang="en-US"/>
              <a:pPr>
                <a:defRPr/>
              </a:pPr>
              <a:t>124</a:t>
            </a:fld>
            <a:endParaRPr lang="en-US" altLang="en-US"/>
          </a:p>
        </p:txBody>
      </p:sp>
      <p:sp>
        <p:nvSpPr>
          <p:cNvPr id="105475" name="Rectangle 2"/>
          <p:cNvSpPr>
            <a:spLocks noGrp="1" noRot="1" noChangeAspect="1" noChangeArrowheads="1" noTextEdit="1"/>
          </p:cNvSpPr>
          <p:nvPr>
            <p:ph type="sldImg"/>
          </p:nvPr>
        </p:nvSpPr>
        <p:spPr>
          <a:xfrm>
            <a:off x="427038" y="692150"/>
            <a:ext cx="6156325" cy="3463925"/>
          </a:xfrm>
          <a:ln/>
        </p:spPr>
      </p:sp>
      <p:sp>
        <p:nvSpPr>
          <p:cNvPr id="105476"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399065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0B1F3B-7CF1-41BC-BAB0-2D1B3CD1F2A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247163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F83DA3-9FF7-4A4F-95A1-34A03A2335E7}" type="slidenum">
              <a:rPr lang="en-US" altLang="en-US"/>
              <a:pPr>
                <a:defRPr/>
              </a:pPr>
              <a:t>125</a:t>
            </a:fld>
            <a:endParaRPr lang="en-US" altLang="en-US"/>
          </a:p>
        </p:txBody>
      </p:sp>
      <p:sp>
        <p:nvSpPr>
          <p:cNvPr id="106499" name="Rectangle 2"/>
          <p:cNvSpPr>
            <a:spLocks noGrp="1" noRot="1" noChangeAspect="1" noChangeArrowheads="1" noTextEdit="1"/>
          </p:cNvSpPr>
          <p:nvPr>
            <p:ph type="sldImg"/>
          </p:nvPr>
        </p:nvSpPr>
        <p:spPr>
          <a:xfrm>
            <a:off x="427038" y="692150"/>
            <a:ext cx="6156325" cy="3463925"/>
          </a:xfrm>
          <a:ln/>
        </p:spPr>
      </p:sp>
      <p:sp>
        <p:nvSpPr>
          <p:cNvPr id="106500" name="Rectangle 3"/>
          <p:cNvSpPr>
            <a:spLocks noGrp="1" noChangeArrowheads="1"/>
          </p:cNvSpPr>
          <p:nvPr>
            <p:ph type="body" idx="1"/>
          </p:nvPr>
        </p:nvSpPr>
        <p:spPr>
          <a:noFill/>
        </p:spPr>
        <p:txBody>
          <a:bodyPr/>
          <a:lstStyle/>
          <a:p>
            <a:r>
              <a:rPr lang="en-US" altLang="en-US"/>
              <a:t>Allow suppliers to be more like partners</a:t>
            </a:r>
          </a:p>
        </p:txBody>
      </p:sp>
    </p:spTree>
    <p:extLst>
      <p:ext uri="{BB962C8B-B14F-4D97-AF65-F5344CB8AC3E}">
        <p14:creationId xmlns:p14="http://schemas.microsoft.com/office/powerpoint/2010/main" val="19841375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C9AFB3-4698-44E0-8BC7-7D286D6FCC6E}" type="slidenum">
              <a:rPr lang="en-US" altLang="en-US"/>
              <a:pPr>
                <a:defRPr/>
              </a:pPr>
              <a:t>126</a:t>
            </a:fld>
            <a:endParaRPr lang="en-US" altLang="en-US"/>
          </a:p>
        </p:txBody>
      </p:sp>
      <p:sp>
        <p:nvSpPr>
          <p:cNvPr id="107523" name="Rectangle 2"/>
          <p:cNvSpPr>
            <a:spLocks noGrp="1" noRot="1" noChangeAspect="1" noChangeArrowheads="1" noTextEdit="1"/>
          </p:cNvSpPr>
          <p:nvPr>
            <p:ph type="sldImg"/>
          </p:nvPr>
        </p:nvSpPr>
        <p:spPr>
          <a:xfrm>
            <a:off x="427038" y="692150"/>
            <a:ext cx="6156325" cy="3463925"/>
          </a:xfrm>
          <a:ln/>
        </p:spPr>
      </p:sp>
      <p:sp>
        <p:nvSpPr>
          <p:cNvPr id="107524"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5586955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5409DB-DCD1-46BD-AEB6-3FBB2C0D5F56}" type="slidenum">
              <a:rPr lang="en-US" altLang="en-US">
                <a:solidFill>
                  <a:prstClr val="black"/>
                </a:solidFill>
              </a:rPr>
              <a:pPr>
                <a:defRPr/>
              </a:pPr>
              <a:t>127</a:t>
            </a:fld>
            <a:endParaRPr lang="en-US" altLang="en-US">
              <a:solidFill>
                <a:prstClr val="black"/>
              </a:solidFill>
            </a:endParaRPr>
          </a:p>
        </p:txBody>
      </p:sp>
      <p:sp>
        <p:nvSpPr>
          <p:cNvPr id="108547" name="Rectangle 2"/>
          <p:cNvSpPr>
            <a:spLocks noGrp="1" noRot="1" noChangeAspect="1" noChangeArrowheads="1" noTextEdit="1"/>
          </p:cNvSpPr>
          <p:nvPr>
            <p:ph type="sldImg"/>
          </p:nvPr>
        </p:nvSpPr>
        <p:spPr>
          <a:xfrm>
            <a:off x="427038" y="692150"/>
            <a:ext cx="6156325" cy="3463925"/>
          </a:xfrm>
          <a:ln/>
        </p:spPr>
      </p:sp>
      <p:sp>
        <p:nvSpPr>
          <p:cNvPr id="108548" name="Rectangle 3"/>
          <p:cNvSpPr>
            <a:spLocks noGrp="1" noChangeArrowheads="1"/>
          </p:cNvSpPr>
          <p:nvPr>
            <p:ph type="body" idx="1"/>
          </p:nvPr>
        </p:nvSpPr>
        <p:spPr>
          <a:noFill/>
        </p:spPr>
        <p:txBody>
          <a:bodyPr/>
          <a:lstStyle/>
          <a:p>
            <a:pPr>
              <a:buFontTx/>
              <a:buChar char="•"/>
            </a:pPr>
            <a:r>
              <a:rPr lang="en-US" altLang="en-US"/>
              <a:t>FLA: Subscribers sign on to FLA code on working conditions; monitoring, remediation and verification process</a:t>
            </a:r>
          </a:p>
          <a:p>
            <a:endParaRPr lang="en-US" altLang="en-US"/>
          </a:p>
        </p:txBody>
      </p:sp>
    </p:spTree>
    <p:extLst>
      <p:ext uri="{BB962C8B-B14F-4D97-AF65-F5344CB8AC3E}">
        <p14:creationId xmlns:p14="http://schemas.microsoft.com/office/powerpoint/2010/main" val="12156076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07ABF4-721F-4C1A-9673-993AC52ABEA2}" type="slidenum">
              <a:rPr lang="en-US" altLang="en-US"/>
              <a:pPr>
                <a:defRPr/>
              </a:pPr>
              <a:t>128</a:t>
            </a:fld>
            <a:endParaRPr lang="en-US" altLang="en-US"/>
          </a:p>
        </p:txBody>
      </p:sp>
      <p:sp>
        <p:nvSpPr>
          <p:cNvPr id="109571" name="Rectangle 2"/>
          <p:cNvSpPr>
            <a:spLocks noGrp="1" noRot="1" noChangeAspect="1" noChangeArrowheads="1" noTextEdit="1"/>
          </p:cNvSpPr>
          <p:nvPr>
            <p:ph type="sldImg"/>
          </p:nvPr>
        </p:nvSpPr>
        <p:spPr>
          <a:xfrm>
            <a:off x="427038" y="692150"/>
            <a:ext cx="6156325" cy="3463925"/>
          </a:xfrm>
          <a:ln/>
        </p:spPr>
      </p:sp>
      <p:sp>
        <p:nvSpPr>
          <p:cNvPr id="109572" name="Rectangle 3"/>
          <p:cNvSpPr>
            <a:spLocks noGrp="1" noChangeArrowheads="1"/>
          </p:cNvSpPr>
          <p:nvPr>
            <p:ph type="body" idx="1"/>
          </p:nvPr>
        </p:nvSpPr>
        <p:spPr>
          <a:noFill/>
        </p:spPr>
        <p:txBody>
          <a:bodyPr/>
          <a:lstStyle/>
          <a:p>
            <a:pPr>
              <a:buFontTx/>
              <a:buChar char="•"/>
            </a:pPr>
            <a:r>
              <a:rPr lang="en-US" altLang="en-US"/>
              <a:t>FLA: Subscribers sign on to FLA code on working conditions; monitoring, remediation and verification process</a:t>
            </a:r>
          </a:p>
          <a:p>
            <a:endParaRPr lang="en-US" altLang="en-US"/>
          </a:p>
        </p:txBody>
      </p:sp>
    </p:spTree>
    <p:extLst>
      <p:ext uri="{BB962C8B-B14F-4D97-AF65-F5344CB8AC3E}">
        <p14:creationId xmlns:p14="http://schemas.microsoft.com/office/powerpoint/2010/main" val="29635407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a:defRPr/>
            </a:pPr>
            <a:fld id="{E50AA35C-747B-4555-8E23-960045588D27}" type="slidenum">
              <a:rPr lang="en-US" altLang="en-US" sz="1200" b="0"/>
              <a:pPr>
                <a:defRPr/>
              </a:pPr>
              <a:t>129</a:t>
            </a:fld>
            <a:endParaRPr lang="en-US" altLang="en-US" sz="1200" b="0" dirty="0"/>
          </a:p>
        </p:txBody>
      </p:sp>
      <p:sp>
        <p:nvSpPr>
          <p:cNvPr id="108547" name="Rectangle 2"/>
          <p:cNvSpPr>
            <a:spLocks noGrp="1" noRot="1" noChangeAspect="1" noChangeArrowheads="1" noTextEdit="1"/>
          </p:cNvSpPr>
          <p:nvPr>
            <p:ph type="sldImg"/>
          </p:nvPr>
        </p:nvSpPr>
        <p:spPr>
          <a:xfrm>
            <a:off x="428625" y="690563"/>
            <a:ext cx="6156325" cy="3463925"/>
          </a:xfrm>
          <a:ln/>
        </p:spPr>
      </p:sp>
      <p:sp>
        <p:nvSpPr>
          <p:cNvPr id="108548" name="Rectangle 3"/>
          <p:cNvSpPr>
            <a:spLocks noGrp="1" noChangeArrowheads="1"/>
          </p:cNvSpPr>
          <p:nvPr>
            <p:ph type="body" idx="1"/>
          </p:nvPr>
        </p:nvSpPr>
        <p:spPr>
          <a:xfrm>
            <a:off x="702664" y="4387135"/>
            <a:ext cx="5605074" cy="4157838"/>
          </a:xfrm>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15163355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0AA35C-747B-4555-8E23-960045588D27}"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08547" name="Rectangle 2"/>
          <p:cNvSpPr>
            <a:spLocks noGrp="1" noRot="1" noChangeAspect="1" noChangeArrowheads="1" noTextEdit="1"/>
          </p:cNvSpPr>
          <p:nvPr>
            <p:ph type="sldImg"/>
          </p:nvPr>
        </p:nvSpPr>
        <p:spPr>
          <a:xfrm>
            <a:off x="428625" y="690563"/>
            <a:ext cx="6156325" cy="3463925"/>
          </a:xfrm>
          <a:ln/>
        </p:spPr>
      </p:sp>
      <p:sp>
        <p:nvSpPr>
          <p:cNvPr id="108548" name="Rectangle 3"/>
          <p:cNvSpPr>
            <a:spLocks noGrp="1" noChangeArrowheads="1"/>
          </p:cNvSpPr>
          <p:nvPr>
            <p:ph type="body" idx="1"/>
          </p:nvPr>
        </p:nvSpPr>
        <p:spPr>
          <a:xfrm>
            <a:off x="702664" y="4387135"/>
            <a:ext cx="5605074" cy="4157838"/>
          </a:xfrm>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37973634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0AA35C-747B-4555-8E23-960045588D27}"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08547" name="Rectangle 2"/>
          <p:cNvSpPr>
            <a:spLocks noGrp="1" noRot="1" noChangeAspect="1" noChangeArrowheads="1" noTextEdit="1"/>
          </p:cNvSpPr>
          <p:nvPr>
            <p:ph type="sldImg"/>
          </p:nvPr>
        </p:nvSpPr>
        <p:spPr>
          <a:xfrm>
            <a:off x="428625" y="690563"/>
            <a:ext cx="6156325" cy="3463925"/>
          </a:xfrm>
          <a:ln/>
        </p:spPr>
      </p:sp>
      <p:sp>
        <p:nvSpPr>
          <p:cNvPr id="108548" name="Rectangle 3"/>
          <p:cNvSpPr>
            <a:spLocks noGrp="1" noChangeArrowheads="1"/>
          </p:cNvSpPr>
          <p:nvPr>
            <p:ph type="body" idx="1"/>
          </p:nvPr>
        </p:nvSpPr>
        <p:spPr>
          <a:xfrm>
            <a:off x="702664" y="4387135"/>
            <a:ext cx="5605074" cy="4157838"/>
          </a:xfrm>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41505375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p:txBody>
          <a:bodyPr/>
          <a:lstStyle>
            <a:lvl1pPr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1pPr>
            <a:lvl2pPr marL="754243" indent="-290093"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2pPr>
            <a:lvl3pPr marL="1160374"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3pPr>
            <a:lvl4pPr marL="1624523"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4pPr>
            <a:lvl5pPr marL="2088672" indent="-232075" eaLnBrk="0" hangingPunct="0">
              <a:spcBef>
                <a:spcPct val="70000"/>
              </a:spcBef>
              <a:spcAft>
                <a:spcPct val="20000"/>
              </a:spcAft>
              <a:buClr>
                <a:srgbClr val="000099"/>
              </a:buClr>
              <a:buFont typeface="Wingdings" pitchFamily="2" charset="2"/>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fld id="{6B4AD83F-6CA7-48C0-9D7E-BFF9E90DD381}"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09571" name="Rectangle 2"/>
          <p:cNvSpPr>
            <a:spLocks noGrp="1" noRot="1" noChangeAspect="1" noChangeArrowheads="1" noTextEdit="1"/>
          </p:cNvSpPr>
          <p:nvPr>
            <p:ph type="sldImg"/>
          </p:nvPr>
        </p:nvSpPr>
        <p:spPr>
          <a:xfrm>
            <a:off x="427038" y="692150"/>
            <a:ext cx="6156325" cy="3463925"/>
          </a:xfrm>
          <a:ln/>
        </p:spPr>
      </p:sp>
      <p:sp>
        <p:nvSpPr>
          <p:cNvPr id="109572"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41974452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A16348-AB9C-4B23-83BD-CCF9FA54385B}" type="slidenum">
              <a:rPr lang="en-US" altLang="en-US"/>
              <a:pPr>
                <a:defRPr/>
              </a:pPr>
              <a:t>140</a:t>
            </a:fld>
            <a:endParaRPr lang="en-US" altLang="en-US" dirty="0"/>
          </a:p>
        </p:txBody>
      </p:sp>
      <p:sp>
        <p:nvSpPr>
          <p:cNvPr id="76803" name="Rectangle 2"/>
          <p:cNvSpPr>
            <a:spLocks noGrp="1" noRot="1" noChangeAspect="1" noChangeArrowheads="1" noTextEdit="1"/>
          </p:cNvSpPr>
          <p:nvPr>
            <p:ph type="sldImg"/>
          </p:nvPr>
        </p:nvSpPr>
        <p:spPr>
          <a:xfrm>
            <a:off x="428625" y="692150"/>
            <a:ext cx="6156325" cy="3463925"/>
          </a:xfrm>
          <a:ln/>
        </p:spPr>
      </p:sp>
      <p:sp>
        <p:nvSpPr>
          <p:cNvPr id="76804" name="Rectangle 3"/>
          <p:cNvSpPr>
            <a:spLocks noGrp="1" noChangeArrowheads="1"/>
          </p:cNvSpPr>
          <p:nvPr>
            <p:ph type="body" idx="1"/>
          </p:nvPr>
        </p:nvSpPr>
        <p:spPr>
          <a:noFill/>
        </p:spPr>
        <p:txBody>
          <a:bodyPr/>
          <a:lstStyle/>
          <a:p>
            <a:endParaRPr lang="en-US" altLang="en-US" dirty="0">
              <a:latin typeface="Arial" pitchFamily="34" charset="0"/>
            </a:endParaRPr>
          </a:p>
        </p:txBody>
      </p:sp>
    </p:spTree>
    <p:extLst>
      <p:ext uri="{BB962C8B-B14F-4D97-AF65-F5344CB8AC3E}">
        <p14:creationId xmlns:p14="http://schemas.microsoft.com/office/powerpoint/2010/main" val="32935591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a:defRPr/>
            </a:pPr>
            <a:fld id="{0A3D3A5B-9EA3-4B9C-B00C-1F5D20357180}" type="slidenum">
              <a:rPr lang="en-US" sz="1200" b="0">
                <a:solidFill>
                  <a:prstClr val="black"/>
                </a:solidFill>
              </a:rPr>
              <a:pPr>
                <a:defRPr/>
              </a:pPr>
              <a:t>142</a:t>
            </a:fld>
            <a:endParaRPr lang="en-US" sz="1200" b="0" dirty="0">
              <a:solidFill>
                <a:prstClr val="black"/>
              </a:solidFill>
            </a:endParaRPr>
          </a:p>
        </p:txBody>
      </p:sp>
      <p:sp>
        <p:nvSpPr>
          <p:cNvPr id="91139" name="Rectangle 2"/>
          <p:cNvSpPr>
            <a:spLocks noGrp="1" noRot="1" noChangeAspect="1" noChangeArrowheads="1" noTextEdit="1"/>
          </p:cNvSpPr>
          <p:nvPr>
            <p:ph type="sldImg"/>
          </p:nvPr>
        </p:nvSpPr>
        <p:spPr>
          <a:xfrm>
            <a:off x="427038" y="692150"/>
            <a:ext cx="6156325" cy="3463925"/>
          </a:xfrm>
          <a:ln/>
        </p:spPr>
      </p:sp>
      <p:sp>
        <p:nvSpPr>
          <p:cNvPr id="91140" name="Rectangle 3"/>
          <p:cNvSpPr>
            <a:spLocks noGrp="1" noChangeArrowheads="1"/>
          </p:cNvSpPr>
          <p:nvPr>
            <p:ph type="body" idx="1"/>
          </p:nvPr>
        </p:nvSpPr>
        <p:spPr>
          <a:noFill/>
        </p:spPr>
        <p:txBody>
          <a:bodyPr/>
          <a:lstStyle/>
          <a:p>
            <a:pPr eaLnBrk="1" hangingPunct="1"/>
            <a:r>
              <a:rPr lang="en-US" altLang="en-US" dirty="0">
                <a:latin typeface="Arial" pitchFamily="34" charset="0"/>
              </a:rPr>
              <a:t>Thomas Edison electric car</a:t>
            </a:r>
          </a:p>
          <a:p>
            <a:pPr eaLnBrk="1" hangingPunct="1"/>
            <a:r>
              <a:rPr lang="en-US" altLang="en-US" dirty="0">
                <a:latin typeface="Arial" pitchFamily="34" charset="0"/>
              </a:rPr>
              <a:t>Whirlpool Super Efficient Refrigerator Project (SERP);  won $35 mil prize for eliminating Freon and improving energy efficiency, but size and pricing were wrong.</a:t>
            </a:r>
          </a:p>
        </p:txBody>
      </p:sp>
    </p:spTree>
    <p:extLst>
      <p:ext uri="{BB962C8B-B14F-4D97-AF65-F5344CB8AC3E}">
        <p14:creationId xmlns:p14="http://schemas.microsoft.com/office/powerpoint/2010/main" val="507711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fld id="{FC17B344-12A3-4C6A-9D9B-6C3E42D39FA1}" type="slidenum">
              <a:rPr lang="en-US" altLang="en-US" sz="1200" b="0">
                <a:solidFill>
                  <a:srgbClr val="000000"/>
                </a:solidFill>
              </a:rPr>
              <a:pPr/>
              <a:t>12</a:t>
            </a:fld>
            <a:endParaRPr lang="en-US" altLang="en-US" sz="1200" b="0" dirty="0">
              <a:solidFill>
                <a:srgbClr val="000000"/>
              </a:solidFill>
            </a:endParaRPr>
          </a:p>
        </p:txBody>
      </p:sp>
      <p:sp>
        <p:nvSpPr>
          <p:cNvPr id="98307" name="Rectangle 2"/>
          <p:cNvSpPr>
            <a:spLocks noGrp="1" noRot="1" noChangeAspect="1" noChangeArrowheads="1" noTextEdit="1"/>
          </p:cNvSpPr>
          <p:nvPr>
            <p:ph type="sldImg"/>
          </p:nvPr>
        </p:nvSpPr>
        <p:spPr>
          <a:xfrm>
            <a:off x="427038" y="692150"/>
            <a:ext cx="6156325" cy="3463925"/>
          </a:xfrm>
          <a:ln/>
        </p:spPr>
      </p:sp>
      <p:sp>
        <p:nvSpPr>
          <p:cNvPr id="98308"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42148254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a:defRPr/>
            </a:pPr>
            <a:fld id="{2FE6C277-AF94-431E-9575-6A7C32C48C06}" type="slidenum">
              <a:rPr lang="en-US" sz="1200" b="0">
                <a:solidFill>
                  <a:prstClr val="black"/>
                </a:solidFill>
              </a:rPr>
              <a:pPr>
                <a:defRPr/>
              </a:pPr>
              <a:t>143</a:t>
            </a:fld>
            <a:endParaRPr lang="en-US" sz="1200" b="0" dirty="0">
              <a:solidFill>
                <a:prstClr val="black"/>
              </a:solidFill>
            </a:endParaRPr>
          </a:p>
        </p:txBody>
      </p:sp>
      <p:sp>
        <p:nvSpPr>
          <p:cNvPr id="92163" name="Rectangle 2"/>
          <p:cNvSpPr>
            <a:spLocks noGrp="1" noRot="1" noChangeAspect="1" noChangeArrowheads="1" noTextEdit="1"/>
          </p:cNvSpPr>
          <p:nvPr>
            <p:ph type="sldImg"/>
          </p:nvPr>
        </p:nvSpPr>
        <p:spPr>
          <a:xfrm>
            <a:off x="427038" y="692150"/>
            <a:ext cx="6156325" cy="3463925"/>
          </a:xfrm>
          <a:ln/>
        </p:spPr>
      </p:sp>
      <p:sp>
        <p:nvSpPr>
          <p:cNvPr id="92164" name="Rectangle 3"/>
          <p:cNvSpPr>
            <a:spLocks noGrp="1" noChangeArrowheads="1"/>
          </p:cNvSpPr>
          <p:nvPr>
            <p:ph type="body" idx="1"/>
          </p:nvPr>
        </p:nvSpPr>
        <p:spPr>
          <a:noFill/>
        </p:spPr>
        <p:txBody>
          <a:bodyPr/>
          <a:lstStyle/>
          <a:p>
            <a:pPr eaLnBrk="1" hangingPunct="1"/>
            <a:r>
              <a:rPr lang="en-US" altLang="en-US" dirty="0">
                <a:latin typeface="Arial" pitchFamily="34" charset="0"/>
              </a:rPr>
              <a:t>3. Energy Star computers; green energy</a:t>
            </a:r>
          </a:p>
        </p:txBody>
      </p:sp>
    </p:spTree>
    <p:extLst>
      <p:ext uri="{BB962C8B-B14F-4D97-AF65-F5344CB8AC3E}">
        <p14:creationId xmlns:p14="http://schemas.microsoft.com/office/powerpoint/2010/main" val="19586076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a:defRPr/>
            </a:pPr>
            <a:fld id="{0255A0F4-783D-4811-B771-3854DFA51DE1}" type="slidenum">
              <a:rPr lang="en-US" sz="1200" b="0">
                <a:solidFill>
                  <a:prstClr val="black"/>
                </a:solidFill>
              </a:rPr>
              <a:pPr>
                <a:defRPr/>
              </a:pPr>
              <a:t>144</a:t>
            </a:fld>
            <a:endParaRPr lang="en-US" sz="1200" b="0" dirty="0">
              <a:solidFill>
                <a:prstClr val="black"/>
              </a:solidFill>
            </a:endParaRPr>
          </a:p>
        </p:txBody>
      </p:sp>
      <p:sp>
        <p:nvSpPr>
          <p:cNvPr id="93187" name="Rectangle 2"/>
          <p:cNvSpPr>
            <a:spLocks noGrp="1" noRot="1" noChangeAspect="1" noChangeArrowheads="1" noTextEdit="1"/>
          </p:cNvSpPr>
          <p:nvPr>
            <p:ph type="sldImg"/>
          </p:nvPr>
        </p:nvSpPr>
        <p:spPr>
          <a:xfrm>
            <a:off x="427038" y="692150"/>
            <a:ext cx="6156325" cy="3463925"/>
          </a:xfrm>
          <a:ln/>
        </p:spPr>
      </p:sp>
      <p:sp>
        <p:nvSpPr>
          <p:cNvPr id="93188" name="Rectangle 3"/>
          <p:cNvSpPr>
            <a:spLocks noGrp="1" noChangeArrowheads="1"/>
          </p:cNvSpPr>
          <p:nvPr>
            <p:ph type="body" idx="1"/>
          </p:nvPr>
        </p:nvSpPr>
        <p:spPr>
          <a:noFill/>
        </p:spPr>
        <p:txBody>
          <a:bodyPr/>
          <a:lstStyle/>
          <a:p>
            <a:pPr eaLnBrk="1" hangingPunct="1"/>
            <a:r>
              <a:rPr lang="en-US" altLang="en-US" dirty="0">
                <a:latin typeface="Arial" pitchFamily="34" charset="0"/>
              </a:rPr>
              <a:t>3. Energy star computers; green energy</a:t>
            </a:r>
          </a:p>
        </p:txBody>
      </p:sp>
    </p:spTree>
    <p:extLst>
      <p:ext uri="{BB962C8B-B14F-4D97-AF65-F5344CB8AC3E}">
        <p14:creationId xmlns:p14="http://schemas.microsoft.com/office/powerpoint/2010/main" val="15892885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a:defRPr/>
            </a:pPr>
            <a:fld id="{9F063604-3C90-4D76-A23E-A6D136AE30A3}" type="slidenum">
              <a:rPr lang="en-US" sz="1200" b="0">
                <a:solidFill>
                  <a:prstClr val="black"/>
                </a:solidFill>
              </a:rPr>
              <a:pPr>
                <a:defRPr/>
              </a:pPr>
              <a:t>145</a:t>
            </a:fld>
            <a:endParaRPr lang="en-US" sz="1200" b="0" dirty="0">
              <a:solidFill>
                <a:prstClr val="black"/>
              </a:solidFill>
            </a:endParaRPr>
          </a:p>
        </p:txBody>
      </p:sp>
      <p:sp>
        <p:nvSpPr>
          <p:cNvPr id="94211" name="Rectangle 2"/>
          <p:cNvSpPr>
            <a:spLocks noGrp="1" noRot="1" noChangeAspect="1" noChangeArrowheads="1" noTextEdit="1"/>
          </p:cNvSpPr>
          <p:nvPr>
            <p:ph type="sldImg"/>
          </p:nvPr>
        </p:nvSpPr>
        <p:spPr>
          <a:xfrm>
            <a:off x="427038" y="692150"/>
            <a:ext cx="6156325" cy="3463925"/>
          </a:xfrm>
          <a:ln/>
        </p:spPr>
      </p:sp>
      <p:sp>
        <p:nvSpPr>
          <p:cNvPr id="94212"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24538560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pPr>
              <a:defRPr/>
            </a:pPr>
            <a:fld id="{161CBCC5-398C-40EF-83E1-CDEBBA22BC7D}" type="slidenum">
              <a:rPr lang="en-US" sz="1200" b="0">
                <a:solidFill>
                  <a:prstClr val="black"/>
                </a:solidFill>
              </a:rPr>
              <a:pPr>
                <a:defRPr/>
              </a:pPr>
              <a:t>146</a:t>
            </a:fld>
            <a:endParaRPr lang="en-US" sz="1200" b="0" dirty="0">
              <a:solidFill>
                <a:prstClr val="black"/>
              </a:solidFill>
            </a:endParaRPr>
          </a:p>
        </p:txBody>
      </p:sp>
      <p:sp>
        <p:nvSpPr>
          <p:cNvPr id="95235" name="Rectangle 2"/>
          <p:cNvSpPr>
            <a:spLocks noGrp="1" noRot="1" noChangeAspect="1" noChangeArrowheads="1" noTextEdit="1"/>
          </p:cNvSpPr>
          <p:nvPr>
            <p:ph type="sldImg"/>
          </p:nvPr>
        </p:nvSpPr>
        <p:spPr>
          <a:xfrm>
            <a:off x="427038" y="692150"/>
            <a:ext cx="6156325" cy="3463925"/>
          </a:xfrm>
          <a:ln/>
        </p:spPr>
      </p:sp>
      <p:sp>
        <p:nvSpPr>
          <p:cNvPr id="95236"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22682341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147</a:t>
            </a:fld>
            <a:endParaRPr lang="en-US"/>
          </a:p>
        </p:txBody>
      </p:sp>
    </p:spTree>
    <p:extLst>
      <p:ext uri="{BB962C8B-B14F-4D97-AF65-F5344CB8AC3E}">
        <p14:creationId xmlns:p14="http://schemas.microsoft.com/office/powerpoint/2010/main" val="29481479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148</a:t>
            </a:fld>
            <a:endParaRPr lang="en-US"/>
          </a:p>
        </p:txBody>
      </p:sp>
    </p:spTree>
    <p:extLst>
      <p:ext uri="{BB962C8B-B14F-4D97-AF65-F5344CB8AC3E}">
        <p14:creationId xmlns:p14="http://schemas.microsoft.com/office/powerpoint/2010/main" val="3092984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149</a:t>
            </a:fld>
            <a:endParaRPr lang="en-US"/>
          </a:p>
        </p:txBody>
      </p:sp>
    </p:spTree>
    <p:extLst>
      <p:ext uri="{BB962C8B-B14F-4D97-AF65-F5344CB8AC3E}">
        <p14:creationId xmlns:p14="http://schemas.microsoft.com/office/powerpoint/2010/main" val="20903958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150</a:t>
            </a:fld>
            <a:endParaRPr lang="en-US"/>
          </a:p>
        </p:txBody>
      </p:sp>
    </p:spTree>
    <p:extLst>
      <p:ext uri="{BB962C8B-B14F-4D97-AF65-F5344CB8AC3E}">
        <p14:creationId xmlns:p14="http://schemas.microsoft.com/office/powerpoint/2010/main" val="21454696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151</a:t>
            </a:fld>
            <a:endParaRPr lang="en-US"/>
          </a:p>
        </p:txBody>
      </p:sp>
    </p:spTree>
    <p:extLst>
      <p:ext uri="{BB962C8B-B14F-4D97-AF65-F5344CB8AC3E}">
        <p14:creationId xmlns:p14="http://schemas.microsoft.com/office/powerpoint/2010/main" val="1830926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152</a:t>
            </a:fld>
            <a:endParaRPr lang="en-US"/>
          </a:p>
        </p:txBody>
      </p:sp>
    </p:spTree>
    <p:extLst>
      <p:ext uri="{BB962C8B-B14F-4D97-AF65-F5344CB8AC3E}">
        <p14:creationId xmlns:p14="http://schemas.microsoft.com/office/powerpoint/2010/main" val="65310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3700" b="1">
                <a:solidFill>
                  <a:schemeClr val="tx1"/>
                </a:solidFill>
                <a:latin typeface="Arial" pitchFamily="34" charset="0"/>
              </a:defRPr>
            </a:lvl1pPr>
            <a:lvl2pPr marL="754243" indent="-290093">
              <a:defRPr sz="3700" b="1">
                <a:solidFill>
                  <a:schemeClr val="tx1"/>
                </a:solidFill>
                <a:latin typeface="Arial" pitchFamily="34" charset="0"/>
              </a:defRPr>
            </a:lvl2pPr>
            <a:lvl3pPr marL="1160374" indent="-232075">
              <a:defRPr sz="3700" b="1">
                <a:solidFill>
                  <a:schemeClr val="tx1"/>
                </a:solidFill>
                <a:latin typeface="Arial" pitchFamily="34" charset="0"/>
              </a:defRPr>
            </a:lvl3pPr>
            <a:lvl4pPr marL="1624523" indent="-232075">
              <a:defRPr sz="3700" b="1">
                <a:solidFill>
                  <a:schemeClr val="tx1"/>
                </a:solidFill>
                <a:latin typeface="Arial" pitchFamily="34" charset="0"/>
              </a:defRPr>
            </a:lvl4pPr>
            <a:lvl5pPr marL="2088672" indent="-232075">
              <a:defRPr sz="3700" b="1">
                <a:solidFill>
                  <a:schemeClr val="tx1"/>
                </a:solidFill>
                <a:latin typeface="Arial" pitchFamily="34" charset="0"/>
              </a:defRPr>
            </a:lvl5pPr>
            <a:lvl6pPr marL="2552822"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6pPr>
            <a:lvl7pPr marL="301697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7pPr>
            <a:lvl8pPr marL="3481121"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8pPr>
            <a:lvl9pPr marL="3945270" indent="-232075" eaLnBrk="0" fontAlgn="base" hangingPunct="0">
              <a:spcBef>
                <a:spcPct val="70000"/>
              </a:spcBef>
              <a:spcAft>
                <a:spcPct val="20000"/>
              </a:spcAft>
              <a:buClr>
                <a:srgbClr val="000099"/>
              </a:buClr>
              <a:buFont typeface="Wingdings" pitchFamily="2" charset="2"/>
              <a:defRPr sz="3700" b="1">
                <a:solidFill>
                  <a:schemeClr val="tx1"/>
                </a:solidFill>
                <a:latin typeface="Arial" pitchFamily="34" charset="0"/>
              </a:defRPr>
            </a:lvl9pPr>
          </a:lstStyle>
          <a:p>
            <a:fld id="{F15186DC-5606-4601-A9C1-0205E27B583C}" type="slidenum">
              <a:rPr lang="en-US" altLang="en-US" sz="1200" b="0">
                <a:solidFill>
                  <a:srgbClr val="000000"/>
                </a:solidFill>
              </a:rPr>
              <a:pPr/>
              <a:t>13</a:t>
            </a:fld>
            <a:endParaRPr lang="en-US" altLang="en-US" sz="1200" b="0" dirty="0">
              <a:solidFill>
                <a:srgbClr val="000000"/>
              </a:solidFill>
            </a:endParaRPr>
          </a:p>
        </p:txBody>
      </p:sp>
      <p:sp>
        <p:nvSpPr>
          <p:cNvPr id="99331" name="Rectangle 2"/>
          <p:cNvSpPr>
            <a:spLocks noGrp="1" noRot="1" noChangeAspect="1" noChangeArrowheads="1" noTextEdit="1"/>
          </p:cNvSpPr>
          <p:nvPr>
            <p:ph type="sldImg"/>
          </p:nvPr>
        </p:nvSpPr>
        <p:spPr>
          <a:xfrm>
            <a:off x="427038" y="692150"/>
            <a:ext cx="6156325" cy="3463925"/>
          </a:xfrm>
          <a:ln/>
        </p:spPr>
      </p:sp>
      <p:sp>
        <p:nvSpPr>
          <p:cNvPr id="99332"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2849657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153</a:t>
            </a:fld>
            <a:endParaRPr lang="en-US"/>
          </a:p>
        </p:txBody>
      </p:sp>
    </p:spTree>
    <p:extLst>
      <p:ext uri="{BB962C8B-B14F-4D97-AF65-F5344CB8AC3E}">
        <p14:creationId xmlns:p14="http://schemas.microsoft.com/office/powerpoint/2010/main" val="31447696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154</a:t>
            </a:fld>
            <a:endParaRPr lang="en-US"/>
          </a:p>
        </p:txBody>
      </p:sp>
    </p:spTree>
    <p:extLst>
      <p:ext uri="{BB962C8B-B14F-4D97-AF65-F5344CB8AC3E}">
        <p14:creationId xmlns:p14="http://schemas.microsoft.com/office/powerpoint/2010/main" val="455863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155</a:t>
            </a:fld>
            <a:endParaRPr lang="en-US"/>
          </a:p>
        </p:txBody>
      </p:sp>
    </p:spTree>
    <p:extLst>
      <p:ext uri="{BB962C8B-B14F-4D97-AF65-F5344CB8AC3E}">
        <p14:creationId xmlns:p14="http://schemas.microsoft.com/office/powerpoint/2010/main" val="21154562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156</a:t>
            </a:fld>
            <a:endParaRPr lang="en-US"/>
          </a:p>
        </p:txBody>
      </p:sp>
    </p:spTree>
    <p:extLst>
      <p:ext uri="{BB962C8B-B14F-4D97-AF65-F5344CB8AC3E}">
        <p14:creationId xmlns:p14="http://schemas.microsoft.com/office/powerpoint/2010/main" val="32627327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157</a:t>
            </a:fld>
            <a:endParaRPr lang="en-US"/>
          </a:p>
        </p:txBody>
      </p:sp>
    </p:spTree>
    <p:extLst>
      <p:ext uri="{BB962C8B-B14F-4D97-AF65-F5344CB8AC3E}">
        <p14:creationId xmlns:p14="http://schemas.microsoft.com/office/powerpoint/2010/main" val="24722745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158</a:t>
            </a:fld>
            <a:endParaRPr lang="en-US"/>
          </a:p>
        </p:txBody>
      </p:sp>
    </p:spTree>
    <p:extLst>
      <p:ext uri="{BB962C8B-B14F-4D97-AF65-F5344CB8AC3E}">
        <p14:creationId xmlns:p14="http://schemas.microsoft.com/office/powerpoint/2010/main" val="16933502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159</a:t>
            </a:fld>
            <a:endParaRPr lang="en-US"/>
          </a:p>
        </p:txBody>
      </p:sp>
    </p:spTree>
    <p:extLst>
      <p:ext uri="{BB962C8B-B14F-4D97-AF65-F5344CB8AC3E}">
        <p14:creationId xmlns:p14="http://schemas.microsoft.com/office/powerpoint/2010/main" val="34663547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160</a:t>
            </a:fld>
            <a:endParaRPr lang="en-US"/>
          </a:p>
        </p:txBody>
      </p:sp>
    </p:spTree>
    <p:extLst>
      <p:ext uri="{BB962C8B-B14F-4D97-AF65-F5344CB8AC3E}">
        <p14:creationId xmlns:p14="http://schemas.microsoft.com/office/powerpoint/2010/main" val="12308662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161</a:t>
            </a:fld>
            <a:endParaRPr lang="en-US"/>
          </a:p>
        </p:txBody>
      </p:sp>
    </p:spTree>
    <p:extLst>
      <p:ext uri="{BB962C8B-B14F-4D97-AF65-F5344CB8AC3E}">
        <p14:creationId xmlns:p14="http://schemas.microsoft.com/office/powerpoint/2010/main" val="17963081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0B1F3B-7CF1-41BC-BAB0-2D1B3CD1F2AF}" type="slidenum">
              <a:rPr lang="en-US" smtClean="0"/>
              <a:t>162</a:t>
            </a:fld>
            <a:endParaRPr lang="en-US"/>
          </a:p>
        </p:txBody>
      </p:sp>
    </p:spTree>
    <p:extLst>
      <p:ext uri="{BB962C8B-B14F-4D97-AF65-F5344CB8AC3E}">
        <p14:creationId xmlns:p14="http://schemas.microsoft.com/office/powerpoint/2010/main" val="2613622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google.com/url?sa=i&amp;rct=j&amp;q=&amp;esrc=s&amp;source=images&amp;cd=&amp;cad=rja&amp;uact=8&amp;ved=0ahUKEwif7OLDzKHLAhWINiYKHbHoASsQjRwIBw&amp;url=http://www.economist.com/whichmba/mba-case-studies/case-study-competition-2015/loyola-university-chicago&amp;psig=AFQjCNFB1V0N4449jrWEXk1kYzCV90Abtg&amp;ust=1456994161745724" TargetMode="External"/><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4.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4.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4.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4.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70639" y="365931"/>
            <a:ext cx="7192108"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1" y="2250831"/>
            <a:ext cx="9407769" cy="3851031"/>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113640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9974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8300" y="609600"/>
            <a:ext cx="2440517"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3" y="609600"/>
            <a:ext cx="7124700"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E9E3D185-370D-4C90-ABD6-F4373EB78CAA}" type="slidenum">
              <a:rPr lang="en-GB"/>
              <a:pPr>
                <a:defRPr/>
              </a:pPr>
              <a:t>‹#›</a:t>
            </a:fld>
            <a:endParaRPr lang="en-GB"/>
          </a:p>
        </p:txBody>
      </p:sp>
    </p:spTree>
    <p:extLst>
      <p:ext uri="{BB962C8B-B14F-4D97-AF65-F5344CB8AC3E}">
        <p14:creationId xmlns:p14="http://schemas.microsoft.com/office/powerpoint/2010/main" val="3694697867"/>
      </p:ext>
    </p:extLst>
  </p:cSld>
  <p:clrMapOvr>
    <a:masterClrMapping/>
  </p:clrMapOvr>
  <p:transition spd="med">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22"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C128AC84-F7C3-4298-9A49-5EDBA736D8A1}" type="slidenum">
              <a:rPr lang="en-GB"/>
              <a:pPr>
                <a:defRPr/>
              </a:pPr>
              <a:t>‹#›</a:t>
            </a:fld>
            <a:endParaRPr lang="en-GB"/>
          </a:p>
        </p:txBody>
      </p:sp>
    </p:spTree>
    <p:extLst>
      <p:ext uri="{BB962C8B-B14F-4D97-AF65-F5344CB8AC3E}">
        <p14:creationId xmlns:p14="http://schemas.microsoft.com/office/powerpoint/2010/main" val="762654148"/>
      </p:ext>
    </p:extLst>
  </p:cSld>
  <p:clrMapOvr>
    <a:masterClrMapping/>
  </p:clrMapOvr>
  <p:transition spd="med">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22"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15153" y="1657383"/>
            <a:ext cx="4783667" cy="223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915153" y="4049713"/>
            <a:ext cx="4783667" cy="223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sldNum" sz="quarter" idx="10"/>
          </p:nvPr>
        </p:nvSpPr>
        <p:spPr>
          <a:ln/>
        </p:spPr>
        <p:txBody>
          <a:bodyPr/>
          <a:lstStyle>
            <a:lvl1pPr>
              <a:defRPr/>
            </a:lvl1pPr>
          </a:lstStyle>
          <a:p>
            <a:pPr>
              <a:defRPr/>
            </a:pPr>
            <a:fld id="{DC1BFC42-EC37-45CF-B495-DDD4DED66315}" type="slidenum">
              <a:rPr lang="en-GB"/>
              <a:pPr>
                <a:defRPr/>
              </a:pPr>
              <a:t>‹#›</a:t>
            </a:fld>
            <a:endParaRPr lang="en-GB"/>
          </a:p>
        </p:txBody>
      </p:sp>
    </p:spTree>
    <p:extLst>
      <p:ext uri="{BB962C8B-B14F-4D97-AF65-F5344CB8AC3E}">
        <p14:creationId xmlns:p14="http://schemas.microsoft.com/office/powerpoint/2010/main" val="112199212"/>
      </p:ext>
    </p:extLst>
  </p:cSld>
  <p:clrMapOvr>
    <a:masterClrMapping/>
  </p:clrMapOvr>
  <p:transition spd="med">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569482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7620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640428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600206"/>
            <a:ext cx="462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59600" y="1600206"/>
            <a:ext cx="462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7652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11960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5509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597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274675"/>
            <a:ext cx="238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0" y="274675"/>
            <a:ext cx="695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13962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73713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25511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363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274675"/>
            <a:ext cx="238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0" y="274675"/>
            <a:ext cx="695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32054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8B05DBD3-E28E-4282-B23B-2DD7336A3796}" type="slidenum">
              <a:rPr lang="en-GB"/>
              <a:pPr>
                <a:defRPr/>
              </a:pPr>
              <a:t>‹#›</a:t>
            </a:fld>
            <a:endParaRPr lang="en-GB"/>
          </a:p>
        </p:txBody>
      </p:sp>
    </p:spTree>
    <p:extLst>
      <p:ext uri="{BB962C8B-B14F-4D97-AF65-F5344CB8AC3E}">
        <p14:creationId xmlns:p14="http://schemas.microsoft.com/office/powerpoint/2010/main" val="1226886087"/>
      </p:ext>
    </p:extLst>
  </p:cSld>
  <p:clrMapOvr>
    <a:masterClrMapping/>
  </p:clrMapOvr>
  <p:transition spd="med">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36ABF566-866F-42D1-BC7E-E19DFE359731}" type="slidenum">
              <a:rPr lang="en-GB"/>
              <a:pPr>
                <a:defRPr/>
              </a:pPr>
              <a:t>‹#›</a:t>
            </a:fld>
            <a:endParaRPr lang="en-GB"/>
          </a:p>
        </p:txBody>
      </p:sp>
    </p:spTree>
    <p:extLst>
      <p:ext uri="{BB962C8B-B14F-4D97-AF65-F5344CB8AC3E}">
        <p14:creationId xmlns:p14="http://schemas.microsoft.com/office/powerpoint/2010/main" val="2875697679"/>
      </p:ext>
    </p:extLst>
  </p:cSld>
  <p:clrMapOvr>
    <a:masterClrMapping/>
  </p:clrMapOvr>
  <p:transition spd="med">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1B89353F-FECB-4CF3-B245-EF6B484D3A01}" type="slidenum">
              <a:rPr lang="en-GB"/>
              <a:pPr>
                <a:defRPr/>
              </a:pPr>
              <a:t>‹#›</a:t>
            </a:fld>
            <a:endParaRPr lang="en-GB"/>
          </a:p>
        </p:txBody>
      </p:sp>
    </p:spTree>
    <p:extLst>
      <p:ext uri="{BB962C8B-B14F-4D97-AF65-F5344CB8AC3E}">
        <p14:creationId xmlns:p14="http://schemas.microsoft.com/office/powerpoint/2010/main" val="245892441"/>
      </p:ext>
    </p:extLst>
  </p:cSld>
  <p:clrMapOvr>
    <a:masterClrMapping/>
  </p:clrMapOvr>
  <p:transition spd="med">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30" y="1657354"/>
            <a:ext cx="4781551"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76F5C7F0-0E9C-42B3-B3BA-299BD5A43831}" type="slidenum">
              <a:rPr lang="en-GB"/>
              <a:pPr>
                <a:defRPr/>
              </a:pPr>
              <a:t>‹#›</a:t>
            </a:fld>
            <a:endParaRPr lang="en-GB"/>
          </a:p>
        </p:txBody>
      </p:sp>
    </p:spTree>
    <p:extLst>
      <p:ext uri="{BB962C8B-B14F-4D97-AF65-F5344CB8AC3E}">
        <p14:creationId xmlns:p14="http://schemas.microsoft.com/office/powerpoint/2010/main" val="1186759061"/>
      </p:ext>
    </p:extLst>
  </p:cSld>
  <p:clrMapOvr>
    <a:masterClrMapping/>
  </p:clrMapOvr>
  <p:transition spd="med">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ln/>
        </p:spPr>
        <p:txBody>
          <a:bodyPr/>
          <a:lstStyle>
            <a:lvl1pPr>
              <a:defRPr/>
            </a:lvl1pPr>
          </a:lstStyle>
          <a:p>
            <a:pPr>
              <a:defRPr/>
            </a:pPr>
            <a:fld id="{9B552056-4D17-499F-B9E9-01BAD94DDE9C}" type="slidenum">
              <a:rPr lang="en-GB"/>
              <a:pPr>
                <a:defRPr/>
              </a:pPr>
              <a:t>‹#›</a:t>
            </a:fld>
            <a:endParaRPr lang="en-GB"/>
          </a:p>
        </p:txBody>
      </p:sp>
    </p:spTree>
    <p:extLst>
      <p:ext uri="{BB962C8B-B14F-4D97-AF65-F5344CB8AC3E}">
        <p14:creationId xmlns:p14="http://schemas.microsoft.com/office/powerpoint/2010/main" val="958399219"/>
      </p:ext>
    </p:extLst>
  </p:cSld>
  <p:clrMapOvr>
    <a:masterClrMapping/>
  </p:clrMapOvr>
  <p:transition spd="med">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pPr>
              <a:defRPr/>
            </a:pPr>
            <a:fld id="{A2487F9F-6314-48F6-BE3D-D7EEBA95E04E}" type="slidenum">
              <a:rPr lang="en-GB"/>
              <a:pPr>
                <a:defRPr/>
              </a:pPr>
              <a:t>‹#›</a:t>
            </a:fld>
            <a:endParaRPr lang="en-GB"/>
          </a:p>
        </p:txBody>
      </p:sp>
    </p:spTree>
    <p:extLst>
      <p:ext uri="{BB962C8B-B14F-4D97-AF65-F5344CB8AC3E}">
        <p14:creationId xmlns:p14="http://schemas.microsoft.com/office/powerpoint/2010/main" val="3875584917"/>
      </p:ext>
    </p:extLst>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7" name="Picture 7" descr="checkersMaroonFinal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1828800" y="3445796"/>
            <a:ext cx="8534400" cy="1383243"/>
          </a:xfrm>
          <a:prstGeom prst="rect">
            <a:avLst/>
          </a:prstGeom>
        </p:spPr>
        <p:txBody>
          <a:bodyPr>
            <a:normAutofit/>
          </a:bodyPr>
          <a:lstStyle>
            <a:lvl1pPr marL="0" indent="0" algn="ctr">
              <a:spcBef>
                <a:spcPts val="0"/>
              </a:spcBef>
              <a:buNone/>
              <a:defRPr sz="2000" i="1" baseline="0">
                <a:solidFill>
                  <a:schemeClr val="bg1"/>
                </a:solidFill>
                <a:latin typeface="Minion Pro" pitchFamily="18" charset="0"/>
                <a:cs typeface="Mini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Support headline goes here. One or two lines.</a:t>
            </a:r>
          </a:p>
        </p:txBody>
      </p:sp>
      <p:sp>
        <p:nvSpPr>
          <p:cNvPr id="9" name="Title 1"/>
          <p:cNvSpPr>
            <a:spLocks noGrp="1"/>
          </p:cNvSpPr>
          <p:nvPr>
            <p:ph type="ctrTitle" hasCustomPrompt="1"/>
          </p:nvPr>
        </p:nvSpPr>
        <p:spPr>
          <a:xfrm>
            <a:off x="914400" y="501950"/>
            <a:ext cx="10363200" cy="1470025"/>
          </a:xfrm>
          <a:prstGeom prst="rect">
            <a:avLst/>
          </a:prstGeom>
        </p:spPr>
        <p:txBody>
          <a:bodyPr>
            <a:normAutofit/>
          </a:bodyPr>
          <a:lstStyle>
            <a:lvl1pPr>
              <a:defRPr sz="1800" b="1" cap="all">
                <a:solidFill>
                  <a:srgbClr val="FFCC00"/>
                </a:solidFill>
                <a:latin typeface="Myriad Pro" pitchFamily="34" charset="0"/>
                <a:cs typeface="Myriad Pro" pitchFamily="34" charset="0"/>
              </a:defRPr>
            </a:lvl1pPr>
          </a:lstStyle>
          <a:p>
            <a:r>
              <a:rPr lang="en-US" dirty="0"/>
              <a:t>CLICK TO EDIT DEPARTMENT NAME HERE</a:t>
            </a:r>
          </a:p>
        </p:txBody>
      </p:sp>
      <p:sp>
        <p:nvSpPr>
          <p:cNvPr id="20" name="Text Placeholder 18"/>
          <p:cNvSpPr>
            <a:spLocks noGrp="1"/>
          </p:cNvSpPr>
          <p:nvPr>
            <p:ph type="body" sz="quarter" idx="10" hasCustomPrompt="1"/>
          </p:nvPr>
        </p:nvSpPr>
        <p:spPr>
          <a:xfrm>
            <a:off x="1828800" y="2468055"/>
            <a:ext cx="8534400" cy="860453"/>
          </a:xfrm>
          <a:prstGeom prst="rect">
            <a:avLst/>
          </a:prstGeom>
        </p:spPr>
        <p:txBody>
          <a:bodyPr>
            <a:normAutofit/>
          </a:bodyPr>
          <a:lstStyle>
            <a:lvl1pPr marL="0" indent="0" algn="ctr">
              <a:buNone/>
              <a:defRPr sz="5400" b="1" cap="all" baseline="0">
                <a:solidFill>
                  <a:srgbClr val="FFFFFF"/>
                </a:solidFill>
                <a:latin typeface="Myriad Pro" pitchFamily="34" charset="0"/>
                <a:cs typeface="Myriad Pro" pitchFamily="34" charset="0"/>
              </a:defRPr>
            </a:lvl1pPr>
          </a:lstStyle>
          <a:p>
            <a:pPr lvl="0"/>
            <a:r>
              <a:rPr lang="en-US" dirty="0"/>
              <a:t>TITLE GOES HERE</a:t>
            </a:r>
          </a:p>
        </p:txBody>
      </p:sp>
      <p:pic>
        <p:nvPicPr>
          <p:cNvPr id="6" name="Picture 6" descr="LUC_reversed_color_notag.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0844" y="5165658"/>
            <a:ext cx="11503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2428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793F9B81-53AB-4479-BF35-2EFA190756D1}" type="slidenum">
              <a:rPr lang="en-GB"/>
              <a:pPr>
                <a:defRPr/>
              </a:pPr>
              <a:t>‹#›</a:t>
            </a:fld>
            <a:endParaRPr lang="en-GB"/>
          </a:p>
        </p:txBody>
      </p:sp>
    </p:spTree>
    <p:extLst>
      <p:ext uri="{BB962C8B-B14F-4D97-AF65-F5344CB8AC3E}">
        <p14:creationId xmlns:p14="http://schemas.microsoft.com/office/powerpoint/2010/main" val="2041991030"/>
      </p:ext>
    </p:extLst>
  </p:cSld>
  <p:clrMapOvr>
    <a:masterClrMapping/>
  </p:clrMapOvr>
  <p:transition spd="med">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F695806F-6F30-46DF-BD40-8A1AA6B7F584}" type="slidenum">
              <a:rPr lang="en-GB"/>
              <a:pPr>
                <a:defRPr/>
              </a:pPr>
              <a:t>‹#›</a:t>
            </a:fld>
            <a:endParaRPr lang="en-GB"/>
          </a:p>
        </p:txBody>
      </p:sp>
    </p:spTree>
    <p:extLst>
      <p:ext uri="{BB962C8B-B14F-4D97-AF65-F5344CB8AC3E}">
        <p14:creationId xmlns:p14="http://schemas.microsoft.com/office/powerpoint/2010/main" val="908565200"/>
      </p:ext>
    </p:extLst>
  </p:cSld>
  <p:clrMapOvr>
    <a:masterClrMapping/>
  </p:clrMapOvr>
  <p:transition spd="med">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0533DF8B-740B-486E-8F08-421F8E243EA3}" type="slidenum">
              <a:rPr lang="en-GB"/>
              <a:pPr>
                <a:defRPr/>
              </a:pPr>
              <a:t>‹#›</a:t>
            </a:fld>
            <a:endParaRPr lang="en-GB"/>
          </a:p>
        </p:txBody>
      </p:sp>
    </p:spTree>
    <p:extLst>
      <p:ext uri="{BB962C8B-B14F-4D97-AF65-F5344CB8AC3E}">
        <p14:creationId xmlns:p14="http://schemas.microsoft.com/office/powerpoint/2010/main" val="27282353"/>
      </p:ext>
    </p:extLst>
  </p:cSld>
  <p:clrMapOvr>
    <a:masterClrMapping/>
  </p:clrMapOvr>
  <p:transition spd="med">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2DC7FB08-ED50-4F5B-BF4E-62C040E2DA9D}" type="slidenum">
              <a:rPr lang="en-GB"/>
              <a:pPr>
                <a:defRPr/>
              </a:pPr>
              <a:t>‹#›</a:t>
            </a:fld>
            <a:endParaRPr lang="en-GB"/>
          </a:p>
        </p:txBody>
      </p:sp>
    </p:spTree>
    <p:extLst>
      <p:ext uri="{BB962C8B-B14F-4D97-AF65-F5344CB8AC3E}">
        <p14:creationId xmlns:p14="http://schemas.microsoft.com/office/powerpoint/2010/main" val="2811614174"/>
      </p:ext>
    </p:extLst>
  </p:cSld>
  <p:clrMapOvr>
    <a:masterClrMapping/>
  </p:clrMapOvr>
  <p:transition spd="med">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8300" y="609600"/>
            <a:ext cx="2440517"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3" y="609600"/>
            <a:ext cx="7124700"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BEA3979C-9604-4E39-9468-D3A9D3B53384}" type="slidenum">
              <a:rPr lang="en-GB"/>
              <a:pPr>
                <a:defRPr/>
              </a:pPr>
              <a:t>‹#›</a:t>
            </a:fld>
            <a:endParaRPr lang="en-GB"/>
          </a:p>
        </p:txBody>
      </p:sp>
    </p:spTree>
    <p:extLst>
      <p:ext uri="{BB962C8B-B14F-4D97-AF65-F5344CB8AC3E}">
        <p14:creationId xmlns:p14="http://schemas.microsoft.com/office/powerpoint/2010/main" val="811578201"/>
      </p:ext>
    </p:extLst>
  </p:cSld>
  <p:clrMapOvr>
    <a:masterClrMapping/>
  </p:clrMapOvr>
  <p:transition spd="med">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30"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148EF854-655F-4ED7-985B-BEB2255D56B7}" type="slidenum">
              <a:rPr lang="en-GB"/>
              <a:pPr>
                <a:defRPr/>
              </a:pPr>
              <a:t>‹#›</a:t>
            </a:fld>
            <a:endParaRPr lang="en-GB"/>
          </a:p>
        </p:txBody>
      </p:sp>
    </p:spTree>
    <p:extLst>
      <p:ext uri="{BB962C8B-B14F-4D97-AF65-F5344CB8AC3E}">
        <p14:creationId xmlns:p14="http://schemas.microsoft.com/office/powerpoint/2010/main" val="56898748"/>
      </p:ext>
    </p:extLst>
  </p:cSld>
  <p:clrMapOvr>
    <a:masterClrMapping/>
  </p:clrMapOvr>
  <p:transition spd="med">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30"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15153" y="1657395"/>
            <a:ext cx="4783667" cy="223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915153" y="4049713"/>
            <a:ext cx="4783667" cy="223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sldNum" sz="quarter" idx="10"/>
          </p:nvPr>
        </p:nvSpPr>
        <p:spPr>
          <a:ln/>
        </p:spPr>
        <p:txBody>
          <a:bodyPr/>
          <a:lstStyle>
            <a:lvl1pPr>
              <a:defRPr/>
            </a:lvl1pPr>
          </a:lstStyle>
          <a:p>
            <a:pPr>
              <a:defRPr/>
            </a:pPr>
            <a:fld id="{92DA7780-0CF4-4AAC-92D2-E83233919B7F}" type="slidenum">
              <a:rPr lang="en-GB"/>
              <a:pPr>
                <a:defRPr/>
              </a:pPr>
              <a:t>‹#›</a:t>
            </a:fld>
            <a:endParaRPr lang="en-GB"/>
          </a:p>
        </p:txBody>
      </p:sp>
    </p:spTree>
    <p:extLst>
      <p:ext uri="{BB962C8B-B14F-4D97-AF65-F5344CB8AC3E}">
        <p14:creationId xmlns:p14="http://schemas.microsoft.com/office/powerpoint/2010/main" val="3363209958"/>
      </p:ext>
    </p:extLst>
  </p:cSld>
  <p:clrMapOvr>
    <a:masterClrMapping/>
  </p:clrMapOvr>
  <p:transition spd="med">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275105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6816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74628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Overvie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4460" y="2912973"/>
            <a:ext cx="10629840" cy="3213193"/>
          </a:xfrm>
          <a:prstGeom prst="rect">
            <a:avLst/>
          </a:prstGeom>
        </p:spPr>
        <p:txBody>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a:latin typeface="Myriad Pro" pitchFamily="34" charset="0"/>
                <a:cs typeface="Myriad Pro" pitchFamily="34" charset="0"/>
              </a:defRPr>
            </a:lvl1pPr>
          </a:lstStyle>
          <a:p>
            <a:pPr eaLnBrk="1" hangingPunct="1"/>
            <a:r>
              <a:rPr lang="en-US" sz="3000" dirty="0">
                <a:cs typeface="Arial" charset="0"/>
              </a:rPr>
              <a:t>Chapter or point No. 1</a:t>
            </a:r>
          </a:p>
          <a:p>
            <a:pPr eaLnBrk="1" hangingPunct="1"/>
            <a:r>
              <a:rPr lang="en-US" sz="3000" dirty="0">
                <a:cs typeface="Arial" charset="0"/>
              </a:rPr>
              <a:t>Chapter or point No. 2</a:t>
            </a:r>
          </a:p>
          <a:p>
            <a:pPr eaLnBrk="1" hangingPunct="1"/>
            <a:r>
              <a:rPr lang="en-US" sz="3000" dirty="0">
                <a:cs typeface="Arial" charset="0"/>
              </a:rPr>
              <a:t>Chapter or point No. 3</a:t>
            </a:r>
          </a:p>
        </p:txBody>
      </p:sp>
      <p:pic>
        <p:nvPicPr>
          <p:cNvPr id="7" name="Picture 6" descr="bgrdT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9" name="Title 1"/>
          <p:cNvSpPr>
            <a:spLocks noGrp="1"/>
          </p:cNvSpPr>
          <p:nvPr>
            <p:ph type="title" hasCustomPrompt="1"/>
          </p:nvPr>
        </p:nvSpPr>
        <p:spPr>
          <a:xfrm>
            <a:off x="814463" y="1769970"/>
            <a:ext cx="10629837" cy="1143000"/>
          </a:xfrm>
          <a:prstGeom prst="rect">
            <a:avLst/>
          </a:prstGeom>
        </p:spPr>
        <p:txBody>
          <a:bodyPr>
            <a:normAutofit/>
          </a:bodyPr>
          <a:lstStyle>
            <a:lvl1pPr algn="l">
              <a:defRPr sz="3600" b="1" cap="all">
                <a:solidFill>
                  <a:srgbClr val="800000"/>
                </a:solidFill>
                <a:latin typeface="Myriad Pro" pitchFamily="34" charset="0"/>
                <a:cs typeface="Myriad Pro" pitchFamily="34" charset="0"/>
              </a:defRPr>
            </a:lvl1pPr>
          </a:lstStyle>
          <a:p>
            <a:r>
              <a:rPr lang="en-US" dirty="0"/>
              <a:t>Overview/summary</a:t>
            </a:r>
          </a:p>
        </p:txBody>
      </p:sp>
      <p:sp>
        <p:nvSpPr>
          <p:cNvPr id="6" name="Text Placeholder 21"/>
          <p:cNvSpPr>
            <a:spLocks noGrp="1"/>
          </p:cNvSpPr>
          <p:nvPr>
            <p:ph type="body" sz="quarter" idx="13" hasCustomPrompt="1"/>
          </p:nvPr>
        </p:nvSpPr>
        <p:spPr>
          <a:xfrm>
            <a:off x="711202" y="6411503"/>
            <a:ext cx="5242983" cy="266700"/>
          </a:xfrm>
          <a:prstGeom prst="rect">
            <a:avLst/>
          </a:prstGeo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19483701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600206"/>
            <a:ext cx="462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59600" y="1600206"/>
            <a:ext cx="462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5621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5091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05108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4064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21402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39478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4623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274687"/>
            <a:ext cx="238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0" y="274687"/>
            <a:ext cx="695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4969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694CD657-9F84-472B-B1AA-7D8C963AF261}" type="slidenum">
              <a:rPr lang="en-GB"/>
              <a:pPr>
                <a:defRPr/>
              </a:pPr>
              <a:t>‹#›</a:t>
            </a:fld>
            <a:endParaRPr lang="en-GB"/>
          </a:p>
        </p:txBody>
      </p:sp>
    </p:spTree>
    <p:extLst>
      <p:ext uri="{BB962C8B-B14F-4D97-AF65-F5344CB8AC3E}">
        <p14:creationId xmlns:p14="http://schemas.microsoft.com/office/powerpoint/2010/main" val="3855099765"/>
      </p:ext>
    </p:extLst>
  </p:cSld>
  <p:clrMapOvr>
    <a:masterClrMapping/>
  </p:clrMapOvr>
  <p:transition spd="med">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A429670A-2DE0-4018-AB59-4EC8C984593D}" type="slidenum">
              <a:rPr lang="en-GB"/>
              <a:pPr>
                <a:defRPr/>
              </a:pPr>
              <a:t>‹#›</a:t>
            </a:fld>
            <a:endParaRPr lang="en-GB"/>
          </a:p>
        </p:txBody>
      </p:sp>
    </p:spTree>
    <p:extLst>
      <p:ext uri="{BB962C8B-B14F-4D97-AF65-F5344CB8AC3E}">
        <p14:creationId xmlns:p14="http://schemas.microsoft.com/office/powerpoint/2010/main" val="1914404266"/>
      </p:ext>
    </p:extLst>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0" y="2667000"/>
            <a:ext cx="12192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63084" y="3321285"/>
            <a:ext cx="10363200" cy="683163"/>
          </a:xfrm>
          <a:prstGeom prst="rect">
            <a:avLst/>
          </a:prstGeo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3" name="Text Placeholder 2"/>
          <p:cNvSpPr>
            <a:spLocks noGrp="1"/>
          </p:cNvSpPr>
          <p:nvPr>
            <p:ph type="body" idx="1" hasCustomPrompt="1"/>
          </p:nvPr>
        </p:nvSpPr>
        <p:spPr>
          <a:xfrm>
            <a:off x="963084" y="2826671"/>
            <a:ext cx="10363200" cy="481343"/>
          </a:xfrm>
          <a:prstGeom prst="rect">
            <a:avLst/>
          </a:prstGeo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4" name="Footer Placeholder 4"/>
          <p:cNvSpPr>
            <a:spLocks noGrp="1"/>
          </p:cNvSpPr>
          <p:nvPr>
            <p:ph type="ftr" sz="quarter" idx="11"/>
          </p:nvPr>
        </p:nvSpPr>
        <p:spPr>
          <a:xfrm>
            <a:off x="1015999" y="5072532"/>
            <a:ext cx="10310284" cy="365125"/>
          </a:xfrm>
          <a:prstGeom prst="rect">
            <a:avLst/>
          </a:prstGeom>
        </p:spPr>
        <p:txBody>
          <a:bodyPr lIns="0" tIns="137160" bIns="0"/>
          <a:lstStyle>
            <a:lvl1pPr>
              <a:defRPr sz="1600">
                <a:latin typeface="Myriad Pro" pitchFamily="34" charset="0"/>
                <a:cs typeface="Myriad Pro" pitchFamily="34" charset="0"/>
              </a:defRPr>
            </a:lvl1pPr>
          </a:lstStyle>
          <a:p>
            <a:endParaRPr lang="en-US"/>
          </a:p>
        </p:txBody>
      </p:sp>
      <p:sp>
        <p:nvSpPr>
          <p:cNvPr id="20" name="Text Placeholder 16"/>
          <p:cNvSpPr>
            <a:spLocks noGrp="1"/>
          </p:cNvSpPr>
          <p:nvPr>
            <p:ph type="body" sz="quarter" idx="12" hasCustomPrompt="1"/>
          </p:nvPr>
        </p:nvSpPr>
        <p:spPr>
          <a:xfrm>
            <a:off x="963084" y="3984112"/>
            <a:ext cx="10363200" cy="348060"/>
          </a:xfrm>
          <a:prstGeom prst="rect">
            <a:avLst/>
          </a:prstGeo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Tree>
    <p:extLst>
      <p:ext uri="{BB962C8B-B14F-4D97-AF65-F5344CB8AC3E}">
        <p14:creationId xmlns:p14="http://schemas.microsoft.com/office/powerpoint/2010/main" val="40626897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EDC624B4-923A-406F-AB61-1BA0A7D05CC2}" type="slidenum">
              <a:rPr lang="en-GB"/>
              <a:pPr>
                <a:defRPr/>
              </a:pPr>
              <a:t>‹#›</a:t>
            </a:fld>
            <a:endParaRPr lang="en-GB"/>
          </a:p>
        </p:txBody>
      </p:sp>
    </p:spTree>
    <p:extLst>
      <p:ext uri="{BB962C8B-B14F-4D97-AF65-F5344CB8AC3E}">
        <p14:creationId xmlns:p14="http://schemas.microsoft.com/office/powerpoint/2010/main" val="1809304945"/>
      </p:ext>
    </p:extLst>
  </p:cSld>
  <p:clrMapOvr>
    <a:masterClrMapping/>
  </p:clrMapOvr>
  <p:transition spd="med">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38" y="1657354"/>
            <a:ext cx="4781551"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DB523DF6-D512-4F28-9AD2-F1CB8A99DC9E}" type="slidenum">
              <a:rPr lang="en-GB"/>
              <a:pPr>
                <a:defRPr/>
              </a:pPr>
              <a:t>‹#›</a:t>
            </a:fld>
            <a:endParaRPr lang="en-GB"/>
          </a:p>
        </p:txBody>
      </p:sp>
    </p:spTree>
    <p:extLst>
      <p:ext uri="{BB962C8B-B14F-4D97-AF65-F5344CB8AC3E}">
        <p14:creationId xmlns:p14="http://schemas.microsoft.com/office/powerpoint/2010/main" val="2622673406"/>
      </p:ext>
    </p:extLst>
  </p:cSld>
  <p:clrMapOvr>
    <a:masterClrMapping/>
  </p:clrMapOvr>
  <p:transition spd="med">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ln/>
        </p:spPr>
        <p:txBody>
          <a:bodyPr/>
          <a:lstStyle>
            <a:lvl1pPr>
              <a:defRPr/>
            </a:lvl1pPr>
          </a:lstStyle>
          <a:p>
            <a:pPr>
              <a:defRPr/>
            </a:pPr>
            <a:fld id="{CDF5D98E-8726-491D-8647-1E46C3A132D2}" type="slidenum">
              <a:rPr lang="en-GB"/>
              <a:pPr>
                <a:defRPr/>
              </a:pPr>
              <a:t>‹#›</a:t>
            </a:fld>
            <a:endParaRPr lang="en-GB"/>
          </a:p>
        </p:txBody>
      </p:sp>
    </p:spTree>
    <p:extLst>
      <p:ext uri="{BB962C8B-B14F-4D97-AF65-F5344CB8AC3E}">
        <p14:creationId xmlns:p14="http://schemas.microsoft.com/office/powerpoint/2010/main" val="4130635602"/>
      </p:ext>
    </p:extLst>
  </p:cSld>
  <p:clrMapOvr>
    <a:masterClrMapping/>
  </p:clrMapOvr>
  <p:transition spd="med">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pPr>
              <a:defRPr/>
            </a:pPr>
            <a:fld id="{DCE36974-F106-4E81-BC7D-85052E218245}" type="slidenum">
              <a:rPr lang="en-GB"/>
              <a:pPr>
                <a:defRPr/>
              </a:pPr>
              <a:t>‹#›</a:t>
            </a:fld>
            <a:endParaRPr lang="en-GB"/>
          </a:p>
        </p:txBody>
      </p:sp>
    </p:spTree>
    <p:extLst>
      <p:ext uri="{BB962C8B-B14F-4D97-AF65-F5344CB8AC3E}">
        <p14:creationId xmlns:p14="http://schemas.microsoft.com/office/powerpoint/2010/main" val="3435082470"/>
      </p:ext>
    </p:extLst>
  </p:cSld>
  <p:clrMapOvr>
    <a:masterClrMapping/>
  </p:clrMapOvr>
  <p:transition spd="med">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1CB2C071-A7A5-458D-BCDC-7611635F6964}" type="slidenum">
              <a:rPr lang="en-GB"/>
              <a:pPr>
                <a:defRPr/>
              </a:pPr>
              <a:t>‹#›</a:t>
            </a:fld>
            <a:endParaRPr lang="en-GB"/>
          </a:p>
        </p:txBody>
      </p:sp>
    </p:spTree>
    <p:extLst>
      <p:ext uri="{BB962C8B-B14F-4D97-AF65-F5344CB8AC3E}">
        <p14:creationId xmlns:p14="http://schemas.microsoft.com/office/powerpoint/2010/main" val="4275899110"/>
      </p:ext>
    </p:extLst>
  </p:cSld>
  <p:clrMapOvr>
    <a:masterClrMapping/>
  </p:clrMapOvr>
  <p:transition spd="med">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11832F1B-2F39-4242-8786-E694459B4444}" type="slidenum">
              <a:rPr lang="en-GB"/>
              <a:pPr>
                <a:defRPr/>
              </a:pPr>
              <a:t>‹#›</a:t>
            </a:fld>
            <a:endParaRPr lang="en-GB"/>
          </a:p>
        </p:txBody>
      </p:sp>
    </p:spTree>
    <p:extLst>
      <p:ext uri="{BB962C8B-B14F-4D97-AF65-F5344CB8AC3E}">
        <p14:creationId xmlns:p14="http://schemas.microsoft.com/office/powerpoint/2010/main" val="1473918647"/>
      </p:ext>
    </p:extLst>
  </p:cSld>
  <p:clrMapOvr>
    <a:masterClrMapping/>
  </p:clrMapOvr>
  <p:transition spd="med">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9BFAE188-5BA0-4D2D-9B5C-00FAD3D80B4E}" type="slidenum">
              <a:rPr lang="en-GB"/>
              <a:pPr>
                <a:defRPr/>
              </a:pPr>
              <a:t>‹#›</a:t>
            </a:fld>
            <a:endParaRPr lang="en-GB"/>
          </a:p>
        </p:txBody>
      </p:sp>
    </p:spTree>
    <p:extLst>
      <p:ext uri="{BB962C8B-B14F-4D97-AF65-F5344CB8AC3E}">
        <p14:creationId xmlns:p14="http://schemas.microsoft.com/office/powerpoint/2010/main" val="2368283751"/>
      </p:ext>
    </p:extLst>
  </p:cSld>
  <p:clrMapOvr>
    <a:masterClrMapping/>
  </p:clrMapOvr>
  <p:transition spd="med">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F6C4E2A4-0582-4248-ABF7-E83CE8E99949}" type="slidenum">
              <a:rPr lang="en-GB"/>
              <a:pPr>
                <a:defRPr/>
              </a:pPr>
              <a:t>‹#›</a:t>
            </a:fld>
            <a:endParaRPr lang="en-GB"/>
          </a:p>
        </p:txBody>
      </p:sp>
    </p:spTree>
    <p:extLst>
      <p:ext uri="{BB962C8B-B14F-4D97-AF65-F5344CB8AC3E}">
        <p14:creationId xmlns:p14="http://schemas.microsoft.com/office/powerpoint/2010/main" val="1969093676"/>
      </p:ext>
    </p:extLst>
  </p:cSld>
  <p:clrMapOvr>
    <a:masterClrMapping/>
  </p:clrMapOvr>
  <p:transition spd="med">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8300" y="609600"/>
            <a:ext cx="2440517"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3" y="609600"/>
            <a:ext cx="7124700"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C32B22DE-67A0-453D-AE97-DE10D868E650}" type="slidenum">
              <a:rPr lang="en-GB"/>
              <a:pPr>
                <a:defRPr/>
              </a:pPr>
              <a:t>‹#›</a:t>
            </a:fld>
            <a:endParaRPr lang="en-GB"/>
          </a:p>
        </p:txBody>
      </p:sp>
    </p:spTree>
    <p:extLst>
      <p:ext uri="{BB962C8B-B14F-4D97-AF65-F5344CB8AC3E}">
        <p14:creationId xmlns:p14="http://schemas.microsoft.com/office/powerpoint/2010/main" val="2355132744"/>
      </p:ext>
    </p:extLst>
  </p:cSld>
  <p:clrMapOvr>
    <a:masterClrMapping/>
  </p:clrMapOvr>
  <p:transition spd="med">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38"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E616CEAB-2322-443A-8A2A-CE66CA317D6F}" type="slidenum">
              <a:rPr lang="en-GB"/>
              <a:pPr>
                <a:defRPr/>
              </a:pPr>
              <a:t>‹#›</a:t>
            </a:fld>
            <a:endParaRPr lang="en-GB"/>
          </a:p>
        </p:txBody>
      </p:sp>
    </p:spTree>
    <p:extLst>
      <p:ext uri="{BB962C8B-B14F-4D97-AF65-F5344CB8AC3E}">
        <p14:creationId xmlns:p14="http://schemas.microsoft.com/office/powerpoint/2010/main" val="981634422"/>
      </p:ext>
    </p:extLst>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hapter and Text only">
    <p:spTree>
      <p:nvGrpSpPr>
        <p:cNvPr id="1" name=""/>
        <p:cNvGrpSpPr/>
        <p:nvPr/>
      </p:nvGrpSpPr>
      <p:grpSpPr>
        <a:xfrm>
          <a:off x="0" y="0"/>
          <a:ext cx="0" cy="0"/>
          <a:chOff x="0" y="0"/>
          <a:chExt cx="0" cy="0"/>
        </a:xfrm>
      </p:grpSpPr>
      <p:pic>
        <p:nvPicPr>
          <p:cNvPr id="8" name="Picture 7" descr="checkersMaroonFinal2.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711200" y="459350"/>
            <a:ext cx="10765536"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 hasCustomPrompt="1"/>
          </p:nvPr>
        </p:nvSpPr>
        <p:spPr>
          <a:xfrm>
            <a:off x="1652460" y="2335055"/>
            <a:ext cx="8863185" cy="481343"/>
          </a:xfrm>
          <a:prstGeom prst="rect">
            <a:avLst/>
          </a:prstGeo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6" name="Title 1"/>
          <p:cNvSpPr>
            <a:spLocks noGrp="1"/>
          </p:cNvSpPr>
          <p:nvPr>
            <p:ph type="title" hasCustomPrompt="1"/>
          </p:nvPr>
        </p:nvSpPr>
        <p:spPr>
          <a:xfrm>
            <a:off x="1652460" y="2973059"/>
            <a:ext cx="8863185" cy="683163"/>
          </a:xfrm>
          <a:prstGeom prst="rect">
            <a:avLst/>
          </a:prstGeo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18" name="Text Placeholder 16"/>
          <p:cNvSpPr>
            <a:spLocks noGrp="1"/>
          </p:cNvSpPr>
          <p:nvPr>
            <p:ph type="body" sz="quarter" idx="12" hasCustomPrompt="1"/>
          </p:nvPr>
        </p:nvSpPr>
        <p:spPr>
          <a:xfrm>
            <a:off x="1652460" y="3676852"/>
            <a:ext cx="8863185" cy="348060"/>
          </a:xfrm>
          <a:prstGeom prst="rect">
            <a:avLst/>
          </a:prstGeo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
        <p:nvSpPr>
          <p:cNvPr id="20" name="Footer Placeholder 4"/>
          <p:cNvSpPr>
            <a:spLocks noGrp="1"/>
          </p:cNvSpPr>
          <p:nvPr>
            <p:ph type="ftr" sz="quarter" idx="11"/>
          </p:nvPr>
        </p:nvSpPr>
        <p:spPr>
          <a:xfrm>
            <a:off x="1693432" y="5267130"/>
            <a:ext cx="8863185" cy="365125"/>
          </a:xfrm>
          <a:prstGeom prst="rect">
            <a:avLst/>
          </a:prstGeom>
        </p:spPr>
        <p:txBody>
          <a:bodyPr lIns="0" tIns="137160" bIns="0"/>
          <a:lstStyle>
            <a:lvl1pPr algn="l" eaLnBrk="1" hangingPunct="1">
              <a:defRPr sz="1600">
                <a:latin typeface="Myriad Pro" pitchFamily="34" charset="0"/>
                <a:cs typeface="Myriad Pro" pitchFamily="34" charset="0"/>
              </a:defRPr>
            </a:lvl1pPr>
          </a:lstStyle>
          <a:p>
            <a:endParaRPr lang="en-US"/>
          </a:p>
        </p:txBody>
      </p:sp>
      <p:sp>
        <p:nvSpPr>
          <p:cNvPr id="9" name="Text Placeholder 21"/>
          <p:cNvSpPr>
            <a:spLocks noGrp="1"/>
          </p:cNvSpPr>
          <p:nvPr>
            <p:ph type="body" sz="quarter" idx="13" hasCustomPrompt="1"/>
          </p:nvPr>
        </p:nvSpPr>
        <p:spPr>
          <a:xfrm>
            <a:off x="711202" y="6411503"/>
            <a:ext cx="5242983" cy="266700"/>
          </a:xfrm>
          <a:prstGeom prst="rect">
            <a:avLst/>
          </a:prstGeo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23325150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38"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15153" y="1657407"/>
            <a:ext cx="4783667" cy="223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915153" y="4049713"/>
            <a:ext cx="4783667" cy="223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sldNum" sz="quarter" idx="10"/>
          </p:nvPr>
        </p:nvSpPr>
        <p:spPr>
          <a:ln/>
        </p:spPr>
        <p:txBody>
          <a:bodyPr/>
          <a:lstStyle>
            <a:lvl1pPr>
              <a:defRPr/>
            </a:lvl1pPr>
          </a:lstStyle>
          <a:p>
            <a:pPr>
              <a:defRPr/>
            </a:pPr>
            <a:fld id="{6E810FEF-3E67-4AE4-A68D-F1791A215D01}" type="slidenum">
              <a:rPr lang="en-GB"/>
              <a:pPr>
                <a:defRPr/>
              </a:pPr>
              <a:t>‹#›</a:t>
            </a:fld>
            <a:endParaRPr lang="en-GB"/>
          </a:p>
        </p:txBody>
      </p:sp>
    </p:spTree>
    <p:extLst>
      <p:ext uri="{BB962C8B-B14F-4D97-AF65-F5344CB8AC3E}">
        <p14:creationId xmlns:p14="http://schemas.microsoft.com/office/powerpoint/2010/main" val="3116218238"/>
      </p:ext>
    </p:extLst>
  </p:cSld>
  <p:clrMapOvr>
    <a:masterClrMapping/>
  </p:clrMapOvr>
  <p:transition spd="med">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205933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3993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016102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600206"/>
            <a:ext cx="462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59600" y="1600206"/>
            <a:ext cx="462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2220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1927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64241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6424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1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16172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6910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Content">
    <p:spTree>
      <p:nvGrpSpPr>
        <p:cNvPr id="1" name=""/>
        <p:cNvGrpSpPr/>
        <p:nvPr/>
      </p:nvGrpSpPr>
      <p:grpSpPr>
        <a:xfrm>
          <a:off x="0" y="0"/>
          <a:ext cx="0" cy="0"/>
          <a:chOff x="0" y="0"/>
          <a:chExt cx="0" cy="0"/>
        </a:xfrm>
      </p:grpSpPr>
      <p:pic>
        <p:nvPicPr>
          <p:cNvPr id="10" name="Picture 9" descr="bgrdT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15" name="Text Placeholder 14"/>
          <p:cNvSpPr>
            <a:spLocks noGrp="1"/>
          </p:cNvSpPr>
          <p:nvPr>
            <p:ph type="body" sz="quarter" idx="10" hasCustomPrompt="1"/>
          </p:nvPr>
        </p:nvSpPr>
        <p:spPr>
          <a:xfrm>
            <a:off x="814919" y="1586990"/>
            <a:ext cx="10629381" cy="317940"/>
          </a:xfrm>
          <a:prstGeom prst="rect">
            <a:avLst/>
          </a:prstGeom>
        </p:spPr>
        <p:txBody>
          <a:bodyPr>
            <a:normAutofit/>
          </a:bodyPr>
          <a:lstStyle>
            <a:lvl1pPr marL="0" indent="0">
              <a:buNone/>
              <a:defRPr sz="1600" b="1" i="0" cap="all" baseline="0">
                <a:latin typeface="Myriad Pro" pitchFamily="34" charset="0"/>
                <a:cs typeface="Myriad Pro" pitchFamily="34" charset="0"/>
              </a:defRPr>
            </a:lvl1pPr>
          </a:lstStyle>
          <a:p>
            <a:pPr lvl="0"/>
            <a:r>
              <a:rPr lang="en-US" dirty="0"/>
              <a:t>Label goes here, if needed</a:t>
            </a:r>
          </a:p>
        </p:txBody>
      </p:sp>
      <p:sp>
        <p:nvSpPr>
          <p:cNvPr id="20" name="Text Placeholder 17"/>
          <p:cNvSpPr>
            <a:spLocks noGrp="1"/>
          </p:cNvSpPr>
          <p:nvPr>
            <p:ph type="body" sz="quarter" idx="11" hasCustomPrompt="1"/>
          </p:nvPr>
        </p:nvSpPr>
        <p:spPr>
          <a:xfrm>
            <a:off x="814919" y="2826722"/>
            <a:ext cx="10629381" cy="849312"/>
          </a:xfrm>
          <a:prstGeom prst="rect">
            <a:avLst/>
          </a:prstGeom>
        </p:spPr>
        <p:txBody>
          <a:bodyPr>
            <a:normAutofit/>
          </a:bodyPr>
          <a:lstStyle>
            <a:lvl1pPr marL="0" indent="0">
              <a:buNone/>
              <a:defRPr sz="3000" baseline="0">
                <a:latin typeface="Myriad Pro" pitchFamily="34" charset="0"/>
                <a:cs typeface="Myriad Pro" pitchFamily="34" charset="0"/>
              </a:defRPr>
            </a:lvl1pPr>
          </a:lstStyle>
          <a:p>
            <a:pPr lvl="0"/>
            <a:r>
              <a:rPr lang="en-US" dirty="0"/>
              <a:t>Type sample goes here</a:t>
            </a:r>
          </a:p>
        </p:txBody>
      </p:sp>
      <p:sp>
        <p:nvSpPr>
          <p:cNvPr id="24" name="Title 1"/>
          <p:cNvSpPr>
            <a:spLocks noGrp="1"/>
          </p:cNvSpPr>
          <p:nvPr>
            <p:ph type="title" hasCustomPrompt="1"/>
          </p:nvPr>
        </p:nvSpPr>
        <p:spPr>
          <a:xfrm>
            <a:off x="814462" y="1914072"/>
            <a:ext cx="10629839" cy="883924"/>
          </a:xfrm>
          <a:prstGeom prst="rect">
            <a:avLst/>
          </a:prstGeom>
        </p:spPr>
        <p:txBody>
          <a:bodyPr tIns="0" bIns="0">
            <a:normAutofit/>
          </a:bodyPr>
          <a:lstStyle>
            <a:lvl1pPr algn="l">
              <a:defRPr sz="3600" b="1" cap="all">
                <a:solidFill>
                  <a:srgbClr val="800000"/>
                </a:solidFill>
                <a:latin typeface="Myriad Pro" pitchFamily="34" charset="0"/>
                <a:cs typeface="Myriad Pro" pitchFamily="34" charset="0"/>
              </a:defRPr>
            </a:lvl1pPr>
          </a:lstStyle>
          <a:p>
            <a:r>
              <a:rPr lang="en-US" dirty="0"/>
              <a:t>Headline/sample</a:t>
            </a:r>
          </a:p>
        </p:txBody>
      </p:sp>
      <p:sp>
        <p:nvSpPr>
          <p:cNvPr id="26" name="Text Placeholder 21"/>
          <p:cNvSpPr>
            <a:spLocks noGrp="1"/>
          </p:cNvSpPr>
          <p:nvPr>
            <p:ph type="body" sz="quarter" idx="12" hasCustomPrompt="1"/>
          </p:nvPr>
        </p:nvSpPr>
        <p:spPr>
          <a:xfrm>
            <a:off x="814919" y="4182275"/>
            <a:ext cx="10629381" cy="507197"/>
          </a:xfrm>
          <a:prstGeom prst="rect">
            <a:avLst/>
          </a:prstGeom>
        </p:spPr>
        <p:txBody>
          <a:bodyPr>
            <a:normAutofit/>
          </a:bodyPr>
          <a:lstStyle>
            <a:lvl1pPr marL="0" indent="0">
              <a:buNone/>
              <a:defRPr sz="2000" b="0" i="1" baseline="0">
                <a:latin typeface="Myriad Pro" pitchFamily="34" charset="0"/>
                <a:cs typeface="Myriad Pro" pitchFamily="34" charset="0"/>
              </a:defRPr>
            </a:lvl1pPr>
          </a:lstStyle>
          <a:p>
            <a:pPr lvl="0"/>
            <a:r>
              <a:rPr lang="en-US" dirty="0"/>
              <a:t>Secondary type sample (chart, caption, etc.)</a:t>
            </a:r>
          </a:p>
        </p:txBody>
      </p:sp>
      <p:sp>
        <p:nvSpPr>
          <p:cNvPr id="8" name="Text Placeholder 21"/>
          <p:cNvSpPr>
            <a:spLocks noGrp="1"/>
          </p:cNvSpPr>
          <p:nvPr>
            <p:ph type="body" sz="quarter" idx="13" hasCustomPrompt="1"/>
          </p:nvPr>
        </p:nvSpPr>
        <p:spPr>
          <a:xfrm>
            <a:off x="711202" y="6411503"/>
            <a:ext cx="5242983" cy="266700"/>
          </a:xfrm>
          <a:prstGeom prst="rect">
            <a:avLst/>
          </a:prstGeo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32540146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6434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274699"/>
            <a:ext cx="238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0" y="274699"/>
            <a:ext cx="695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5088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3074" name="Picture 2" descr="http://cdn.static-economist.com/sites/default/files/imagecache/wmba-cs-banner/loyola_595x200quinlanlogo2.jpg">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81856" y="620261"/>
            <a:ext cx="1936261" cy="7810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14400" y="213049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30807554"/>
      </p:ext>
    </p:extLst>
  </p:cSld>
  <p:clrMapOvr>
    <a:masterClrMapping/>
  </p:clrMapOvr>
  <p:transition spd="med">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49DA5F4D-6748-405D-BE1C-A713A9DA3662}" type="slidenum">
              <a:rPr lang="en-GB"/>
              <a:pPr>
                <a:defRPr/>
              </a:pPr>
              <a:t>‹#›</a:t>
            </a:fld>
            <a:endParaRPr lang="en-GB"/>
          </a:p>
        </p:txBody>
      </p:sp>
    </p:spTree>
    <p:extLst>
      <p:ext uri="{BB962C8B-B14F-4D97-AF65-F5344CB8AC3E}">
        <p14:creationId xmlns:p14="http://schemas.microsoft.com/office/powerpoint/2010/main" val="1443481685"/>
      </p:ext>
    </p:extLst>
  </p:cSld>
  <p:clrMapOvr>
    <a:masterClrMapping/>
  </p:clrMapOvr>
  <p:transition spd="med">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2FA30286-5C71-4773-AAE9-A66C0A4BE716}" type="slidenum">
              <a:rPr lang="en-GB"/>
              <a:pPr>
                <a:defRPr/>
              </a:pPr>
              <a:t>‹#›</a:t>
            </a:fld>
            <a:endParaRPr lang="en-GB"/>
          </a:p>
        </p:txBody>
      </p:sp>
    </p:spTree>
    <p:extLst>
      <p:ext uri="{BB962C8B-B14F-4D97-AF65-F5344CB8AC3E}">
        <p14:creationId xmlns:p14="http://schemas.microsoft.com/office/powerpoint/2010/main" val="2696083495"/>
      </p:ext>
    </p:extLst>
  </p:cSld>
  <p:clrMapOvr>
    <a:masterClrMapping/>
  </p:clrMapOvr>
  <p:transition spd="med">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46" y="1657354"/>
            <a:ext cx="4781551"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C33ED344-93B7-4E6D-8075-EBC224C11D98}" type="slidenum">
              <a:rPr lang="en-GB"/>
              <a:pPr>
                <a:defRPr/>
              </a:pPr>
              <a:t>‹#›</a:t>
            </a:fld>
            <a:endParaRPr lang="en-GB"/>
          </a:p>
        </p:txBody>
      </p:sp>
    </p:spTree>
    <p:extLst>
      <p:ext uri="{BB962C8B-B14F-4D97-AF65-F5344CB8AC3E}">
        <p14:creationId xmlns:p14="http://schemas.microsoft.com/office/powerpoint/2010/main" val="1494669467"/>
      </p:ext>
    </p:extLst>
  </p:cSld>
  <p:clrMapOvr>
    <a:masterClrMapping/>
  </p:clrMapOvr>
  <p:transition spd="med">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ln/>
        </p:spPr>
        <p:txBody>
          <a:bodyPr/>
          <a:lstStyle>
            <a:lvl1pPr>
              <a:defRPr/>
            </a:lvl1pPr>
          </a:lstStyle>
          <a:p>
            <a:pPr>
              <a:defRPr/>
            </a:pPr>
            <a:fld id="{FFF1592F-C65F-4F77-93C8-BD19F0723E1A}" type="slidenum">
              <a:rPr lang="en-GB"/>
              <a:pPr>
                <a:defRPr/>
              </a:pPr>
              <a:t>‹#›</a:t>
            </a:fld>
            <a:endParaRPr lang="en-GB"/>
          </a:p>
        </p:txBody>
      </p:sp>
    </p:spTree>
    <p:extLst>
      <p:ext uri="{BB962C8B-B14F-4D97-AF65-F5344CB8AC3E}">
        <p14:creationId xmlns:p14="http://schemas.microsoft.com/office/powerpoint/2010/main" val="3201154442"/>
      </p:ext>
    </p:extLst>
  </p:cSld>
  <p:clrMapOvr>
    <a:masterClrMapping/>
  </p:clrMapOvr>
  <p:transition spd="med">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pPr>
              <a:defRPr/>
            </a:pPr>
            <a:fld id="{D44BC90C-2458-4460-AD01-D88B324AC31D}" type="slidenum">
              <a:rPr lang="en-GB"/>
              <a:pPr>
                <a:defRPr/>
              </a:pPr>
              <a:t>‹#›</a:t>
            </a:fld>
            <a:endParaRPr lang="en-GB"/>
          </a:p>
        </p:txBody>
      </p:sp>
    </p:spTree>
    <p:extLst>
      <p:ext uri="{BB962C8B-B14F-4D97-AF65-F5344CB8AC3E}">
        <p14:creationId xmlns:p14="http://schemas.microsoft.com/office/powerpoint/2010/main" val="3348631256"/>
      </p:ext>
    </p:extLst>
  </p:cSld>
  <p:clrMapOvr>
    <a:masterClrMapping/>
  </p:clrMapOvr>
  <p:transition spd="med">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000A95AE-C38A-4C9E-8214-836F1FFF858D}" type="slidenum">
              <a:rPr lang="en-GB"/>
              <a:pPr>
                <a:defRPr/>
              </a:pPr>
              <a:t>‹#›</a:t>
            </a:fld>
            <a:endParaRPr lang="en-GB"/>
          </a:p>
        </p:txBody>
      </p:sp>
    </p:spTree>
    <p:extLst>
      <p:ext uri="{BB962C8B-B14F-4D97-AF65-F5344CB8AC3E}">
        <p14:creationId xmlns:p14="http://schemas.microsoft.com/office/powerpoint/2010/main" val="581787176"/>
      </p:ext>
    </p:extLst>
  </p:cSld>
  <p:clrMapOvr>
    <a:masterClrMapping/>
  </p:clrMapOvr>
  <p:transition spd="med">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1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29B92F88-6DE9-4DD1-886A-AD6AA09A2B27}" type="slidenum">
              <a:rPr lang="en-GB"/>
              <a:pPr>
                <a:defRPr/>
              </a:pPr>
              <a:t>‹#›</a:t>
            </a:fld>
            <a:endParaRPr lang="en-GB"/>
          </a:p>
        </p:txBody>
      </p:sp>
    </p:spTree>
    <p:extLst>
      <p:ext uri="{BB962C8B-B14F-4D97-AF65-F5344CB8AC3E}">
        <p14:creationId xmlns:p14="http://schemas.microsoft.com/office/powerpoint/2010/main" val="361817103"/>
      </p:ext>
    </p:extLst>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pic>
        <p:nvPicPr>
          <p:cNvPr id="6" name="Picture 7" descr="checkersMaroonFinal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UC_vertical_reverse_color_forPPT.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7950" y="3810003"/>
            <a:ext cx="3896101" cy="26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4321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C92CD5EF-87B3-4F9E-A0A3-82391D2C11C6}" type="slidenum">
              <a:rPr lang="en-GB"/>
              <a:pPr>
                <a:defRPr/>
              </a:pPr>
              <a:t>‹#›</a:t>
            </a:fld>
            <a:endParaRPr lang="en-GB"/>
          </a:p>
        </p:txBody>
      </p:sp>
    </p:spTree>
    <p:extLst>
      <p:ext uri="{BB962C8B-B14F-4D97-AF65-F5344CB8AC3E}">
        <p14:creationId xmlns:p14="http://schemas.microsoft.com/office/powerpoint/2010/main" val="3437255134"/>
      </p:ext>
    </p:extLst>
  </p:cSld>
  <p:clrMapOvr>
    <a:masterClrMapping/>
  </p:clrMapOvr>
  <p:transition spd="med">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BC794F96-3ED3-46D6-9822-64B06DBE5751}" type="slidenum">
              <a:rPr lang="en-GB"/>
              <a:pPr>
                <a:defRPr/>
              </a:pPr>
              <a:t>‹#›</a:t>
            </a:fld>
            <a:endParaRPr lang="en-GB"/>
          </a:p>
        </p:txBody>
      </p:sp>
    </p:spTree>
    <p:extLst>
      <p:ext uri="{BB962C8B-B14F-4D97-AF65-F5344CB8AC3E}">
        <p14:creationId xmlns:p14="http://schemas.microsoft.com/office/powerpoint/2010/main" val="965884949"/>
      </p:ext>
    </p:extLst>
  </p:cSld>
  <p:clrMapOvr>
    <a:masterClrMapping/>
  </p:clrMapOvr>
  <p:transition spd="med">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8300" y="609600"/>
            <a:ext cx="2440517"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3" y="609600"/>
            <a:ext cx="7124700"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F2AAC3C1-CD8C-40CB-A676-80FA432059C8}" type="slidenum">
              <a:rPr lang="en-GB"/>
              <a:pPr>
                <a:defRPr/>
              </a:pPr>
              <a:t>‹#›</a:t>
            </a:fld>
            <a:endParaRPr lang="en-GB"/>
          </a:p>
        </p:txBody>
      </p:sp>
    </p:spTree>
    <p:extLst>
      <p:ext uri="{BB962C8B-B14F-4D97-AF65-F5344CB8AC3E}">
        <p14:creationId xmlns:p14="http://schemas.microsoft.com/office/powerpoint/2010/main" val="3068410730"/>
      </p:ext>
    </p:extLst>
  </p:cSld>
  <p:clrMapOvr>
    <a:masterClrMapping/>
  </p:clrMapOvr>
  <p:transition spd="med">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46"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80C4C8C4-1063-4A68-9DC0-D18DA7DBAEE1}" type="slidenum">
              <a:rPr lang="en-GB"/>
              <a:pPr>
                <a:defRPr/>
              </a:pPr>
              <a:t>‹#›</a:t>
            </a:fld>
            <a:endParaRPr lang="en-GB"/>
          </a:p>
        </p:txBody>
      </p:sp>
    </p:spTree>
    <p:extLst>
      <p:ext uri="{BB962C8B-B14F-4D97-AF65-F5344CB8AC3E}">
        <p14:creationId xmlns:p14="http://schemas.microsoft.com/office/powerpoint/2010/main" val="1671325129"/>
      </p:ext>
    </p:extLst>
  </p:cSld>
  <p:clrMapOvr>
    <a:masterClrMapping/>
  </p:clrMapOvr>
  <p:transition spd="med">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46"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15153" y="1657419"/>
            <a:ext cx="4783667" cy="223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915153" y="4049713"/>
            <a:ext cx="4783667" cy="223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sldNum" sz="quarter" idx="10"/>
          </p:nvPr>
        </p:nvSpPr>
        <p:spPr>
          <a:ln/>
        </p:spPr>
        <p:txBody>
          <a:bodyPr/>
          <a:lstStyle>
            <a:lvl1pPr>
              <a:defRPr/>
            </a:lvl1pPr>
          </a:lstStyle>
          <a:p>
            <a:pPr>
              <a:defRPr/>
            </a:pPr>
            <a:fld id="{4BB1E728-6068-4D6C-B035-74132A1538BE}" type="slidenum">
              <a:rPr lang="en-GB"/>
              <a:pPr>
                <a:defRPr/>
              </a:pPr>
              <a:t>‹#›</a:t>
            </a:fld>
            <a:endParaRPr lang="en-GB"/>
          </a:p>
        </p:txBody>
      </p:sp>
    </p:spTree>
    <p:extLst>
      <p:ext uri="{BB962C8B-B14F-4D97-AF65-F5344CB8AC3E}">
        <p14:creationId xmlns:p14="http://schemas.microsoft.com/office/powerpoint/2010/main" val="714922172"/>
      </p:ext>
    </p:extLst>
  </p:cSld>
  <p:clrMapOvr>
    <a:masterClrMapping/>
  </p:clrMapOvr>
  <p:transition spd="med">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0"/>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625476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6"/>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9445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5"/>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02776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39636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7"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7"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558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01" y="1657351"/>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1" y="1657351"/>
            <a:ext cx="4783667"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xfrm>
            <a:off x="4234" y="6407151"/>
            <a:ext cx="548217" cy="423863"/>
          </a:xfrm>
          <a:prstGeom prst="rect">
            <a:avLst/>
          </a:prstGeom>
          <a:ln/>
        </p:spPr>
        <p:txBody>
          <a:bodyPr/>
          <a:lstStyle>
            <a:lvl1pPr>
              <a:defRPr/>
            </a:lvl1pPr>
          </a:lstStyle>
          <a:p>
            <a:pPr>
              <a:defRPr/>
            </a:pPr>
            <a:fld id="{FFE9CE59-12DD-4B75-89CC-8EE8AF7DB2B2}" type="slidenum">
              <a:rPr lang="en-GB"/>
              <a:pPr>
                <a:defRPr/>
              </a:pPr>
              <a:t>‹#›</a:t>
            </a:fld>
            <a:endParaRPr lang="en-GB"/>
          </a:p>
        </p:txBody>
      </p:sp>
    </p:spTree>
    <p:extLst>
      <p:ext uri="{BB962C8B-B14F-4D97-AF65-F5344CB8AC3E}">
        <p14:creationId xmlns:p14="http://schemas.microsoft.com/office/powerpoint/2010/main" val="401085940"/>
      </p:ext>
    </p:extLst>
  </p:cSld>
  <p:clrMapOvr>
    <a:masterClrMapping/>
  </p:clrMapOvr>
  <p:transition spd="med">
    <p:rand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719796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8788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35798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937248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6"/>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0114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13"/>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13"/>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56643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a:prstGeom prst="rect">
            <a:avLst/>
          </a:prstGeom>
        </p:spPr>
        <p:txBody>
          <a:bodyPr/>
          <a:lstStyle/>
          <a:p>
            <a:pPr lvl="0"/>
            <a:r>
              <a:rPr lang="en-US" noProof="0"/>
              <a:t>Click icon to add table</a:t>
            </a:r>
          </a:p>
        </p:txBody>
      </p:sp>
    </p:spTree>
    <p:extLst>
      <p:ext uri="{BB962C8B-B14F-4D97-AF65-F5344CB8AC3E}">
        <p14:creationId xmlns:p14="http://schemas.microsoft.com/office/powerpoint/2010/main" val="5782881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8999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13"/>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1157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1828800" y="3445800"/>
            <a:ext cx="8534400" cy="1383243"/>
          </a:xfrm>
          <a:prstGeom prst="rect">
            <a:avLst/>
          </a:prstGeom>
        </p:spPr>
        <p:txBody>
          <a:bodyPr>
            <a:normAutofit/>
          </a:bodyPr>
          <a:lstStyle>
            <a:lvl1pPr marL="0" indent="0" algn="ctr">
              <a:spcBef>
                <a:spcPts val="0"/>
              </a:spcBef>
              <a:buNone/>
              <a:defRPr sz="2000" i="1" baseline="0">
                <a:solidFill>
                  <a:schemeClr val="bg1"/>
                </a:solidFill>
                <a:latin typeface="Minion Pro" pitchFamily="18" charset="0"/>
                <a:cs typeface="Mini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Support headline goes here. One or two lines.</a:t>
            </a:r>
          </a:p>
        </p:txBody>
      </p:sp>
      <p:sp>
        <p:nvSpPr>
          <p:cNvPr id="9" name="Title 1"/>
          <p:cNvSpPr>
            <a:spLocks noGrp="1"/>
          </p:cNvSpPr>
          <p:nvPr>
            <p:ph type="ctrTitle" hasCustomPrompt="1"/>
          </p:nvPr>
        </p:nvSpPr>
        <p:spPr>
          <a:xfrm>
            <a:off x="914400" y="501986"/>
            <a:ext cx="10363200" cy="1470025"/>
          </a:xfrm>
          <a:prstGeom prst="rect">
            <a:avLst/>
          </a:prstGeom>
        </p:spPr>
        <p:txBody>
          <a:bodyPr>
            <a:normAutofit/>
          </a:bodyPr>
          <a:lstStyle>
            <a:lvl1pPr>
              <a:defRPr sz="1800" b="1" cap="all">
                <a:solidFill>
                  <a:srgbClr val="FFCC00"/>
                </a:solidFill>
                <a:latin typeface="Myriad Pro" pitchFamily="34" charset="0"/>
                <a:cs typeface="Myriad Pro" pitchFamily="34" charset="0"/>
              </a:defRPr>
            </a:lvl1pPr>
          </a:lstStyle>
          <a:p>
            <a:r>
              <a:rPr lang="en-US" dirty="0"/>
              <a:t>CLICK TO EDIT DEPARTMENT NAME HERE</a:t>
            </a:r>
          </a:p>
        </p:txBody>
      </p:sp>
      <p:sp>
        <p:nvSpPr>
          <p:cNvPr id="20" name="Text Placeholder 18"/>
          <p:cNvSpPr>
            <a:spLocks noGrp="1"/>
          </p:cNvSpPr>
          <p:nvPr>
            <p:ph type="body" sz="quarter" idx="10" hasCustomPrompt="1"/>
          </p:nvPr>
        </p:nvSpPr>
        <p:spPr>
          <a:xfrm>
            <a:off x="1828800" y="2468091"/>
            <a:ext cx="8534400" cy="860453"/>
          </a:xfrm>
          <a:prstGeom prst="rect">
            <a:avLst/>
          </a:prstGeom>
        </p:spPr>
        <p:txBody>
          <a:bodyPr>
            <a:normAutofit/>
          </a:bodyPr>
          <a:lstStyle>
            <a:lvl1pPr marL="0" indent="0" algn="ctr">
              <a:buNone/>
              <a:defRPr sz="5400" b="1" cap="all" baseline="0">
                <a:solidFill>
                  <a:srgbClr val="FFFFFF"/>
                </a:solidFill>
                <a:latin typeface="Myriad Pro" pitchFamily="34" charset="0"/>
                <a:cs typeface="Myriad Pro" pitchFamily="34" charset="0"/>
              </a:defRPr>
            </a:lvl1pPr>
          </a:lstStyle>
          <a:p>
            <a:pPr lvl="0"/>
            <a:r>
              <a:rPr lang="en-US" dirty="0"/>
              <a:t>TITLE GOES HERE</a:t>
            </a:r>
          </a:p>
        </p:txBody>
      </p:sp>
      <p:pic>
        <p:nvPicPr>
          <p:cNvPr id="6" name="Picture 6" descr="LUC_reversed_color_notag.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20844" y="5165694"/>
            <a:ext cx="11503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242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7824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4460" y="2913009"/>
            <a:ext cx="10629840" cy="3213193"/>
          </a:xfrm>
          <a:prstGeom prst="rect">
            <a:avLst/>
          </a:prstGeom>
        </p:spPr>
        <p:txBody>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a:latin typeface="Myriad Pro" pitchFamily="34" charset="0"/>
                <a:cs typeface="Myriad Pro" pitchFamily="34" charset="0"/>
              </a:defRPr>
            </a:lvl1pPr>
          </a:lstStyle>
          <a:p>
            <a:pPr eaLnBrk="1" hangingPunct="1"/>
            <a:r>
              <a:rPr lang="en-US" sz="3000" dirty="0">
                <a:cs typeface="Arial" charset="0"/>
              </a:rPr>
              <a:t>Chapter or point No. 1</a:t>
            </a:r>
          </a:p>
          <a:p>
            <a:pPr eaLnBrk="1" hangingPunct="1"/>
            <a:r>
              <a:rPr lang="en-US" sz="3000" dirty="0">
                <a:cs typeface="Arial" charset="0"/>
              </a:rPr>
              <a:t>Chapter or point No. 2</a:t>
            </a:r>
          </a:p>
          <a:p>
            <a:pPr eaLnBrk="1" hangingPunct="1"/>
            <a:r>
              <a:rPr lang="en-US" sz="3000" dirty="0">
                <a:cs typeface="Arial" charset="0"/>
              </a:rPr>
              <a:t>Chapter or point No. 3</a:t>
            </a:r>
          </a:p>
        </p:txBody>
      </p:sp>
      <p:pic>
        <p:nvPicPr>
          <p:cNvPr id="7" name="Picture 6"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9" name="Title 1"/>
          <p:cNvSpPr>
            <a:spLocks noGrp="1"/>
          </p:cNvSpPr>
          <p:nvPr>
            <p:ph type="title" hasCustomPrompt="1"/>
          </p:nvPr>
        </p:nvSpPr>
        <p:spPr>
          <a:xfrm>
            <a:off x="814464" y="1769970"/>
            <a:ext cx="10629837" cy="1143000"/>
          </a:xfrm>
          <a:prstGeom prst="rect">
            <a:avLst/>
          </a:prstGeom>
        </p:spPr>
        <p:txBody>
          <a:bodyPr>
            <a:normAutofit/>
          </a:bodyPr>
          <a:lstStyle>
            <a:lvl1pPr algn="l">
              <a:defRPr sz="3600" b="1" cap="all">
                <a:solidFill>
                  <a:srgbClr val="800000"/>
                </a:solidFill>
                <a:latin typeface="Myriad Pro" pitchFamily="34" charset="0"/>
                <a:cs typeface="Myriad Pro" pitchFamily="34" charset="0"/>
              </a:defRPr>
            </a:lvl1pPr>
          </a:lstStyle>
          <a:p>
            <a:r>
              <a:rPr lang="en-US" dirty="0"/>
              <a:t>Overview/summary</a:t>
            </a:r>
          </a:p>
        </p:txBody>
      </p:sp>
      <p:sp>
        <p:nvSpPr>
          <p:cNvPr id="6" name="Text Placeholder 21"/>
          <p:cNvSpPr>
            <a:spLocks noGrp="1"/>
          </p:cNvSpPr>
          <p:nvPr>
            <p:ph type="body" sz="quarter" idx="13" hasCustomPrompt="1"/>
          </p:nvPr>
        </p:nvSpPr>
        <p:spPr>
          <a:xfrm>
            <a:off x="711226" y="6411503"/>
            <a:ext cx="5242983" cy="266700"/>
          </a:xfrm>
          <a:prstGeom prst="rect">
            <a:avLst/>
          </a:prstGeo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19483701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2667000"/>
            <a:ext cx="12192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63084" y="3321285"/>
            <a:ext cx="10363200" cy="683163"/>
          </a:xfrm>
          <a:prstGeom prst="rect">
            <a:avLst/>
          </a:prstGeo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3" name="Text Placeholder 2"/>
          <p:cNvSpPr>
            <a:spLocks noGrp="1"/>
          </p:cNvSpPr>
          <p:nvPr>
            <p:ph type="body" idx="1" hasCustomPrompt="1"/>
          </p:nvPr>
        </p:nvSpPr>
        <p:spPr>
          <a:xfrm>
            <a:off x="963084" y="2826707"/>
            <a:ext cx="10363200" cy="481343"/>
          </a:xfrm>
          <a:prstGeom prst="rect">
            <a:avLst/>
          </a:prstGeo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4" name="Footer Placeholder 4"/>
          <p:cNvSpPr>
            <a:spLocks noGrp="1"/>
          </p:cNvSpPr>
          <p:nvPr>
            <p:ph type="ftr" sz="quarter" idx="11"/>
          </p:nvPr>
        </p:nvSpPr>
        <p:spPr>
          <a:xfrm>
            <a:off x="1015999" y="5072568"/>
            <a:ext cx="10310284" cy="365125"/>
          </a:xfrm>
          <a:prstGeom prst="rect">
            <a:avLst/>
          </a:prstGeom>
        </p:spPr>
        <p:txBody>
          <a:bodyPr lIns="0" tIns="137160" bIns="0"/>
          <a:lstStyle>
            <a:lvl1pPr>
              <a:defRPr sz="1600">
                <a:latin typeface="Myriad Pro" pitchFamily="34" charset="0"/>
                <a:cs typeface="Myriad Pro" pitchFamily="34" charset="0"/>
              </a:defRPr>
            </a:lvl1pPr>
          </a:lstStyle>
          <a:p>
            <a:pPr algn="l"/>
            <a:r>
              <a:rPr lang="en-US" i="1" dirty="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963084" y="3984112"/>
            <a:ext cx="10363200" cy="348060"/>
          </a:xfrm>
          <a:prstGeom prst="rect">
            <a:avLst/>
          </a:prstGeo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Tree>
    <p:extLst>
      <p:ext uri="{BB962C8B-B14F-4D97-AF65-F5344CB8AC3E}">
        <p14:creationId xmlns:p14="http://schemas.microsoft.com/office/powerpoint/2010/main" val="40626897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hapter and Text only">
    <p:spTree>
      <p:nvGrpSpPr>
        <p:cNvPr id="1" name=""/>
        <p:cNvGrpSpPr/>
        <p:nvPr/>
      </p:nvGrpSpPr>
      <p:grpSpPr>
        <a:xfrm>
          <a:off x="0" y="0"/>
          <a:ext cx="0" cy="0"/>
          <a:chOff x="0" y="0"/>
          <a:chExt cx="0" cy="0"/>
        </a:xfrm>
      </p:grpSpPr>
      <p:pic>
        <p:nvPicPr>
          <p:cNvPr id="8"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711200" y="459350"/>
            <a:ext cx="10765536"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 hasCustomPrompt="1"/>
          </p:nvPr>
        </p:nvSpPr>
        <p:spPr>
          <a:xfrm>
            <a:off x="1652484" y="2335091"/>
            <a:ext cx="8863185" cy="481343"/>
          </a:xfrm>
          <a:prstGeom prst="rect">
            <a:avLst/>
          </a:prstGeo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6" name="Title 1"/>
          <p:cNvSpPr>
            <a:spLocks noGrp="1"/>
          </p:cNvSpPr>
          <p:nvPr>
            <p:ph type="title" hasCustomPrompt="1"/>
          </p:nvPr>
        </p:nvSpPr>
        <p:spPr>
          <a:xfrm>
            <a:off x="1652484" y="2973095"/>
            <a:ext cx="8863185" cy="683163"/>
          </a:xfrm>
          <a:prstGeom prst="rect">
            <a:avLst/>
          </a:prstGeo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18" name="Text Placeholder 16"/>
          <p:cNvSpPr>
            <a:spLocks noGrp="1"/>
          </p:cNvSpPr>
          <p:nvPr>
            <p:ph type="body" sz="quarter" idx="12" hasCustomPrompt="1"/>
          </p:nvPr>
        </p:nvSpPr>
        <p:spPr>
          <a:xfrm>
            <a:off x="1652484" y="3676852"/>
            <a:ext cx="8863185" cy="348060"/>
          </a:xfrm>
          <a:prstGeom prst="rect">
            <a:avLst/>
          </a:prstGeo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
        <p:nvSpPr>
          <p:cNvPr id="20" name="Footer Placeholder 4"/>
          <p:cNvSpPr>
            <a:spLocks noGrp="1"/>
          </p:cNvSpPr>
          <p:nvPr>
            <p:ph type="ftr" sz="quarter" idx="11"/>
          </p:nvPr>
        </p:nvSpPr>
        <p:spPr>
          <a:xfrm>
            <a:off x="1693456" y="5267166"/>
            <a:ext cx="8863185" cy="365125"/>
          </a:xfrm>
          <a:prstGeom prst="rect">
            <a:avLst/>
          </a:prstGeom>
        </p:spPr>
        <p:txBody>
          <a:bodyPr lIns="0" tIns="137160" bIns="0"/>
          <a:lstStyle>
            <a:lvl1pPr algn="l" eaLnBrk="1" hangingPunct="1">
              <a:defRPr sz="1600">
                <a:latin typeface="Myriad Pro" pitchFamily="34" charset="0"/>
                <a:cs typeface="Myriad Pro" pitchFamily="34" charset="0"/>
              </a:defRPr>
            </a:lvl1pPr>
          </a:lstStyle>
          <a:p>
            <a:r>
              <a:rPr lang="en-US" i="1" dirty="0">
                <a:solidFill>
                  <a:srgbClr val="999999"/>
                </a:solidFill>
              </a:rPr>
              <a:t>NOTE: Option2 for chapter slide—text only</a:t>
            </a:r>
          </a:p>
          <a:p>
            <a:endParaRPr lang="en-US" dirty="0"/>
          </a:p>
        </p:txBody>
      </p:sp>
      <p:sp>
        <p:nvSpPr>
          <p:cNvPr id="9" name="Text Placeholder 21"/>
          <p:cNvSpPr>
            <a:spLocks noGrp="1"/>
          </p:cNvSpPr>
          <p:nvPr>
            <p:ph type="body" sz="quarter" idx="13" hasCustomPrompt="1"/>
          </p:nvPr>
        </p:nvSpPr>
        <p:spPr>
          <a:xfrm>
            <a:off x="711226" y="6411503"/>
            <a:ext cx="5242983" cy="266700"/>
          </a:xfrm>
          <a:prstGeom prst="rect">
            <a:avLst/>
          </a:prstGeo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23325150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10" name="Picture 9"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15" name="Text Placeholder 14"/>
          <p:cNvSpPr>
            <a:spLocks noGrp="1"/>
          </p:cNvSpPr>
          <p:nvPr>
            <p:ph type="body" sz="quarter" idx="10" hasCustomPrompt="1"/>
          </p:nvPr>
        </p:nvSpPr>
        <p:spPr>
          <a:xfrm>
            <a:off x="814920" y="1586990"/>
            <a:ext cx="10629381" cy="317940"/>
          </a:xfrm>
          <a:prstGeom prst="rect">
            <a:avLst/>
          </a:prstGeom>
        </p:spPr>
        <p:txBody>
          <a:bodyPr>
            <a:normAutofit/>
          </a:bodyPr>
          <a:lstStyle>
            <a:lvl1pPr marL="0" indent="0">
              <a:buNone/>
              <a:defRPr sz="1600" b="1" i="0" cap="all" baseline="0">
                <a:latin typeface="Myriad Pro" pitchFamily="34" charset="0"/>
                <a:cs typeface="Myriad Pro" pitchFamily="34" charset="0"/>
              </a:defRPr>
            </a:lvl1pPr>
          </a:lstStyle>
          <a:p>
            <a:pPr lvl="0"/>
            <a:r>
              <a:rPr lang="en-US" dirty="0"/>
              <a:t>Label goes here, if needed</a:t>
            </a:r>
          </a:p>
        </p:txBody>
      </p:sp>
      <p:sp>
        <p:nvSpPr>
          <p:cNvPr id="20" name="Text Placeholder 17"/>
          <p:cNvSpPr>
            <a:spLocks noGrp="1"/>
          </p:cNvSpPr>
          <p:nvPr>
            <p:ph type="body" sz="quarter" idx="11" hasCustomPrompt="1"/>
          </p:nvPr>
        </p:nvSpPr>
        <p:spPr>
          <a:xfrm>
            <a:off x="814920" y="2826722"/>
            <a:ext cx="10629381" cy="849312"/>
          </a:xfrm>
          <a:prstGeom prst="rect">
            <a:avLst/>
          </a:prstGeom>
        </p:spPr>
        <p:txBody>
          <a:bodyPr>
            <a:normAutofit/>
          </a:bodyPr>
          <a:lstStyle>
            <a:lvl1pPr marL="0" indent="0">
              <a:buNone/>
              <a:defRPr sz="3000" baseline="0">
                <a:latin typeface="Myriad Pro" pitchFamily="34" charset="0"/>
                <a:cs typeface="Myriad Pro" pitchFamily="34" charset="0"/>
              </a:defRPr>
            </a:lvl1pPr>
          </a:lstStyle>
          <a:p>
            <a:pPr lvl="0"/>
            <a:r>
              <a:rPr lang="en-US" dirty="0"/>
              <a:t>Type sample goes here</a:t>
            </a:r>
          </a:p>
        </p:txBody>
      </p:sp>
      <p:sp>
        <p:nvSpPr>
          <p:cNvPr id="24" name="Title 1"/>
          <p:cNvSpPr>
            <a:spLocks noGrp="1"/>
          </p:cNvSpPr>
          <p:nvPr>
            <p:ph type="title" hasCustomPrompt="1"/>
          </p:nvPr>
        </p:nvSpPr>
        <p:spPr>
          <a:xfrm>
            <a:off x="814464" y="1914072"/>
            <a:ext cx="10629839" cy="883924"/>
          </a:xfrm>
          <a:prstGeom prst="rect">
            <a:avLst/>
          </a:prstGeom>
        </p:spPr>
        <p:txBody>
          <a:bodyPr tIns="0" bIns="0">
            <a:normAutofit/>
          </a:bodyPr>
          <a:lstStyle>
            <a:lvl1pPr algn="l">
              <a:defRPr sz="3600" b="1" cap="all">
                <a:solidFill>
                  <a:srgbClr val="800000"/>
                </a:solidFill>
                <a:latin typeface="Myriad Pro" pitchFamily="34" charset="0"/>
                <a:cs typeface="Myriad Pro" pitchFamily="34" charset="0"/>
              </a:defRPr>
            </a:lvl1pPr>
          </a:lstStyle>
          <a:p>
            <a:r>
              <a:rPr lang="en-US" dirty="0"/>
              <a:t>Headline/sample</a:t>
            </a:r>
          </a:p>
        </p:txBody>
      </p:sp>
      <p:sp>
        <p:nvSpPr>
          <p:cNvPr id="26" name="Text Placeholder 21"/>
          <p:cNvSpPr>
            <a:spLocks noGrp="1"/>
          </p:cNvSpPr>
          <p:nvPr>
            <p:ph type="body" sz="quarter" idx="12" hasCustomPrompt="1"/>
          </p:nvPr>
        </p:nvSpPr>
        <p:spPr>
          <a:xfrm>
            <a:off x="814920" y="4182311"/>
            <a:ext cx="10629381" cy="507197"/>
          </a:xfrm>
          <a:prstGeom prst="rect">
            <a:avLst/>
          </a:prstGeom>
        </p:spPr>
        <p:txBody>
          <a:bodyPr>
            <a:normAutofit/>
          </a:bodyPr>
          <a:lstStyle>
            <a:lvl1pPr marL="0" indent="0">
              <a:buNone/>
              <a:defRPr sz="2000" b="0" i="1" baseline="0">
                <a:latin typeface="Myriad Pro" pitchFamily="34" charset="0"/>
                <a:cs typeface="Myriad Pro" pitchFamily="34" charset="0"/>
              </a:defRPr>
            </a:lvl1pPr>
          </a:lstStyle>
          <a:p>
            <a:pPr lvl="0"/>
            <a:r>
              <a:rPr lang="en-US" dirty="0"/>
              <a:t>Secondary type sample (chart, caption, etc.)</a:t>
            </a:r>
          </a:p>
        </p:txBody>
      </p:sp>
      <p:sp>
        <p:nvSpPr>
          <p:cNvPr id="8" name="Text Placeholder 21"/>
          <p:cNvSpPr>
            <a:spLocks noGrp="1"/>
          </p:cNvSpPr>
          <p:nvPr>
            <p:ph type="body" sz="quarter" idx="13" hasCustomPrompt="1"/>
          </p:nvPr>
        </p:nvSpPr>
        <p:spPr>
          <a:xfrm>
            <a:off x="711226" y="6411503"/>
            <a:ext cx="5242983" cy="266700"/>
          </a:xfrm>
          <a:prstGeom prst="rect">
            <a:avLst/>
          </a:prstGeo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32540146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UC_vertical_reverse_color_forPPT.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47952" y="3810039"/>
            <a:ext cx="3896101" cy="26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4321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9EA11FBB-C71F-447D-B4E1-6BE6A1D991F2}" type="slidenum">
              <a:rPr lang="en-GB"/>
              <a:pPr>
                <a:defRPr/>
              </a:pPr>
              <a:t>‹#›</a:t>
            </a:fld>
            <a:endParaRPr lang="en-GB"/>
          </a:p>
        </p:txBody>
      </p:sp>
    </p:spTree>
    <p:extLst>
      <p:ext uri="{BB962C8B-B14F-4D97-AF65-F5344CB8AC3E}">
        <p14:creationId xmlns:p14="http://schemas.microsoft.com/office/powerpoint/2010/main" val="570083977"/>
      </p:ext>
    </p:extLst>
  </p:cSld>
  <p:clrMapOvr>
    <a:masterClrMapping/>
  </p:clrMapOvr>
  <p:transition spd="med">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DF76086C-D57B-4B89-A403-A330C92735C7}" type="slidenum">
              <a:rPr lang="en-GB"/>
              <a:pPr>
                <a:defRPr/>
              </a:pPr>
              <a:t>‹#›</a:t>
            </a:fld>
            <a:endParaRPr lang="en-GB"/>
          </a:p>
        </p:txBody>
      </p:sp>
    </p:spTree>
    <p:extLst>
      <p:ext uri="{BB962C8B-B14F-4D97-AF65-F5344CB8AC3E}">
        <p14:creationId xmlns:p14="http://schemas.microsoft.com/office/powerpoint/2010/main" val="181339701"/>
      </p:ext>
    </p:extLst>
  </p:cSld>
  <p:clrMapOvr>
    <a:masterClrMapping/>
  </p:clrMapOvr>
  <p:transition spd="med">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2E0EFE5C-B030-47DA-84BA-50BC217E62AB}" type="slidenum">
              <a:rPr lang="en-GB"/>
              <a:pPr>
                <a:defRPr/>
              </a:pPr>
              <a:t>‹#›</a:t>
            </a:fld>
            <a:endParaRPr lang="en-GB"/>
          </a:p>
        </p:txBody>
      </p:sp>
    </p:spTree>
    <p:extLst>
      <p:ext uri="{BB962C8B-B14F-4D97-AF65-F5344CB8AC3E}">
        <p14:creationId xmlns:p14="http://schemas.microsoft.com/office/powerpoint/2010/main" val="2264142053"/>
      </p:ext>
    </p:extLst>
  </p:cSld>
  <p:clrMapOvr>
    <a:masterClrMapping/>
  </p:clrMapOvr>
  <p:transition spd="med">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53" y="1657354"/>
            <a:ext cx="4781551"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5D187039-2C0D-4FB2-89CB-8B461F8C8575}" type="slidenum">
              <a:rPr lang="en-GB"/>
              <a:pPr>
                <a:defRPr/>
              </a:pPr>
              <a:t>‹#›</a:t>
            </a:fld>
            <a:endParaRPr lang="en-GB"/>
          </a:p>
        </p:txBody>
      </p:sp>
    </p:spTree>
    <p:extLst>
      <p:ext uri="{BB962C8B-B14F-4D97-AF65-F5344CB8AC3E}">
        <p14:creationId xmlns:p14="http://schemas.microsoft.com/office/powerpoint/2010/main" val="4142916702"/>
      </p:ext>
    </p:extLst>
  </p:cSld>
  <p:clrMapOvr>
    <a:masterClrMapping/>
  </p:clrMapOvr>
  <p:transition spd="med">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ln/>
        </p:spPr>
        <p:txBody>
          <a:bodyPr/>
          <a:lstStyle>
            <a:lvl1pPr>
              <a:defRPr/>
            </a:lvl1pPr>
          </a:lstStyle>
          <a:p>
            <a:pPr>
              <a:defRPr/>
            </a:pPr>
            <a:fld id="{0CCD06A6-B16F-429D-BEE4-EC6ECB73F911}" type="slidenum">
              <a:rPr lang="en-GB"/>
              <a:pPr>
                <a:defRPr/>
              </a:pPr>
              <a:t>‹#›</a:t>
            </a:fld>
            <a:endParaRPr lang="en-GB"/>
          </a:p>
        </p:txBody>
      </p:sp>
    </p:spTree>
    <p:extLst>
      <p:ext uri="{BB962C8B-B14F-4D97-AF65-F5344CB8AC3E}">
        <p14:creationId xmlns:p14="http://schemas.microsoft.com/office/powerpoint/2010/main" val="165234408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solidFill>
                  <a:srgbClr val="A5002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q"/>
              <a:defRPr baseline="0">
                <a:solidFill>
                  <a:schemeClr val="accent2">
                    <a:lumMod val="75000"/>
                  </a:schemeClr>
                </a:solidFill>
              </a:defRPr>
            </a:lvl1pPr>
            <a:lvl2pPr marL="742950" indent="-28575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9546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a:prstGeom prst="rect">
            <a:avLst/>
          </a:prstGeom>
        </p:spPr>
        <p:txBody>
          <a:bodyPr/>
          <a:lstStyle/>
          <a:p>
            <a:pPr lvl="0"/>
            <a:endParaRPr lang="en-US" noProof="0"/>
          </a:p>
        </p:txBody>
      </p:sp>
    </p:spTree>
    <p:extLst>
      <p:ext uri="{BB962C8B-B14F-4D97-AF65-F5344CB8AC3E}">
        <p14:creationId xmlns:p14="http://schemas.microsoft.com/office/powerpoint/2010/main" val="3693106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pPr>
              <a:defRPr/>
            </a:pPr>
            <a:fld id="{8BBCFA1B-044F-4AE1-AC35-1D2A14218A43}" type="slidenum">
              <a:rPr lang="en-GB"/>
              <a:pPr>
                <a:defRPr/>
              </a:pPr>
              <a:t>‹#›</a:t>
            </a:fld>
            <a:endParaRPr lang="en-GB"/>
          </a:p>
        </p:txBody>
      </p:sp>
    </p:spTree>
    <p:extLst>
      <p:ext uri="{BB962C8B-B14F-4D97-AF65-F5344CB8AC3E}">
        <p14:creationId xmlns:p14="http://schemas.microsoft.com/office/powerpoint/2010/main" val="654746897"/>
      </p:ext>
    </p:extLst>
  </p:cSld>
  <p:clrMapOvr>
    <a:masterClrMapping/>
  </p:clrMapOvr>
  <p:transition spd="med">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AB47FE68-5232-4CF4-A24E-5854758600BC}" type="slidenum">
              <a:rPr lang="en-GB"/>
              <a:pPr>
                <a:defRPr/>
              </a:pPr>
              <a:t>‹#›</a:t>
            </a:fld>
            <a:endParaRPr lang="en-GB"/>
          </a:p>
        </p:txBody>
      </p:sp>
    </p:spTree>
    <p:extLst>
      <p:ext uri="{BB962C8B-B14F-4D97-AF65-F5344CB8AC3E}">
        <p14:creationId xmlns:p14="http://schemas.microsoft.com/office/powerpoint/2010/main" val="982339069"/>
      </p:ext>
    </p:extLst>
  </p:cSld>
  <p:clrMapOvr>
    <a:masterClrMapping/>
  </p:clrMapOvr>
  <p:transition spd="med">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85EA6B82-52E8-4AE1-8275-A321A4BFBBDB}" type="slidenum">
              <a:rPr lang="en-GB"/>
              <a:pPr>
                <a:defRPr/>
              </a:pPr>
              <a:t>‹#›</a:t>
            </a:fld>
            <a:endParaRPr lang="en-GB"/>
          </a:p>
        </p:txBody>
      </p:sp>
    </p:spTree>
    <p:extLst>
      <p:ext uri="{BB962C8B-B14F-4D97-AF65-F5344CB8AC3E}">
        <p14:creationId xmlns:p14="http://schemas.microsoft.com/office/powerpoint/2010/main" val="912628905"/>
      </p:ext>
    </p:extLst>
  </p:cSld>
  <p:clrMapOvr>
    <a:masterClrMapping/>
  </p:clrMapOvr>
  <p:transition spd="med">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6635EFEC-DB4A-4949-8109-4E74B8309BE6}" type="slidenum">
              <a:rPr lang="en-GB"/>
              <a:pPr>
                <a:defRPr/>
              </a:pPr>
              <a:t>‹#›</a:t>
            </a:fld>
            <a:endParaRPr lang="en-GB"/>
          </a:p>
        </p:txBody>
      </p:sp>
    </p:spTree>
    <p:extLst>
      <p:ext uri="{BB962C8B-B14F-4D97-AF65-F5344CB8AC3E}">
        <p14:creationId xmlns:p14="http://schemas.microsoft.com/office/powerpoint/2010/main" val="822770987"/>
      </p:ext>
    </p:extLst>
  </p:cSld>
  <p:clrMapOvr>
    <a:masterClrMapping/>
  </p:clrMapOvr>
  <p:transition spd="med">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E37752E4-C550-49F5-A56B-1DB4391600F6}" type="slidenum">
              <a:rPr lang="en-GB"/>
              <a:pPr>
                <a:defRPr/>
              </a:pPr>
              <a:t>‹#›</a:t>
            </a:fld>
            <a:endParaRPr lang="en-GB"/>
          </a:p>
        </p:txBody>
      </p:sp>
    </p:spTree>
    <p:extLst>
      <p:ext uri="{BB962C8B-B14F-4D97-AF65-F5344CB8AC3E}">
        <p14:creationId xmlns:p14="http://schemas.microsoft.com/office/powerpoint/2010/main" val="3717649150"/>
      </p:ext>
    </p:extLst>
  </p:cSld>
  <p:clrMapOvr>
    <a:masterClrMapping/>
  </p:clrMapOvr>
  <p:transition spd="med">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8300" y="609600"/>
            <a:ext cx="2440517"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3" y="609600"/>
            <a:ext cx="7124700"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DC0328C7-71C4-4343-ADD3-352D782D9D92}" type="slidenum">
              <a:rPr lang="en-GB"/>
              <a:pPr>
                <a:defRPr/>
              </a:pPr>
              <a:t>‹#›</a:t>
            </a:fld>
            <a:endParaRPr lang="en-GB"/>
          </a:p>
        </p:txBody>
      </p:sp>
    </p:spTree>
    <p:extLst>
      <p:ext uri="{BB962C8B-B14F-4D97-AF65-F5344CB8AC3E}">
        <p14:creationId xmlns:p14="http://schemas.microsoft.com/office/powerpoint/2010/main" val="1867418871"/>
      </p:ext>
    </p:extLst>
  </p:cSld>
  <p:clrMapOvr>
    <a:masterClrMapping/>
  </p:clrMapOvr>
  <p:transition spd="med">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53"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98392942-5917-4D98-84AC-5B07D41F3EE4}" type="slidenum">
              <a:rPr lang="en-GB"/>
              <a:pPr>
                <a:defRPr/>
              </a:pPr>
              <a:t>‹#›</a:t>
            </a:fld>
            <a:endParaRPr lang="en-GB"/>
          </a:p>
        </p:txBody>
      </p:sp>
    </p:spTree>
    <p:extLst>
      <p:ext uri="{BB962C8B-B14F-4D97-AF65-F5344CB8AC3E}">
        <p14:creationId xmlns:p14="http://schemas.microsoft.com/office/powerpoint/2010/main" val="2015487128"/>
      </p:ext>
    </p:extLst>
  </p:cSld>
  <p:clrMapOvr>
    <a:masterClrMapping/>
  </p:clrMapOvr>
  <p:transition spd="med">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53"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15153" y="1657429"/>
            <a:ext cx="4783667" cy="223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915153" y="4049713"/>
            <a:ext cx="4783667" cy="223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sldNum" sz="quarter" idx="10"/>
          </p:nvPr>
        </p:nvSpPr>
        <p:spPr>
          <a:ln/>
        </p:spPr>
        <p:txBody>
          <a:bodyPr/>
          <a:lstStyle>
            <a:lvl1pPr>
              <a:defRPr/>
            </a:lvl1pPr>
          </a:lstStyle>
          <a:p>
            <a:pPr>
              <a:defRPr/>
            </a:pPr>
            <a:fld id="{308EA1AF-C697-4A12-9052-98E9B5C43D8B}" type="slidenum">
              <a:rPr lang="en-GB"/>
              <a:pPr>
                <a:defRPr/>
              </a:pPr>
              <a:t>‹#›</a:t>
            </a:fld>
            <a:endParaRPr lang="en-GB"/>
          </a:p>
        </p:txBody>
      </p:sp>
    </p:spTree>
    <p:extLst>
      <p:ext uri="{BB962C8B-B14F-4D97-AF65-F5344CB8AC3E}">
        <p14:creationId xmlns:p14="http://schemas.microsoft.com/office/powerpoint/2010/main" val="4292585969"/>
      </p:ext>
    </p:extLst>
  </p:cSld>
  <p:clrMapOvr>
    <a:masterClrMapping/>
  </p:clrMapOvr>
  <p:transition spd="med">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1828800" y="3445800"/>
            <a:ext cx="8534400" cy="1383243"/>
          </a:xfrm>
        </p:spPr>
        <p:txBody>
          <a:bodyPr>
            <a:normAutofit/>
          </a:bodyPr>
          <a:lstStyle>
            <a:lvl1pPr marL="0" indent="0" algn="ctr">
              <a:spcBef>
                <a:spcPts val="0"/>
              </a:spcBef>
              <a:buNone/>
              <a:defRPr sz="2000" i="1" baseline="0">
                <a:solidFill>
                  <a:schemeClr val="bg1"/>
                </a:solidFill>
                <a:latin typeface="Minion Pro" pitchFamily="18" charset="0"/>
                <a:cs typeface="Mini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Support headline goes here. One or two lines.</a:t>
            </a:r>
          </a:p>
        </p:txBody>
      </p:sp>
      <p:sp>
        <p:nvSpPr>
          <p:cNvPr id="9" name="Title 1"/>
          <p:cNvSpPr>
            <a:spLocks noGrp="1"/>
          </p:cNvSpPr>
          <p:nvPr>
            <p:ph type="ctrTitle" hasCustomPrompt="1"/>
          </p:nvPr>
        </p:nvSpPr>
        <p:spPr>
          <a:xfrm>
            <a:off x="914400" y="501988"/>
            <a:ext cx="10363200" cy="1470025"/>
          </a:xfrm>
        </p:spPr>
        <p:txBody>
          <a:bodyPr>
            <a:normAutofit/>
          </a:bodyPr>
          <a:lstStyle>
            <a:lvl1pPr>
              <a:defRPr sz="1800" b="1" cap="all">
                <a:solidFill>
                  <a:srgbClr val="FFCC00"/>
                </a:solidFill>
                <a:latin typeface="Myriad Pro" pitchFamily="34" charset="0"/>
                <a:cs typeface="Myriad Pro" pitchFamily="34" charset="0"/>
              </a:defRPr>
            </a:lvl1pPr>
          </a:lstStyle>
          <a:p>
            <a:r>
              <a:rPr lang="en-US" dirty="0"/>
              <a:t>CLICK TO EDIT DEPARTMENT NAME HERE</a:t>
            </a:r>
          </a:p>
        </p:txBody>
      </p:sp>
      <p:sp>
        <p:nvSpPr>
          <p:cNvPr id="20" name="Text Placeholder 18"/>
          <p:cNvSpPr>
            <a:spLocks noGrp="1"/>
          </p:cNvSpPr>
          <p:nvPr>
            <p:ph type="body" sz="quarter" idx="10" hasCustomPrompt="1"/>
          </p:nvPr>
        </p:nvSpPr>
        <p:spPr>
          <a:xfrm>
            <a:off x="1828800" y="2468093"/>
            <a:ext cx="8534400" cy="860453"/>
          </a:xfrm>
        </p:spPr>
        <p:txBody>
          <a:bodyPr>
            <a:normAutofit/>
          </a:bodyPr>
          <a:lstStyle>
            <a:lvl1pPr marL="0" indent="0" algn="ctr">
              <a:buNone/>
              <a:defRPr sz="5400" b="1" cap="all" baseline="0">
                <a:solidFill>
                  <a:srgbClr val="FFFFFF"/>
                </a:solidFill>
                <a:latin typeface="Myriad Pro" pitchFamily="34" charset="0"/>
                <a:cs typeface="Myriad Pro" pitchFamily="34" charset="0"/>
              </a:defRPr>
            </a:lvl1pPr>
          </a:lstStyle>
          <a:p>
            <a:pPr lvl="0"/>
            <a:r>
              <a:rPr lang="en-US" dirty="0"/>
              <a:t>TITLE GOES HERE</a:t>
            </a:r>
          </a:p>
        </p:txBody>
      </p:sp>
      <p:pic>
        <p:nvPicPr>
          <p:cNvPr id="6" name="Picture 6" descr="LUC_reversed_color_notag.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20844" y="5165696"/>
            <a:ext cx="11503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24283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4460" y="2913011"/>
            <a:ext cx="10629840" cy="3213193"/>
          </a:xfrm>
        </p:spPr>
        <p:txBody>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a:latin typeface="Myriad Pro" pitchFamily="34" charset="0"/>
                <a:cs typeface="Myriad Pro" pitchFamily="34" charset="0"/>
              </a:defRPr>
            </a:lvl1pPr>
          </a:lstStyle>
          <a:p>
            <a:pPr eaLnBrk="1" hangingPunct="1"/>
            <a:r>
              <a:rPr lang="en-US" sz="3000" dirty="0">
                <a:cs typeface="Arial" charset="0"/>
              </a:rPr>
              <a:t>Chapter or point No. 1</a:t>
            </a:r>
          </a:p>
          <a:p>
            <a:pPr eaLnBrk="1" hangingPunct="1"/>
            <a:r>
              <a:rPr lang="en-US" sz="3000" dirty="0">
                <a:cs typeface="Arial" charset="0"/>
              </a:rPr>
              <a:t>Chapter or point No. 2</a:t>
            </a:r>
          </a:p>
          <a:p>
            <a:pPr eaLnBrk="1" hangingPunct="1"/>
            <a:r>
              <a:rPr lang="en-US" sz="3000" dirty="0">
                <a:cs typeface="Arial" charset="0"/>
              </a:rPr>
              <a:t>Chapter or point No. 3</a:t>
            </a:r>
          </a:p>
        </p:txBody>
      </p:sp>
      <p:pic>
        <p:nvPicPr>
          <p:cNvPr id="7" name="Picture 6"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9" name="Title 1"/>
          <p:cNvSpPr>
            <a:spLocks noGrp="1"/>
          </p:cNvSpPr>
          <p:nvPr>
            <p:ph type="title" hasCustomPrompt="1"/>
          </p:nvPr>
        </p:nvSpPr>
        <p:spPr>
          <a:xfrm>
            <a:off x="814464" y="1769970"/>
            <a:ext cx="10629837" cy="1143000"/>
          </a:xfrm>
        </p:spPr>
        <p:txBody>
          <a:bodyPr>
            <a:normAutofit/>
          </a:bodyPr>
          <a:lstStyle>
            <a:lvl1pPr algn="l">
              <a:defRPr sz="3600" b="1" cap="all">
                <a:solidFill>
                  <a:srgbClr val="800000"/>
                </a:solidFill>
                <a:latin typeface="Myriad Pro" pitchFamily="34" charset="0"/>
                <a:cs typeface="Myriad Pro" pitchFamily="34" charset="0"/>
              </a:defRPr>
            </a:lvl1pPr>
          </a:lstStyle>
          <a:p>
            <a:r>
              <a:rPr lang="en-US" dirty="0"/>
              <a:t>Overview/summary</a:t>
            </a:r>
          </a:p>
        </p:txBody>
      </p:sp>
      <p:sp>
        <p:nvSpPr>
          <p:cNvPr id="6" name="Text Placeholder 21"/>
          <p:cNvSpPr>
            <a:spLocks noGrp="1"/>
          </p:cNvSpPr>
          <p:nvPr>
            <p:ph type="body" sz="quarter" idx="13" hasCustomPrompt="1"/>
          </p:nvPr>
        </p:nvSpPr>
        <p:spPr>
          <a:xfrm>
            <a:off x="711227"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1948370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64853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2667000"/>
            <a:ext cx="12192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63084" y="3321285"/>
            <a:ext cx="103632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3" name="Text Placeholder 2"/>
          <p:cNvSpPr>
            <a:spLocks noGrp="1"/>
          </p:cNvSpPr>
          <p:nvPr>
            <p:ph type="body" idx="1" hasCustomPrompt="1"/>
          </p:nvPr>
        </p:nvSpPr>
        <p:spPr>
          <a:xfrm>
            <a:off x="963084" y="2826709"/>
            <a:ext cx="103632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4" name="Footer Placeholder 4"/>
          <p:cNvSpPr>
            <a:spLocks noGrp="1"/>
          </p:cNvSpPr>
          <p:nvPr>
            <p:ph type="ftr" sz="quarter" idx="11"/>
          </p:nvPr>
        </p:nvSpPr>
        <p:spPr>
          <a:xfrm>
            <a:off x="1015999" y="5072570"/>
            <a:ext cx="10310284" cy="365125"/>
          </a:xfrm>
          <a:prstGeom prst="rect">
            <a:avLst/>
          </a:prstGeom>
        </p:spPr>
        <p:txBody>
          <a:bodyPr lIns="0" tIns="137160" bIns="0"/>
          <a:lstStyle>
            <a:lvl1pPr>
              <a:defRPr sz="1600">
                <a:latin typeface="Myriad Pro" pitchFamily="34" charset="0"/>
                <a:cs typeface="Myriad Pro" pitchFamily="34" charset="0"/>
              </a:defRPr>
            </a:lvl1pPr>
          </a:lstStyle>
          <a:p>
            <a:pPr algn="l"/>
            <a:r>
              <a:rPr lang="en-US" i="1" dirty="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963084" y="3984112"/>
            <a:ext cx="103632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Tree>
    <p:extLst>
      <p:ext uri="{BB962C8B-B14F-4D97-AF65-F5344CB8AC3E}">
        <p14:creationId xmlns:p14="http://schemas.microsoft.com/office/powerpoint/2010/main" val="40626897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hapter and Text only">
    <p:spTree>
      <p:nvGrpSpPr>
        <p:cNvPr id="1" name=""/>
        <p:cNvGrpSpPr/>
        <p:nvPr/>
      </p:nvGrpSpPr>
      <p:grpSpPr>
        <a:xfrm>
          <a:off x="0" y="0"/>
          <a:ext cx="0" cy="0"/>
          <a:chOff x="0" y="0"/>
          <a:chExt cx="0" cy="0"/>
        </a:xfrm>
      </p:grpSpPr>
      <p:pic>
        <p:nvPicPr>
          <p:cNvPr id="8"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711200" y="459350"/>
            <a:ext cx="10765536"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 hasCustomPrompt="1"/>
          </p:nvPr>
        </p:nvSpPr>
        <p:spPr>
          <a:xfrm>
            <a:off x="1652485" y="2335093"/>
            <a:ext cx="8863185"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6" name="Title 1"/>
          <p:cNvSpPr>
            <a:spLocks noGrp="1"/>
          </p:cNvSpPr>
          <p:nvPr>
            <p:ph type="title" hasCustomPrompt="1"/>
          </p:nvPr>
        </p:nvSpPr>
        <p:spPr>
          <a:xfrm>
            <a:off x="1652485" y="2973097"/>
            <a:ext cx="8863185"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18" name="Text Placeholder 16"/>
          <p:cNvSpPr>
            <a:spLocks noGrp="1"/>
          </p:cNvSpPr>
          <p:nvPr>
            <p:ph type="body" sz="quarter" idx="12" hasCustomPrompt="1"/>
          </p:nvPr>
        </p:nvSpPr>
        <p:spPr>
          <a:xfrm>
            <a:off x="1652485" y="3676852"/>
            <a:ext cx="8863185"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
        <p:nvSpPr>
          <p:cNvPr id="20" name="Footer Placeholder 4"/>
          <p:cNvSpPr>
            <a:spLocks noGrp="1"/>
          </p:cNvSpPr>
          <p:nvPr>
            <p:ph type="ftr" sz="quarter" idx="11"/>
          </p:nvPr>
        </p:nvSpPr>
        <p:spPr>
          <a:xfrm>
            <a:off x="1693457" y="5267168"/>
            <a:ext cx="8863185" cy="365125"/>
          </a:xfrm>
          <a:prstGeom prst="rect">
            <a:avLst/>
          </a:prstGeom>
        </p:spPr>
        <p:txBody>
          <a:bodyPr lIns="0" tIns="137160" bIns="0"/>
          <a:lstStyle>
            <a:lvl1pPr algn="l" eaLnBrk="1" hangingPunct="1">
              <a:defRPr sz="1600">
                <a:latin typeface="Myriad Pro" pitchFamily="34" charset="0"/>
                <a:cs typeface="Myriad Pro" pitchFamily="34" charset="0"/>
              </a:defRPr>
            </a:lvl1pPr>
          </a:lstStyle>
          <a:p>
            <a:r>
              <a:rPr lang="en-US" i="1" dirty="0">
                <a:solidFill>
                  <a:srgbClr val="999999"/>
                </a:solidFill>
              </a:rPr>
              <a:t>NOTE: Option2 for chapter slide—text only</a:t>
            </a:r>
          </a:p>
          <a:p>
            <a:endParaRPr lang="en-US" dirty="0"/>
          </a:p>
        </p:txBody>
      </p:sp>
      <p:sp>
        <p:nvSpPr>
          <p:cNvPr id="9" name="Text Placeholder 21"/>
          <p:cNvSpPr>
            <a:spLocks noGrp="1"/>
          </p:cNvSpPr>
          <p:nvPr>
            <p:ph type="body" sz="quarter" idx="13" hasCustomPrompt="1"/>
          </p:nvPr>
        </p:nvSpPr>
        <p:spPr>
          <a:xfrm>
            <a:off x="711227"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233251506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15" name="Text Placeholder 14"/>
          <p:cNvSpPr>
            <a:spLocks noGrp="1"/>
          </p:cNvSpPr>
          <p:nvPr>
            <p:ph type="body" sz="quarter" idx="10" hasCustomPrompt="1"/>
          </p:nvPr>
        </p:nvSpPr>
        <p:spPr>
          <a:xfrm>
            <a:off x="814920" y="1586990"/>
            <a:ext cx="10629381" cy="317940"/>
          </a:xfrm>
        </p:spPr>
        <p:txBody>
          <a:bodyPr>
            <a:normAutofit/>
          </a:bodyPr>
          <a:lstStyle>
            <a:lvl1pPr marL="0" indent="0">
              <a:buNone/>
              <a:defRPr sz="1600" b="1" i="0" cap="all" baseline="0">
                <a:latin typeface="Myriad Pro" pitchFamily="34" charset="0"/>
                <a:cs typeface="Myriad Pro" pitchFamily="34" charset="0"/>
              </a:defRPr>
            </a:lvl1pPr>
          </a:lstStyle>
          <a:p>
            <a:pPr lvl="0"/>
            <a:r>
              <a:rPr lang="en-US" dirty="0"/>
              <a:t>Label goes here, if needed</a:t>
            </a:r>
          </a:p>
        </p:txBody>
      </p:sp>
      <p:sp>
        <p:nvSpPr>
          <p:cNvPr id="20" name="Text Placeholder 17"/>
          <p:cNvSpPr>
            <a:spLocks noGrp="1"/>
          </p:cNvSpPr>
          <p:nvPr>
            <p:ph type="body" sz="quarter" idx="11" hasCustomPrompt="1"/>
          </p:nvPr>
        </p:nvSpPr>
        <p:spPr>
          <a:xfrm>
            <a:off x="814920" y="2826722"/>
            <a:ext cx="10629381" cy="849312"/>
          </a:xfrm>
        </p:spPr>
        <p:txBody>
          <a:bodyPr>
            <a:normAutofit/>
          </a:bodyPr>
          <a:lstStyle>
            <a:lvl1pPr marL="0" indent="0">
              <a:buNone/>
              <a:defRPr sz="3000" baseline="0">
                <a:latin typeface="Myriad Pro" pitchFamily="34" charset="0"/>
                <a:cs typeface="Myriad Pro" pitchFamily="34" charset="0"/>
              </a:defRPr>
            </a:lvl1pPr>
          </a:lstStyle>
          <a:p>
            <a:pPr lvl="0"/>
            <a:r>
              <a:rPr lang="en-US" dirty="0"/>
              <a:t>Type sample goes here</a:t>
            </a:r>
          </a:p>
        </p:txBody>
      </p:sp>
      <p:sp>
        <p:nvSpPr>
          <p:cNvPr id="24" name="Title 1"/>
          <p:cNvSpPr>
            <a:spLocks noGrp="1"/>
          </p:cNvSpPr>
          <p:nvPr>
            <p:ph type="title" hasCustomPrompt="1"/>
          </p:nvPr>
        </p:nvSpPr>
        <p:spPr>
          <a:xfrm>
            <a:off x="814464" y="1914072"/>
            <a:ext cx="10629839" cy="883924"/>
          </a:xfrm>
        </p:spPr>
        <p:txBody>
          <a:bodyPr tIns="0" bIns="0">
            <a:normAutofit/>
          </a:bodyPr>
          <a:lstStyle>
            <a:lvl1pPr algn="l">
              <a:defRPr sz="3600" b="1" cap="all">
                <a:solidFill>
                  <a:srgbClr val="800000"/>
                </a:solidFill>
                <a:latin typeface="Myriad Pro" pitchFamily="34" charset="0"/>
                <a:cs typeface="Myriad Pro" pitchFamily="34" charset="0"/>
              </a:defRPr>
            </a:lvl1pPr>
          </a:lstStyle>
          <a:p>
            <a:r>
              <a:rPr lang="en-US" dirty="0"/>
              <a:t>Headline/sample</a:t>
            </a:r>
          </a:p>
        </p:txBody>
      </p:sp>
      <p:sp>
        <p:nvSpPr>
          <p:cNvPr id="26" name="Text Placeholder 21"/>
          <p:cNvSpPr>
            <a:spLocks noGrp="1"/>
          </p:cNvSpPr>
          <p:nvPr>
            <p:ph type="body" sz="quarter" idx="12" hasCustomPrompt="1"/>
          </p:nvPr>
        </p:nvSpPr>
        <p:spPr>
          <a:xfrm>
            <a:off x="814920" y="4182313"/>
            <a:ext cx="10629381" cy="507197"/>
          </a:xfrm>
        </p:spPr>
        <p:txBody>
          <a:bodyPr>
            <a:normAutofit/>
          </a:bodyPr>
          <a:lstStyle>
            <a:lvl1pPr marL="0" indent="0">
              <a:buNone/>
              <a:defRPr sz="2000" b="0" i="1" baseline="0">
                <a:latin typeface="Myriad Pro" pitchFamily="34" charset="0"/>
                <a:cs typeface="Myriad Pro" pitchFamily="34" charset="0"/>
              </a:defRPr>
            </a:lvl1pPr>
          </a:lstStyle>
          <a:p>
            <a:pPr lvl="0"/>
            <a:r>
              <a:rPr lang="en-US" dirty="0"/>
              <a:t>Secondary type sample (chart, caption, etc.)</a:t>
            </a:r>
          </a:p>
        </p:txBody>
      </p:sp>
      <p:sp>
        <p:nvSpPr>
          <p:cNvPr id="8" name="Text Placeholder 21"/>
          <p:cNvSpPr>
            <a:spLocks noGrp="1"/>
          </p:cNvSpPr>
          <p:nvPr>
            <p:ph type="body" sz="quarter" idx="13" hasCustomPrompt="1"/>
          </p:nvPr>
        </p:nvSpPr>
        <p:spPr>
          <a:xfrm>
            <a:off x="711227"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325401463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UC_vertical_reverse_color_forPPT.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47952" y="3810041"/>
            <a:ext cx="3896101" cy="26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43213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314CD3DD-D644-4095-8097-71B0D96CD9B8}" type="slidenum">
              <a:rPr lang="en-GB"/>
              <a:pPr>
                <a:defRPr/>
              </a:pPr>
              <a:t>‹#›</a:t>
            </a:fld>
            <a:endParaRPr lang="en-GB"/>
          </a:p>
        </p:txBody>
      </p:sp>
    </p:spTree>
    <p:extLst>
      <p:ext uri="{BB962C8B-B14F-4D97-AF65-F5344CB8AC3E}">
        <p14:creationId xmlns:p14="http://schemas.microsoft.com/office/powerpoint/2010/main" val="2273095035"/>
      </p:ext>
    </p:extLst>
  </p:cSld>
  <p:clrMapOvr>
    <a:masterClrMapping/>
  </p:clrMapOvr>
  <p:transition spd="med">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Rectangle 3"/>
          <p:cNvSpPr>
            <a:spLocks noGrp="1" noChangeArrowheads="1"/>
          </p:cNvSpPr>
          <p:nvPr>
            <p:ph type="sldNum" sz="quarter" idx="10"/>
          </p:nvPr>
        </p:nvSpPr>
        <p:spPr>
          <a:ln/>
        </p:spPr>
        <p:txBody>
          <a:bodyPr/>
          <a:lstStyle>
            <a:lvl1pPr>
              <a:defRPr/>
            </a:lvl1pPr>
          </a:lstStyle>
          <a:p>
            <a:pPr>
              <a:defRPr/>
            </a:pPr>
            <a:fld id="{AD3541DC-4230-4302-838A-A6768A50D5DD}" type="slidenum">
              <a:rPr lang="en-GB"/>
              <a:pPr>
                <a:defRPr/>
              </a:pPr>
              <a:t>‹#›</a:t>
            </a:fld>
            <a:endParaRPr lang="en-GB"/>
          </a:p>
        </p:txBody>
      </p:sp>
    </p:spTree>
    <p:extLst>
      <p:ext uri="{BB962C8B-B14F-4D97-AF65-F5344CB8AC3E}">
        <p14:creationId xmlns:p14="http://schemas.microsoft.com/office/powerpoint/2010/main" val="828829973"/>
      </p:ext>
    </p:extLst>
  </p:cSld>
  <p:clrMapOvr>
    <a:masterClrMapping/>
  </p:clrMapOvr>
  <p:transition spd="med">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40179717-D03E-43AB-AF4C-EF8F162360BD}" type="slidenum">
              <a:rPr lang="en-GB"/>
              <a:pPr>
                <a:defRPr/>
              </a:pPr>
              <a:t>‹#›</a:t>
            </a:fld>
            <a:endParaRPr lang="en-GB"/>
          </a:p>
        </p:txBody>
      </p:sp>
    </p:spTree>
    <p:extLst>
      <p:ext uri="{BB962C8B-B14F-4D97-AF65-F5344CB8AC3E}">
        <p14:creationId xmlns:p14="http://schemas.microsoft.com/office/powerpoint/2010/main" val="2647061134"/>
      </p:ext>
    </p:extLst>
  </p:cSld>
  <p:clrMapOvr>
    <a:masterClrMapping/>
  </p:clrMapOvr>
  <p:transition spd="med">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55" y="1657354"/>
            <a:ext cx="4781551"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801D9655-E11D-4B6C-B482-2FD150039360}" type="slidenum">
              <a:rPr lang="en-GB"/>
              <a:pPr>
                <a:defRPr/>
              </a:pPr>
              <a:t>‹#›</a:t>
            </a:fld>
            <a:endParaRPr lang="en-GB"/>
          </a:p>
        </p:txBody>
      </p:sp>
    </p:spTree>
    <p:extLst>
      <p:ext uri="{BB962C8B-B14F-4D97-AF65-F5344CB8AC3E}">
        <p14:creationId xmlns:p14="http://schemas.microsoft.com/office/powerpoint/2010/main" val="4011805209"/>
      </p:ext>
    </p:extLst>
  </p:cSld>
  <p:clrMapOvr>
    <a:masterClrMapping/>
  </p:clrMapOvr>
  <p:transition spd="med">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ln/>
        </p:spPr>
        <p:txBody>
          <a:bodyPr/>
          <a:lstStyle>
            <a:lvl1pPr>
              <a:defRPr/>
            </a:lvl1pPr>
          </a:lstStyle>
          <a:p>
            <a:pPr>
              <a:defRPr/>
            </a:pPr>
            <a:fld id="{16625AC7-9FEC-4659-986B-8B1895218250}" type="slidenum">
              <a:rPr lang="en-GB"/>
              <a:pPr>
                <a:defRPr/>
              </a:pPr>
              <a:t>‹#›</a:t>
            </a:fld>
            <a:endParaRPr lang="en-GB"/>
          </a:p>
        </p:txBody>
      </p:sp>
    </p:spTree>
    <p:extLst>
      <p:ext uri="{BB962C8B-B14F-4D97-AF65-F5344CB8AC3E}">
        <p14:creationId xmlns:p14="http://schemas.microsoft.com/office/powerpoint/2010/main" val="3823403993"/>
      </p:ext>
    </p:extLst>
  </p:cSld>
  <p:clrMapOvr>
    <a:masterClrMapping/>
  </p:clrMapOvr>
  <p:transition spd="med">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pPr>
              <a:defRPr/>
            </a:pPr>
            <a:fld id="{EA5AB6D8-75B0-4D40-A023-664D1E69C8FE}" type="slidenum">
              <a:rPr lang="en-GB"/>
              <a:pPr>
                <a:defRPr/>
              </a:pPr>
              <a:t>‹#›</a:t>
            </a:fld>
            <a:endParaRPr lang="en-GB"/>
          </a:p>
        </p:txBody>
      </p:sp>
    </p:spTree>
    <p:extLst>
      <p:ext uri="{BB962C8B-B14F-4D97-AF65-F5344CB8AC3E}">
        <p14:creationId xmlns:p14="http://schemas.microsoft.com/office/powerpoint/2010/main" val="3686739356"/>
      </p:ext>
    </p:extLst>
  </p:cSld>
  <p:clrMapOvr>
    <a:masterClrMapping/>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81868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C5021DAD-8AD8-4EEB-8F7E-E848D58E1C05}" type="slidenum">
              <a:rPr lang="en-GB"/>
              <a:pPr>
                <a:defRPr/>
              </a:pPr>
              <a:t>‹#›</a:t>
            </a:fld>
            <a:endParaRPr lang="en-GB"/>
          </a:p>
        </p:txBody>
      </p:sp>
    </p:spTree>
    <p:extLst>
      <p:ext uri="{BB962C8B-B14F-4D97-AF65-F5344CB8AC3E}">
        <p14:creationId xmlns:p14="http://schemas.microsoft.com/office/powerpoint/2010/main" val="2611165387"/>
      </p:ext>
    </p:extLst>
  </p:cSld>
  <p:clrMapOvr>
    <a:masterClrMapping/>
  </p:clrMapOvr>
  <p:transition spd="med">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3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123AA88E-095E-4D5E-ACF6-19C981357629}" type="slidenum">
              <a:rPr lang="en-GB"/>
              <a:pPr>
                <a:defRPr/>
              </a:pPr>
              <a:t>‹#›</a:t>
            </a:fld>
            <a:endParaRPr lang="en-GB"/>
          </a:p>
        </p:txBody>
      </p:sp>
    </p:spTree>
    <p:extLst>
      <p:ext uri="{BB962C8B-B14F-4D97-AF65-F5344CB8AC3E}">
        <p14:creationId xmlns:p14="http://schemas.microsoft.com/office/powerpoint/2010/main" val="27096051"/>
      </p:ext>
    </p:extLst>
  </p:cSld>
  <p:clrMapOvr>
    <a:masterClrMapping/>
  </p:clrMapOvr>
  <p:transition spd="med">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ABB7057E-3DD1-4B52-99AB-770665ECBDC1}" type="slidenum">
              <a:rPr lang="en-GB"/>
              <a:pPr>
                <a:defRPr/>
              </a:pPr>
              <a:t>‹#›</a:t>
            </a:fld>
            <a:endParaRPr lang="en-GB"/>
          </a:p>
        </p:txBody>
      </p:sp>
    </p:spTree>
    <p:extLst>
      <p:ext uri="{BB962C8B-B14F-4D97-AF65-F5344CB8AC3E}">
        <p14:creationId xmlns:p14="http://schemas.microsoft.com/office/powerpoint/2010/main" val="3144976523"/>
      </p:ext>
    </p:extLst>
  </p:cSld>
  <p:clrMapOvr>
    <a:masterClrMapping/>
  </p:clrMapOvr>
  <p:transition spd="med">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8FD5B24A-AF27-4DD5-9004-990C83057E14}" type="slidenum">
              <a:rPr lang="en-GB"/>
              <a:pPr>
                <a:defRPr/>
              </a:pPr>
              <a:t>‹#›</a:t>
            </a:fld>
            <a:endParaRPr lang="en-GB"/>
          </a:p>
        </p:txBody>
      </p:sp>
    </p:spTree>
    <p:extLst>
      <p:ext uri="{BB962C8B-B14F-4D97-AF65-F5344CB8AC3E}">
        <p14:creationId xmlns:p14="http://schemas.microsoft.com/office/powerpoint/2010/main" val="3199472909"/>
      </p:ext>
    </p:extLst>
  </p:cSld>
  <p:clrMapOvr>
    <a:masterClrMapping/>
  </p:clrMapOvr>
  <p:transition spd="med">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8300" y="609600"/>
            <a:ext cx="2440517"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3" y="609600"/>
            <a:ext cx="7124700"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E1E21A0B-2E03-4210-84EC-9B6AE74D6DAD}" type="slidenum">
              <a:rPr lang="en-GB"/>
              <a:pPr>
                <a:defRPr/>
              </a:pPr>
              <a:t>‹#›</a:t>
            </a:fld>
            <a:endParaRPr lang="en-GB"/>
          </a:p>
        </p:txBody>
      </p:sp>
    </p:spTree>
    <p:extLst>
      <p:ext uri="{BB962C8B-B14F-4D97-AF65-F5344CB8AC3E}">
        <p14:creationId xmlns:p14="http://schemas.microsoft.com/office/powerpoint/2010/main" val="3033709277"/>
      </p:ext>
    </p:extLst>
  </p:cSld>
  <p:clrMapOvr>
    <a:masterClrMapping/>
  </p:clrMapOvr>
  <p:transition spd="med">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55"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5D5329F7-A3F5-422B-81A5-30E26C04A017}" type="slidenum">
              <a:rPr lang="en-GB"/>
              <a:pPr>
                <a:defRPr/>
              </a:pPr>
              <a:t>‹#›</a:t>
            </a:fld>
            <a:endParaRPr lang="en-GB"/>
          </a:p>
        </p:txBody>
      </p:sp>
    </p:spTree>
    <p:extLst>
      <p:ext uri="{BB962C8B-B14F-4D97-AF65-F5344CB8AC3E}">
        <p14:creationId xmlns:p14="http://schemas.microsoft.com/office/powerpoint/2010/main" val="2048271910"/>
      </p:ext>
    </p:extLst>
  </p:cSld>
  <p:clrMapOvr>
    <a:masterClrMapping/>
  </p:clrMapOvr>
  <p:transition spd="med">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55"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15153" y="1657433"/>
            <a:ext cx="4783667" cy="223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915153" y="4049713"/>
            <a:ext cx="4783667" cy="223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sldNum" sz="quarter" idx="10"/>
          </p:nvPr>
        </p:nvSpPr>
        <p:spPr>
          <a:ln/>
        </p:spPr>
        <p:txBody>
          <a:bodyPr/>
          <a:lstStyle>
            <a:lvl1pPr>
              <a:defRPr/>
            </a:lvl1pPr>
          </a:lstStyle>
          <a:p>
            <a:pPr>
              <a:defRPr/>
            </a:pPr>
            <a:fld id="{4C2808D1-71FC-471F-8B53-E59176F66281}" type="slidenum">
              <a:rPr lang="en-GB"/>
              <a:pPr>
                <a:defRPr/>
              </a:pPr>
              <a:t>‹#›</a:t>
            </a:fld>
            <a:endParaRPr lang="en-GB"/>
          </a:p>
        </p:txBody>
      </p:sp>
    </p:spTree>
    <p:extLst>
      <p:ext uri="{BB962C8B-B14F-4D97-AF65-F5344CB8AC3E}">
        <p14:creationId xmlns:p14="http://schemas.microsoft.com/office/powerpoint/2010/main" val="3610869037"/>
      </p:ext>
    </p:extLst>
  </p:cSld>
  <p:clrMapOvr>
    <a:masterClrMapping/>
  </p:clrMapOvr>
  <p:transition spd="med">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4114800"/>
          </a:xfrm>
        </p:spPr>
        <p:txBody>
          <a:bodyPr/>
          <a:lstStyle/>
          <a:p>
            <a:pPr lvl="0"/>
            <a:r>
              <a:rPr lang="en-US" noProof="0"/>
              <a:t>Click icon to add table</a:t>
            </a:r>
          </a:p>
        </p:txBody>
      </p:sp>
      <p:sp>
        <p:nvSpPr>
          <p:cNvPr id="4" name="Date Placeholder 3"/>
          <p:cNvSpPr>
            <a:spLocks noGrp="1"/>
          </p:cNvSpPr>
          <p:nvPr>
            <p:ph type="dt" sz="half" idx="10"/>
          </p:nvPr>
        </p:nvSpPr>
        <p:spPr>
          <a:xfrm>
            <a:off x="609600" y="6245225"/>
            <a:ext cx="2844800" cy="476250"/>
          </a:xfrm>
          <a:prstGeom prst="rect">
            <a:avLst/>
          </a:prstGeom>
        </p:spPr>
        <p:txBody>
          <a:bodyPr/>
          <a:lstStyle>
            <a:lvl1pPr eaLnBrk="0" hangingPunct="0">
              <a:spcBef>
                <a:spcPct val="70000"/>
              </a:spcBef>
              <a:spcAft>
                <a:spcPct val="20000"/>
              </a:spcAft>
              <a:buClr>
                <a:srgbClr val="000099"/>
              </a:buClr>
              <a:buFont typeface="Wingdings" pitchFamily="2" charset="2"/>
              <a:buNone/>
              <a:defRPr>
                <a:solidFill>
                  <a:srgbClr val="000000"/>
                </a:solidFill>
                <a:latin typeface="Arial" charset="0"/>
                <a:cs typeface="+mn-cs"/>
              </a:defRPr>
            </a:lvl1pPr>
          </a:lstStyle>
          <a:p>
            <a:pPr>
              <a:defRPr/>
            </a:pPr>
            <a:endParaRPr lang="en-US"/>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eaLnBrk="0" hangingPunct="0">
              <a:spcBef>
                <a:spcPct val="70000"/>
              </a:spcBef>
              <a:spcAft>
                <a:spcPct val="20000"/>
              </a:spcAft>
              <a:buClr>
                <a:srgbClr val="000099"/>
              </a:buClr>
              <a:buFont typeface="Wingdings" pitchFamily="2" charset="2"/>
              <a:buNone/>
              <a:defRPr>
                <a:solidFill>
                  <a:srgbClr val="000000"/>
                </a:solidFill>
                <a:latin typeface="Arial" charset="0"/>
                <a:cs typeface="+mn-cs"/>
              </a:defRPr>
            </a:lvl1pPr>
          </a:lstStyle>
          <a:p>
            <a:pPr>
              <a:defRPr/>
            </a:pPr>
            <a:endParaRPr 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a:defRPr/>
            </a:pPr>
            <a:fld id="{64B39B40-39C9-46ED-A971-4FBBD616CD58}" type="slidenum">
              <a:rPr lang="en-US"/>
              <a:pPr>
                <a:defRPr/>
              </a:pPr>
              <a:t>‹#›</a:t>
            </a:fld>
            <a:endParaRPr lang="en-US"/>
          </a:p>
        </p:txBody>
      </p:sp>
    </p:spTree>
    <p:extLst>
      <p:ext uri="{BB962C8B-B14F-4D97-AF65-F5344CB8AC3E}">
        <p14:creationId xmlns:p14="http://schemas.microsoft.com/office/powerpoint/2010/main" val="1627783327"/>
      </p:ext>
    </p:extLst>
  </p:cSld>
  <p:clrMapOvr>
    <a:masterClrMapping/>
  </p:clrMapOvr>
  <p:transition>
    <p:comb/>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1828800" y="3445800"/>
            <a:ext cx="8534400" cy="1383243"/>
          </a:xfrm>
        </p:spPr>
        <p:txBody>
          <a:bodyPr>
            <a:normAutofit/>
          </a:bodyPr>
          <a:lstStyle>
            <a:lvl1pPr marL="0" indent="0" algn="ctr">
              <a:spcBef>
                <a:spcPts val="0"/>
              </a:spcBef>
              <a:buNone/>
              <a:defRPr sz="2000" i="1" baseline="0">
                <a:solidFill>
                  <a:schemeClr val="bg1"/>
                </a:solidFill>
                <a:latin typeface="Minion Pro" pitchFamily="18" charset="0"/>
                <a:cs typeface="Mini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Support headline goes here. One or two lines.</a:t>
            </a:r>
          </a:p>
        </p:txBody>
      </p:sp>
      <p:sp>
        <p:nvSpPr>
          <p:cNvPr id="9" name="Title 1"/>
          <p:cNvSpPr>
            <a:spLocks noGrp="1"/>
          </p:cNvSpPr>
          <p:nvPr>
            <p:ph type="ctrTitle" hasCustomPrompt="1"/>
          </p:nvPr>
        </p:nvSpPr>
        <p:spPr>
          <a:xfrm>
            <a:off x="914400" y="501990"/>
            <a:ext cx="10363200" cy="1470025"/>
          </a:xfrm>
        </p:spPr>
        <p:txBody>
          <a:bodyPr>
            <a:normAutofit/>
          </a:bodyPr>
          <a:lstStyle>
            <a:lvl1pPr>
              <a:defRPr sz="1800" b="1" cap="all">
                <a:solidFill>
                  <a:srgbClr val="FFCC00"/>
                </a:solidFill>
                <a:latin typeface="Myriad Pro" pitchFamily="34" charset="0"/>
                <a:cs typeface="Myriad Pro" pitchFamily="34" charset="0"/>
              </a:defRPr>
            </a:lvl1pPr>
          </a:lstStyle>
          <a:p>
            <a:r>
              <a:rPr lang="en-US" dirty="0"/>
              <a:t>CLICK TO EDIT DEPARTMENT NAME HERE</a:t>
            </a:r>
          </a:p>
        </p:txBody>
      </p:sp>
      <p:sp>
        <p:nvSpPr>
          <p:cNvPr id="20" name="Text Placeholder 18"/>
          <p:cNvSpPr>
            <a:spLocks noGrp="1"/>
          </p:cNvSpPr>
          <p:nvPr>
            <p:ph type="body" sz="quarter" idx="10" hasCustomPrompt="1"/>
          </p:nvPr>
        </p:nvSpPr>
        <p:spPr>
          <a:xfrm>
            <a:off x="1828800" y="2468095"/>
            <a:ext cx="8534400" cy="860453"/>
          </a:xfrm>
        </p:spPr>
        <p:txBody>
          <a:bodyPr>
            <a:normAutofit/>
          </a:bodyPr>
          <a:lstStyle>
            <a:lvl1pPr marL="0" indent="0" algn="ctr">
              <a:buNone/>
              <a:defRPr sz="5400" b="1" cap="all" baseline="0">
                <a:solidFill>
                  <a:srgbClr val="FFFFFF"/>
                </a:solidFill>
                <a:latin typeface="Myriad Pro" pitchFamily="34" charset="0"/>
                <a:cs typeface="Myriad Pro" pitchFamily="34" charset="0"/>
              </a:defRPr>
            </a:lvl1pPr>
          </a:lstStyle>
          <a:p>
            <a:pPr lvl="0"/>
            <a:r>
              <a:rPr lang="en-US" dirty="0"/>
              <a:t>TITLE GOES HERE</a:t>
            </a:r>
          </a:p>
        </p:txBody>
      </p:sp>
      <p:pic>
        <p:nvPicPr>
          <p:cNvPr id="6" name="Picture 6" descr="LUC_reversed_color_notag.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20844" y="5165698"/>
            <a:ext cx="11503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2428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4460" y="2913013"/>
            <a:ext cx="10629840" cy="3213193"/>
          </a:xfrm>
        </p:spPr>
        <p:txBody>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a:latin typeface="Myriad Pro" pitchFamily="34" charset="0"/>
                <a:cs typeface="Myriad Pro" pitchFamily="34" charset="0"/>
              </a:defRPr>
            </a:lvl1pPr>
          </a:lstStyle>
          <a:p>
            <a:pPr eaLnBrk="1" hangingPunct="1"/>
            <a:r>
              <a:rPr lang="en-US" sz="3000" dirty="0">
                <a:cs typeface="Arial" charset="0"/>
              </a:rPr>
              <a:t>Chapter or point No. 1</a:t>
            </a:r>
          </a:p>
          <a:p>
            <a:pPr eaLnBrk="1" hangingPunct="1"/>
            <a:r>
              <a:rPr lang="en-US" sz="3000" dirty="0">
                <a:cs typeface="Arial" charset="0"/>
              </a:rPr>
              <a:t>Chapter or point No. 2</a:t>
            </a:r>
          </a:p>
          <a:p>
            <a:pPr eaLnBrk="1" hangingPunct="1"/>
            <a:r>
              <a:rPr lang="en-US" sz="3000" dirty="0">
                <a:cs typeface="Arial" charset="0"/>
              </a:rPr>
              <a:t>Chapter or point No. 3</a:t>
            </a:r>
          </a:p>
        </p:txBody>
      </p:sp>
      <p:pic>
        <p:nvPicPr>
          <p:cNvPr id="7" name="Picture 6"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9" name="Title 1"/>
          <p:cNvSpPr>
            <a:spLocks noGrp="1"/>
          </p:cNvSpPr>
          <p:nvPr>
            <p:ph type="title" hasCustomPrompt="1"/>
          </p:nvPr>
        </p:nvSpPr>
        <p:spPr>
          <a:xfrm>
            <a:off x="814464" y="1769970"/>
            <a:ext cx="10629837" cy="1143000"/>
          </a:xfrm>
        </p:spPr>
        <p:txBody>
          <a:bodyPr>
            <a:normAutofit/>
          </a:bodyPr>
          <a:lstStyle>
            <a:lvl1pPr algn="l">
              <a:defRPr sz="3600" b="1" cap="all">
                <a:solidFill>
                  <a:srgbClr val="800000"/>
                </a:solidFill>
                <a:latin typeface="Myriad Pro" pitchFamily="34" charset="0"/>
                <a:cs typeface="Myriad Pro" pitchFamily="34" charset="0"/>
              </a:defRPr>
            </a:lvl1pPr>
          </a:lstStyle>
          <a:p>
            <a:r>
              <a:rPr lang="en-US" dirty="0"/>
              <a:t>Overview/summary</a:t>
            </a:r>
          </a:p>
        </p:txBody>
      </p:sp>
      <p:sp>
        <p:nvSpPr>
          <p:cNvPr id="6" name="Text Placeholder 21"/>
          <p:cNvSpPr>
            <a:spLocks noGrp="1"/>
          </p:cNvSpPr>
          <p:nvPr>
            <p:ph type="body" sz="quarter" idx="13" hasCustomPrompt="1"/>
          </p:nvPr>
        </p:nvSpPr>
        <p:spPr>
          <a:xfrm>
            <a:off x="711229"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1948370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4736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2667000"/>
            <a:ext cx="12192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63084" y="3321285"/>
            <a:ext cx="103632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3" name="Text Placeholder 2"/>
          <p:cNvSpPr>
            <a:spLocks noGrp="1"/>
          </p:cNvSpPr>
          <p:nvPr>
            <p:ph type="body" idx="1" hasCustomPrompt="1"/>
          </p:nvPr>
        </p:nvSpPr>
        <p:spPr>
          <a:xfrm>
            <a:off x="963084" y="2826711"/>
            <a:ext cx="103632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4" name="Footer Placeholder 4"/>
          <p:cNvSpPr>
            <a:spLocks noGrp="1"/>
          </p:cNvSpPr>
          <p:nvPr>
            <p:ph type="ftr" sz="quarter" idx="11"/>
          </p:nvPr>
        </p:nvSpPr>
        <p:spPr>
          <a:xfrm>
            <a:off x="1015999" y="5072572"/>
            <a:ext cx="10310284" cy="365125"/>
          </a:xfrm>
          <a:prstGeom prst="rect">
            <a:avLst/>
          </a:prstGeom>
        </p:spPr>
        <p:txBody>
          <a:bodyPr lIns="0" tIns="137160" bIns="0"/>
          <a:lstStyle>
            <a:lvl1pPr>
              <a:defRPr sz="1600">
                <a:latin typeface="Myriad Pro" pitchFamily="34" charset="0"/>
                <a:cs typeface="Myriad Pro" pitchFamily="34" charset="0"/>
              </a:defRPr>
            </a:lvl1pPr>
          </a:lstStyle>
          <a:p>
            <a:pPr algn="l"/>
            <a:r>
              <a:rPr lang="en-US" i="1" dirty="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963084" y="3984112"/>
            <a:ext cx="103632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Tree>
    <p:extLst>
      <p:ext uri="{BB962C8B-B14F-4D97-AF65-F5344CB8AC3E}">
        <p14:creationId xmlns:p14="http://schemas.microsoft.com/office/powerpoint/2010/main" val="40626897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hapter and Text only">
    <p:spTree>
      <p:nvGrpSpPr>
        <p:cNvPr id="1" name=""/>
        <p:cNvGrpSpPr/>
        <p:nvPr/>
      </p:nvGrpSpPr>
      <p:grpSpPr>
        <a:xfrm>
          <a:off x="0" y="0"/>
          <a:ext cx="0" cy="0"/>
          <a:chOff x="0" y="0"/>
          <a:chExt cx="0" cy="0"/>
        </a:xfrm>
      </p:grpSpPr>
      <p:pic>
        <p:nvPicPr>
          <p:cNvPr id="8"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711200" y="459350"/>
            <a:ext cx="10765536"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 hasCustomPrompt="1"/>
          </p:nvPr>
        </p:nvSpPr>
        <p:spPr>
          <a:xfrm>
            <a:off x="1652486" y="2335095"/>
            <a:ext cx="8863185"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6" name="Title 1"/>
          <p:cNvSpPr>
            <a:spLocks noGrp="1"/>
          </p:cNvSpPr>
          <p:nvPr>
            <p:ph type="title" hasCustomPrompt="1"/>
          </p:nvPr>
        </p:nvSpPr>
        <p:spPr>
          <a:xfrm>
            <a:off x="1652486" y="2973099"/>
            <a:ext cx="8863185"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18" name="Text Placeholder 16"/>
          <p:cNvSpPr>
            <a:spLocks noGrp="1"/>
          </p:cNvSpPr>
          <p:nvPr>
            <p:ph type="body" sz="quarter" idx="12" hasCustomPrompt="1"/>
          </p:nvPr>
        </p:nvSpPr>
        <p:spPr>
          <a:xfrm>
            <a:off x="1652486" y="3676852"/>
            <a:ext cx="8863185"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
        <p:nvSpPr>
          <p:cNvPr id="20" name="Footer Placeholder 4"/>
          <p:cNvSpPr>
            <a:spLocks noGrp="1"/>
          </p:cNvSpPr>
          <p:nvPr>
            <p:ph type="ftr" sz="quarter" idx="11"/>
          </p:nvPr>
        </p:nvSpPr>
        <p:spPr>
          <a:xfrm>
            <a:off x="1693458" y="5267170"/>
            <a:ext cx="8863185" cy="365125"/>
          </a:xfrm>
          <a:prstGeom prst="rect">
            <a:avLst/>
          </a:prstGeom>
        </p:spPr>
        <p:txBody>
          <a:bodyPr lIns="0" tIns="137160" bIns="0"/>
          <a:lstStyle>
            <a:lvl1pPr algn="l" eaLnBrk="1" hangingPunct="1">
              <a:defRPr sz="1600">
                <a:latin typeface="Myriad Pro" pitchFamily="34" charset="0"/>
                <a:cs typeface="Myriad Pro" pitchFamily="34" charset="0"/>
              </a:defRPr>
            </a:lvl1pPr>
          </a:lstStyle>
          <a:p>
            <a:r>
              <a:rPr lang="en-US" i="1" dirty="0">
                <a:solidFill>
                  <a:srgbClr val="999999"/>
                </a:solidFill>
              </a:rPr>
              <a:t>NOTE: Option2 for chapter slide—text only</a:t>
            </a:r>
          </a:p>
          <a:p>
            <a:endParaRPr lang="en-US" dirty="0"/>
          </a:p>
        </p:txBody>
      </p:sp>
      <p:sp>
        <p:nvSpPr>
          <p:cNvPr id="9" name="Text Placeholder 21"/>
          <p:cNvSpPr>
            <a:spLocks noGrp="1"/>
          </p:cNvSpPr>
          <p:nvPr>
            <p:ph type="body" sz="quarter" idx="13" hasCustomPrompt="1"/>
          </p:nvPr>
        </p:nvSpPr>
        <p:spPr>
          <a:xfrm>
            <a:off x="711229"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233251506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15" name="Text Placeholder 14"/>
          <p:cNvSpPr>
            <a:spLocks noGrp="1"/>
          </p:cNvSpPr>
          <p:nvPr>
            <p:ph type="body" sz="quarter" idx="10" hasCustomPrompt="1"/>
          </p:nvPr>
        </p:nvSpPr>
        <p:spPr>
          <a:xfrm>
            <a:off x="814920" y="1586990"/>
            <a:ext cx="10629381" cy="317940"/>
          </a:xfrm>
        </p:spPr>
        <p:txBody>
          <a:bodyPr>
            <a:normAutofit/>
          </a:bodyPr>
          <a:lstStyle>
            <a:lvl1pPr marL="0" indent="0">
              <a:buNone/>
              <a:defRPr sz="1600" b="1" i="0" cap="all" baseline="0">
                <a:latin typeface="Myriad Pro" pitchFamily="34" charset="0"/>
                <a:cs typeface="Myriad Pro" pitchFamily="34" charset="0"/>
              </a:defRPr>
            </a:lvl1pPr>
          </a:lstStyle>
          <a:p>
            <a:pPr lvl="0"/>
            <a:r>
              <a:rPr lang="en-US" dirty="0"/>
              <a:t>Label goes here, if needed</a:t>
            </a:r>
          </a:p>
        </p:txBody>
      </p:sp>
      <p:sp>
        <p:nvSpPr>
          <p:cNvPr id="20" name="Text Placeholder 17"/>
          <p:cNvSpPr>
            <a:spLocks noGrp="1"/>
          </p:cNvSpPr>
          <p:nvPr>
            <p:ph type="body" sz="quarter" idx="11" hasCustomPrompt="1"/>
          </p:nvPr>
        </p:nvSpPr>
        <p:spPr>
          <a:xfrm>
            <a:off x="814920" y="2826722"/>
            <a:ext cx="10629381" cy="849312"/>
          </a:xfrm>
        </p:spPr>
        <p:txBody>
          <a:bodyPr>
            <a:normAutofit/>
          </a:bodyPr>
          <a:lstStyle>
            <a:lvl1pPr marL="0" indent="0">
              <a:buNone/>
              <a:defRPr sz="3000" baseline="0">
                <a:latin typeface="Myriad Pro" pitchFamily="34" charset="0"/>
                <a:cs typeface="Myriad Pro" pitchFamily="34" charset="0"/>
              </a:defRPr>
            </a:lvl1pPr>
          </a:lstStyle>
          <a:p>
            <a:pPr lvl="0"/>
            <a:r>
              <a:rPr lang="en-US" dirty="0"/>
              <a:t>Type sample goes here</a:t>
            </a:r>
          </a:p>
        </p:txBody>
      </p:sp>
      <p:sp>
        <p:nvSpPr>
          <p:cNvPr id="24" name="Title 1"/>
          <p:cNvSpPr>
            <a:spLocks noGrp="1"/>
          </p:cNvSpPr>
          <p:nvPr>
            <p:ph type="title" hasCustomPrompt="1"/>
          </p:nvPr>
        </p:nvSpPr>
        <p:spPr>
          <a:xfrm>
            <a:off x="814464" y="1914072"/>
            <a:ext cx="10629839" cy="883924"/>
          </a:xfrm>
        </p:spPr>
        <p:txBody>
          <a:bodyPr tIns="0" bIns="0">
            <a:normAutofit/>
          </a:bodyPr>
          <a:lstStyle>
            <a:lvl1pPr algn="l">
              <a:defRPr sz="3600" b="1" cap="all">
                <a:solidFill>
                  <a:srgbClr val="800000"/>
                </a:solidFill>
                <a:latin typeface="Myriad Pro" pitchFamily="34" charset="0"/>
                <a:cs typeface="Myriad Pro" pitchFamily="34" charset="0"/>
              </a:defRPr>
            </a:lvl1pPr>
          </a:lstStyle>
          <a:p>
            <a:r>
              <a:rPr lang="en-US" dirty="0"/>
              <a:t>Headline/sample</a:t>
            </a:r>
          </a:p>
        </p:txBody>
      </p:sp>
      <p:sp>
        <p:nvSpPr>
          <p:cNvPr id="26" name="Text Placeholder 21"/>
          <p:cNvSpPr>
            <a:spLocks noGrp="1"/>
          </p:cNvSpPr>
          <p:nvPr>
            <p:ph type="body" sz="quarter" idx="12" hasCustomPrompt="1"/>
          </p:nvPr>
        </p:nvSpPr>
        <p:spPr>
          <a:xfrm>
            <a:off x="814920" y="4182315"/>
            <a:ext cx="10629381" cy="507197"/>
          </a:xfrm>
        </p:spPr>
        <p:txBody>
          <a:bodyPr>
            <a:normAutofit/>
          </a:bodyPr>
          <a:lstStyle>
            <a:lvl1pPr marL="0" indent="0">
              <a:buNone/>
              <a:defRPr sz="2000" b="0" i="1" baseline="0">
                <a:latin typeface="Myriad Pro" pitchFamily="34" charset="0"/>
                <a:cs typeface="Myriad Pro" pitchFamily="34" charset="0"/>
              </a:defRPr>
            </a:lvl1pPr>
          </a:lstStyle>
          <a:p>
            <a:pPr lvl="0"/>
            <a:r>
              <a:rPr lang="en-US" dirty="0"/>
              <a:t>Secondary type sample (chart, caption, etc.)</a:t>
            </a:r>
          </a:p>
        </p:txBody>
      </p:sp>
      <p:sp>
        <p:nvSpPr>
          <p:cNvPr id="8" name="Text Placeholder 21"/>
          <p:cNvSpPr>
            <a:spLocks noGrp="1"/>
          </p:cNvSpPr>
          <p:nvPr>
            <p:ph type="body" sz="quarter" idx="13" hasCustomPrompt="1"/>
          </p:nvPr>
        </p:nvSpPr>
        <p:spPr>
          <a:xfrm>
            <a:off x="711229"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325401463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UC_vertical_reverse_color_forPPT.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47952" y="3810043"/>
            <a:ext cx="3896101" cy="26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4321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1" hangingPunct="1">
              <a:defRPr sz="3600" b="1">
                <a:latin typeface="Arial" pitchFamily="34" charset="0"/>
                <a:cs typeface="Arial" pitchFamily="34" charset="0"/>
              </a:defRPr>
            </a:lvl1pPr>
          </a:lstStyle>
          <a:p>
            <a:pPr>
              <a:defRPr/>
            </a:pPr>
            <a:fld id="{39A28B44-2FCF-4B1F-B9C9-58B7249AFAB1}" type="slidenum">
              <a:rPr lang="en-GB" altLang="en-US"/>
              <a:pPr>
                <a:defRPr/>
              </a:pPr>
              <a:t>‹#›</a:t>
            </a:fld>
            <a:endParaRPr lang="en-GB" altLang="en-US"/>
          </a:p>
        </p:txBody>
      </p:sp>
    </p:spTree>
    <p:extLst>
      <p:ext uri="{BB962C8B-B14F-4D97-AF65-F5344CB8AC3E}">
        <p14:creationId xmlns:p14="http://schemas.microsoft.com/office/powerpoint/2010/main" val="2212707819"/>
      </p:ext>
    </p:extLst>
  </p:cSld>
  <p:clrMapOvr>
    <a:masterClrMapping/>
  </p:clrMapOvr>
  <p:transition spd="med">
    <p:rand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1" hangingPunct="1">
              <a:defRPr sz="3600" b="1">
                <a:latin typeface="Arial" pitchFamily="34" charset="0"/>
                <a:cs typeface="Arial" pitchFamily="34" charset="0"/>
              </a:defRPr>
            </a:lvl1pPr>
          </a:lstStyle>
          <a:p>
            <a:pPr>
              <a:defRPr/>
            </a:pPr>
            <a:fld id="{3D279114-4494-421F-9677-458FE9455044}" type="slidenum">
              <a:rPr lang="en-GB" altLang="en-US"/>
              <a:pPr>
                <a:defRPr/>
              </a:pPr>
              <a:t>‹#›</a:t>
            </a:fld>
            <a:endParaRPr lang="en-GB" altLang="en-US"/>
          </a:p>
        </p:txBody>
      </p:sp>
    </p:spTree>
    <p:extLst>
      <p:ext uri="{BB962C8B-B14F-4D97-AF65-F5344CB8AC3E}">
        <p14:creationId xmlns:p14="http://schemas.microsoft.com/office/powerpoint/2010/main" val="2117999421"/>
      </p:ext>
    </p:extLst>
  </p:cSld>
  <p:clrMapOvr>
    <a:masterClrMapping/>
  </p:clrMapOvr>
  <p:transition spd="med">
    <p:rand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1" hangingPunct="1">
              <a:defRPr sz="3600" b="1">
                <a:latin typeface="Arial" pitchFamily="34" charset="0"/>
                <a:cs typeface="Arial" pitchFamily="34" charset="0"/>
              </a:defRPr>
            </a:lvl1pPr>
          </a:lstStyle>
          <a:p>
            <a:pPr>
              <a:defRPr/>
            </a:pPr>
            <a:fld id="{0B7E7DD2-33B3-4368-82A9-CA544B184493}" type="slidenum">
              <a:rPr lang="en-GB" altLang="en-US"/>
              <a:pPr>
                <a:defRPr/>
              </a:pPr>
              <a:t>‹#›</a:t>
            </a:fld>
            <a:endParaRPr lang="en-GB" altLang="en-US"/>
          </a:p>
        </p:txBody>
      </p:sp>
    </p:spTree>
    <p:extLst>
      <p:ext uri="{BB962C8B-B14F-4D97-AF65-F5344CB8AC3E}">
        <p14:creationId xmlns:p14="http://schemas.microsoft.com/office/powerpoint/2010/main" val="1834403618"/>
      </p:ext>
    </p:extLst>
  </p:cSld>
  <p:clrMapOvr>
    <a:masterClrMapping/>
  </p:clrMapOvr>
  <p:transition spd="med">
    <p:rand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58" y="1657354"/>
            <a:ext cx="4781551"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1" hangingPunct="1">
              <a:defRPr sz="3600" b="1">
                <a:latin typeface="Arial" pitchFamily="34" charset="0"/>
                <a:cs typeface="Arial" pitchFamily="34" charset="0"/>
              </a:defRPr>
            </a:lvl1pPr>
          </a:lstStyle>
          <a:p>
            <a:pPr>
              <a:defRPr/>
            </a:pPr>
            <a:fld id="{92BDF8D0-789A-4D8F-9D30-7D4C05A3CF1A}" type="slidenum">
              <a:rPr lang="en-GB" altLang="en-US"/>
              <a:pPr>
                <a:defRPr/>
              </a:pPr>
              <a:t>‹#›</a:t>
            </a:fld>
            <a:endParaRPr lang="en-GB" altLang="en-US"/>
          </a:p>
        </p:txBody>
      </p:sp>
    </p:spTree>
    <p:extLst>
      <p:ext uri="{BB962C8B-B14F-4D97-AF65-F5344CB8AC3E}">
        <p14:creationId xmlns:p14="http://schemas.microsoft.com/office/powerpoint/2010/main" val="3327461671"/>
      </p:ext>
    </p:extLst>
  </p:cSld>
  <p:clrMapOvr>
    <a:masterClrMapping/>
  </p:clrMapOvr>
  <p:transition spd="med">
    <p:rand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1" hangingPunct="1">
              <a:defRPr sz="3600" b="1">
                <a:latin typeface="Arial" pitchFamily="34" charset="0"/>
                <a:cs typeface="Arial" pitchFamily="34" charset="0"/>
              </a:defRPr>
            </a:lvl1pPr>
          </a:lstStyle>
          <a:p>
            <a:pPr>
              <a:defRPr/>
            </a:pPr>
            <a:fld id="{8B93AE9F-BA48-4E38-8AD3-C4F1ADFA9A4F}" type="slidenum">
              <a:rPr lang="en-GB" altLang="en-US"/>
              <a:pPr>
                <a:defRPr/>
              </a:pPr>
              <a:t>‹#›</a:t>
            </a:fld>
            <a:endParaRPr lang="en-GB" altLang="en-US"/>
          </a:p>
        </p:txBody>
      </p:sp>
    </p:spTree>
    <p:extLst>
      <p:ext uri="{BB962C8B-B14F-4D97-AF65-F5344CB8AC3E}">
        <p14:creationId xmlns:p14="http://schemas.microsoft.com/office/powerpoint/2010/main" val="3807271287"/>
      </p:ext>
    </p:extLst>
  </p:cSld>
  <p:clrMapOvr>
    <a:masterClrMapping/>
  </p:clrMapOvr>
  <p:transition spd="med">
    <p:rand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1" hangingPunct="1">
              <a:defRPr sz="3600" b="1">
                <a:latin typeface="Arial" pitchFamily="34" charset="0"/>
                <a:cs typeface="Arial" pitchFamily="34" charset="0"/>
              </a:defRPr>
            </a:lvl1pPr>
          </a:lstStyle>
          <a:p>
            <a:pPr>
              <a:defRPr/>
            </a:pPr>
            <a:fld id="{72E17097-CBBA-4577-8AA1-C78024D53728}" type="slidenum">
              <a:rPr lang="en-GB" altLang="en-US"/>
              <a:pPr>
                <a:defRPr/>
              </a:pPr>
              <a:t>‹#›</a:t>
            </a:fld>
            <a:endParaRPr lang="en-GB" altLang="en-US"/>
          </a:p>
        </p:txBody>
      </p:sp>
    </p:spTree>
    <p:extLst>
      <p:ext uri="{BB962C8B-B14F-4D97-AF65-F5344CB8AC3E}">
        <p14:creationId xmlns:p14="http://schemas.microsoft.com/office/powerpoint/2010/main" val="244822715"/>
      </p:ext>
    </p:extLst>
  </p:cSld>
  <p:clrMapOvr>
    <a:masterClrMapping/>
  </p:clrMapOvr>
  <p:transition spd="med">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690287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1" hangingPunct="1">
              <a:defRPr sz="3600" b="1">
                <a:latin typeface="Arial" pitchFamily="34" charset="0"/>
                <a:cs typeface="Arial" pitchFamily="34" charset="0"/>
              </a:defRPr>
            </a:lvl1pPr>
          </a:lstStyle>
          <a:p>
            <a:pPr>
              <a:defRPr/>
            </a:pPr>
            <a:fld id="{92B365EE-D72B-4E87-8F79-487F5ADB432B}" type="slidenum">
              <a:rPr lang="en-GB" altLang="en-US"/>
              <a:pPr>
                <a:defRPr/>
              </a:pPr>
              <a:t>‹#›</a:t>
            </a:fld>
            <a:endParaRPr lang="en-GB" altLang="en-US"/>
          </a:p>
        </p:txBody>
      </p:sp>
    </p:spTree>
    <p:extLst>
      <p:ext uri="{BB962C8B-B14F-4D97-AF65-F5344CB8AC3E}">
        <p14:creationId xmlns:p14="http://schemas.microsoft.com/office/powerpoint/2010/main" val="1255575154"/>
      </p:ext>
    </p:extLst>
  </p:cSld>
  <p:clrMapOvr>
    <a:masterClrMapping/>
  </p:clrMapOvr>
  <p:transition spd="med">
    <p:rand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3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1" hangingPunct="1">
              <a:defRPr sz="3600" b="1">
                <a:latin typeface="Arial" pitchFamily="34" charset="0"/>
                <a:cs typeface="Arial" pitchFamily="34" charset="0"/>
              </a:defRPr>
            </a:lvl1pPr>
          </a:lstStyle>
          <a:p>
            <a:pPr>
              <a:defRPr/>
            </a:pPr>
            <a:fld id="{E079AEAB-0922-45B4-BE81-4A7D856C0903}" type="slidenum">
              <a:rPr lang="en-GB" altLang="en-US"/>
              <a:pPr>
                <a:defRPr/>
              </a:pPr>
              <a:t>‹#›</a:t>
            </a:fld>
            <a:endParaRPr lang="en-GB" altLang="en-US"/>
          </a:p>
        </p:txBody>
      </p:sp>
    </p:spTree>
    <p:extLst>
      <p:ext uri="{BB962C8B-B14F-4D97-AF65-F5344CB8AC3E}">
        <p14:creationId xmlns:p14="http://schemas.microsoft.com/office/powerpoint/2010/main" val="576294634"/>
      </p:ext>
    </p:extLst>
  </p:cSld>
  <p:clrMapOvr>
    <a:masterClrMapping/>
  </p:clrMapOvr>
  <p:transition spd="med">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1" hangingPunct="1">
              <a:defRPr sz="3600" b="1">
                <a:latin typeface="Arial" pitchFamily="34" charset="0"/>
                <a:cs typeface="Arial" pitchFamily="34" charset="0"/>
              </a:defRPr>
            </a:lvl1pPr>
          </a:lstStyle>
          <a:p>
            <a:pPr>
              <a:defRPr/>
            </a:pPr>
            <a:fld id="{673C82BA-8533-4551-A1E9-370C7AEF5B9E}" type="slidenum">
              <a:rPr lang="en-GB" altLang="en-US"/>
              <a:pPr>
                <a:defRPr/>
              </a:pPr>
              <a:t>‹#›</a:t>
            </a:fld>
            <a:endParaRPr lang="en-GB" altLang="en-US"/>
          </a:p>
        </p:txBody>
      </p:sp>
    </p:spTree>
    <p:extLst>
      <p:ext uri="{BB962C8B-B14F-4D97-AF65-F5344CB8AC3E}">
        <p14:creationId xmlns:p14="http://schemas.microsoft.com/office/powerpoint/2010/main" val="1452671536"/>
      </p:ext>
    </p:extLst>
  </p:cSld>
  <p:clrMapOvr>
    <a:masterClrMapping/>
  </p:clrMapOvr>
  <p:transition spd="med">
    <p:rand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1" hangingPunct="1">
              <a:defRPr sz="3600" b="1">
                <a:latin typeface="Arial" pitchFamily="34" charset="0"/>
                <a:cs typeface="Arial" pitchFamily="34" charset="0"/>
              </a:defRPr>
            </a:lvl1pPr>
          </a:lstStyle>
          <a:p>
            <a:pPr>
              <a:defRPr/>
            </a:pPr>
            <a:fld id="{99872A24-7DDB-4CEC-88C2-B7D10F05342F}" type="slidenum">
              <a:rPr lang="en-GB" altLang="en-US"/>
              <a:pPr>
                <a:defRPr/>
              </a:pPr>
              <a:t>‹#›</a:t>
            </a:fld>
            <a:endParaRPr lang="en-GB" altLang="en-US"/>
          </a:p>
        </p:txBody>
      </p:sp>
    </p:spTree>
    <p:extLst>
      <p:ext uri="{BB962C8B-B14F-4D97-AF65-F5344CB8AC3E}">
        <p14:creationId xmlns:p14="http://schemas.microsoft.com/office/powerpoint/2010/main" val="3924168574"/>
      </p:ext>
    </p:extLst>
  </p:cSld>
  <p:clrMapOvr>
    <a:masterClrMapping/>
  </p:clrMapOvr>
  <p:transition spd="med">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8300" y="609600"/>
            <a:ext cx="2440517"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3" y="609600"/>
            <a:ext cx="7124700"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1" hangingPunct="1">
              <a:defRPr sz="3600" b="1">
                <a:latin typeface="Arial" pitchFamily="34" charset="0"/>
                <a:cs typeface="Arial" pitchFamily="34" charset="0"/>
              </a:defRPr>
            </a:lvl1pPr>
          </a:lstStyle>
          <a:p>
            <a:pPr>
              <a:defRPr/>
            </a:pPr>
            <a:fld id="{F29AA788-E888-4A2F-A8FD-816BFE6A0077}" type="slidenum">
              <a:rPr lang="en-GB" altLang="en-US"/>
              <a:pPr>
                <a:defRPr/>
              </a:pPr>
              <a:t>‹#›</a:t>
            </a:fld>
            <a:endParaRPr lang="en-GB" altLang="en-US"/>
          </a:p>
        </p:txBody>
      </p:sp>
    </p:spTree>
    <p:extLst>
      <p:ext uri="{BB962C8B-B14F-4D97-AF65-F5344CB8AC3E}">
        <p14:creationId xmlns:p14="http://schemas.microsoft.com/office/powerpoint/2010/main" val="1282339878"/>
      </p:ext>
    </p:extLst>
  </p:cSld>
  <p:clrMapOvr>
    <a:masterClrMapping/>
  </p:clrMapOvr>
  <p:transition spd="med">
    <p:rand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1828800" y="3445800"/>
            <a:ext cx="8534400" cy="1383243"/>
          </a:xfrm>
        </p:spPr>
        <p:txBody>
          <a:bodyPr>
            <a:normAutofit/>
          </a:bodyPr>
          <a:lstStyle>
            <a:lvl1pPr marL="0" indent="0" algn="ctr">
              <a:spcBef>
                <a:spcPts val="0"/>
              </a:spcBef>
              <a:buNone/>
              <a:defRPr sz="2000" i="1" baseline="0">
                <a:solidFill>
                  <a:schemeClr val="bg1"/>
                </a:solidFill>
                <a:latin typeface="Minion Pro" pitchFamily="18" charset="0"/>
                <a:cs typeface="Mini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Support headline goes here. One or two lines.</a:t>
            </a:r>
          </a:p>
        </p:txBody>
      </p:sp>
      <p:sp>
        <p:nvSpPr>
          <p:cNvPr id="9" name="Title 1"/>
          <p:cNvSpPr>
            <a:spLocks noGrp="1"/>
          </p:cNvSpPr>
          <p:nvPr>
            <p:ph type="ctrTitle" hasCustomPrompt="1"/>
          </p:nvPr>
        </p:nvSpPr>
        <p:spPr>
          <a:xfrm>
            <a:off x="914400" y="501992"/>
            <a:ext cx="10363200" cy="1470025"/>
          </a:xfrm>
        </p:spPr>
        <p:txBody>
          <a:bodyPr>
            <a:normAutofit/>
          </a:bodyPr>
          <a:lstStyle>
            <a:lvl1pPr>
              <a:defRPr sz="1800" b="1" cap="all">
                <a:solidFill>
                  <a:srgbClr val="FFCC00"/>
                </a:solidFill>
                <a:latin typeface="Myriad Pro" pitchFamily="34" charset="0"/>
                <a:cs typeface="Myriad Pro" pitchFamily="34" charset="0"/>
              </a:defRPr>
            </a:lvl1pPr>
          </a:lstStyle>
          <a:p>
            <a:r>
              <a:rPr lang="en-US" dirty="0"/>
              <a:t>CLICK TO EDIT DEPARTMENT NAME HERE</a:t>
            </a:r>
          </a:p>
        </p:txBody>
      </p:sp>
      <p:sp>
        <p:nvSpPr>
          <p:cNvPr id="20" name="Text Placeholder 18"/>
          <p:cNvSpPr>
            <a:spLocks noGrp="1"/>
          </p:cNvSpPr>
          <p:nvPr>
            <p:ph type="body" sz="quarter" idx="10" hasCustomPrompt="1"/>
          </p:nvPr>
        </p:nvSpPr>
        <p:spPr>
          <a:xfrm>
            <a:off x="1828800" y="2468097"/>
            <a:ext cx="8534400" cy="860453"/>
          </a:xfrm>
        </p:spPr>
        <p:txBody>
          <a:bodyPr>
            <a:normAutofit/>
          </a:bodyPr>
          <a:lstStyle>
            <a:lvl1pPr marL="0" indent="0" algn="ctr">
              <a:buNone/>
              <a:defRPr sz="5400" b="1" cap="all" baseline="0">
                <a:solidFill>
                  <a:srgbClr val="FFFFFF"/>
                </a:solidFill>
                <a:latin typeface="Myriad Pro" pitchFamily="34" charset="0"/>
                <a:cs typeface="Myriad Pro" pitchFamily="34" charset="0"/>
              </a:defRPr>
            </a:lvl1pPr>
          </a:lstStyle>
          <a:p>
            <a:pPr lvl="0"/>
            <a:r>
              <a:rPr lang="en-US" dirty="0"/>
              <a:t>TITLE GOES HERE</a:t>
            </a:r>
          </a:p>
        </p:txBody>
      </p:sp>
      <p:pic>
        <p:nvPicPr>
          <p:cNvPr id="6" name="Picture 6" descr="LUC_reversed_color_notag.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20844" y="5165700"/>
            <a:ext cx="11503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2428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4460" y="2913015"/>
            <a:ext cx="10629840" cy="3213193"/>
          </a:xfrm>
        </p:spPr>
        <p:txBody>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a:latin typeface="Myriad Pro" pitchFamily="34" charset="0"/>
                <a:cs typeface="Myriad Pro" pitchFamily="34" charset="0"/>
              </a:defRPr>
            </a:lvl1pPr>
          </a:lstStyle>
          <a:p>
            <a:pPr eaLnBrk="1" hangingPunct="1"/>
            <a:r>
              <a:rPr lang="en-US" sz="3000" dirty="0">
                <a:cs typeface="Arial" charset="0"/>
              </a:rPr>
              <a:t>Chapter or point No. 1</a:t>
            </a:r>
          </a:p>
          <a:p>
            <a:pPr eaLnBrk="1" hangingPunct="1"/>
            <a:r>
              <a:rPr lang="en-US" sz="3000" dirty="0">
                <a:cs typeface="Arial" charset="0"/>
              </a:rPr>
              <a:t>Chapter or point No. 2</a:t>
            </a:r>
          </a:p>
          <a:p>
            <a:pPr eaLnBrk="1" hangingPunct="1"/>
            <a:r>
              <a:rPr lang="en-US" sz="3000" dirty="0">
                <a:cs typeface="Arial" charset="0"/>
              </a:rPr>
              <a:t>Chapter or point No. 3</a:t>
            </a:r>
          </a:p>
        </p:txBody>
      </p:sp>
      <p:pic>
        <p:nvPicPr>
          <p:cNvPr id="7" name="Picture 6"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9" name="Title 1"/>
          <p:cNvSpPr>
            <a:spLocks noGrp="1"/>
          </p:cNvSpPr>
          <p:nvPr>
            <p:ph type="title" hasCustomPrompt="1"/>
          </p:nvPr>
        </p:nvSpPr>
        <p:spPr>
          <a:xfrm>
            <a:off x="814464" y="1769970"/>
            <a:ext cx="10629837" cy="1143000"/>
          </a:xfrm>
        </p:spPr>
        <p:txBody>
          <a:bodyPr>
            <a:normAutofit/>
          </a:bodyPr>
          <a:lstStyle>
            <a:lvl1pPr algn="l">
              <a:defRPr sz="3600" b="1" cap="all">
                <a:solidFill>
                  <a:srgbClr val="800000"/>
                </a:solidFill>
                <a:latin typeface="Myriad Pro" pitchFamily="34" charset="0"/>
                <a:cs typeface="Myriad Pro" pitchFamily="34" charset="0"/>
              </a:defRPr>
            </a:lvl1pPr>
          </a:lstStyle>
          <a:p>
            <a:r>
              <a:rPr lang="en-US" dirty="0"/>
              <a:t>Overview/summary</a:t>
            </a:r>
          </a:p>
        </p:txBody>
      </p:sp>
      <p:sp>
        <p:nvSpPr>
          <p:cNvPr id="6" name="Text Placeholder 21"/>
          <p:cNvSpPr>
            <a:spLocks noGrp="1"/>
          </p:cNvSpPr>
          <p:nvPr>
            <p:ph type="body" sz="quarter" idx="13" hasCustomPrompt="1"/>
          </p:nvPr>
        </p:nvSpPr>
        <p:spPr>
          <a:xfrm>
            <a:off x="711230"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19483701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2667000"/>
            <a:ext cx="12192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63084" y="3321285"/>
            <a:ext cx="103632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3" name="Text Placeholder 2"/>
          <p:cNvSpPr>
            <a:spLocks noGrp="1"/>
          </p:cNvSpPr>
          <p:nvPr>
            <p:ph type="body" idx="1" hasCustomPrompt="1"/>
          </p:nvPr>
        </p:nvSpPr>
        <p:spPr>
          <a:xfrm>
            <a:off x="963084" y="2826713"/>
            <a:ext cx="103632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4" name="Footer Placeholder 4"/>
          <p:cNvSpPr>
            <a:spLocks noGrp="1"/>
          </p:cNvSpPr>
          <p:nvPr>
            <p:ph type="ftr" sz="quarter" idx="11"/>
          </p:nvPr>
        </p:nvSpPr>
        <p:spPr>
          <a:xfrm>
            <a:off x="1015999" y="5072574"/>
            <a:ext cx="10310284" cy="365125"/>
          </a:xfrm>
          <a:prstGeom prst="rect">
            <a:avLst/>
          </a:prstGeom>
        </p:spPr>
        <p:txBody>
          <a:bodyPr lIns="0" tIns="137160" bIns="0"/>
          <a:lstStyle>
            <a:lvl1pPr>
              <a:defRPr sz="1600">
                <a:latin typeface="Myriad Pro" pitchFamily="34" charset="0"/>
                <a:cs typeface="Myriad Pro" pitchFamily="34" charset="0"/>
              </a:defRPr>
            </a:lvl1pPr>
          </a:lstStyle>
          <a:p>
            <a:pPr algn="l"/>
            <a:r>
              <a:rPr lang="en-US" i="1" dirty="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963084" y="3984112"/>
            <a:ext cx="103632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Tree>
    <p:extLst>
      <p:ext uri="{BB962C8B-B14F-4D97-AF65-F5344CB8AC3E}">
        <p14:creationId xmlns:p14="http://schemas.microsoft.com/office/powerpoint/2010/main" val="406268970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hapter and Text only">
    <p:spTree>
      <p:nvGrpSpPr>
        <p:cNvPr id="1" name=""/>
        <p:cNvGrpSpPr/>
        <p:nvPr/>
      </p:nvGrpSpPr>
      <p:grpSpPr>
        <a:xfrm>
          <a:off x="0" y="0"/>
          <a:ext cx="0" cy="0"/>
          <a:chOff x="0" y="0"/>
          <a:chExt cx="0" cy="0"/>
        </a:xfrm>
      </p:grpSpPr>
      <p:pic>
        <p:nvPicPr>
          <p:cNvPr id="8"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711200" y="459350"/>
            <a:ext cx="10765536"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 hasCustomPrompt="1"/>
          </p:nvPr>
        </p:nvSpPr>
        <p:spPr>
          <a:xfrm>
            <a:off x="1652488" y="2335097"/>
            <a:ext cx="8863185"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6" name="Title 1"/>
          <p:cNvSpPr>
            <a:spLocks noGrp="1"/>
          </p:cNvSpPr>
          <p:nvPr>
            <p:ph type="title" hasCustomPrompt="1"/>
          </p:nvPr>
        </p:nvSpPr>
        <p:spPr>
          <a:xfrm>
            <a:off x="1652488" y="2973101"/>
            <a:ext cx="8863185"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18" name="Text Placeholder 16"/>
          <p:cNvSpPr>
            <a:spLocks noGrp="1"/>
          </p:cNvSpPr>
          <p:nvPr>
            <p:ph type="body" sz="quarter" idx="12" hasCustomPrompt="1"/>
          </p:nvPr>
        </p:nvSpPr>
        <p:spPr>
          <a:xfrm>
            <a:off x="1652488" y="3676852"/>
            <a:ext cx="8863185"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
        <p:nvSpPr>
          <p:cNvPr id="20" name="Footer Placeholder 4"/>
          <p:cNvSpPr>
            <a:spLocks noGrp="1"/>
          </p:cNvSpPr>
          <p:nvPr>
            <p:ph type="ftr" sz="quarter" idx="11"/>
          </p:nvPr>
        </p:nvSpPr>
        <p:spPr>
          <a:xfrm>
            <a:off x="1693459" y="5267172"/>
            <a:ext cx="8863185" cy="365125"/>
          </a:xfrm>
          <a:prstGeom prst="rect">
            <a:avLst/>
          </a:prstGeom>
        </p:spPr>
        <p:txBody>
          <a:bodyPr lIns="0" tIns="137160" bIns="0"/>
          <a:lstStyle>
            <a:lvl1pPr algn="l" eaLnBrk="1" hangingPunct="1">
              <a:defRPr sz="1600">
                <a:latin typeface="Myriad Pro" pitchFamily="34" charset="0"/>
                <a:cs typeface="Myriad Pro" pitchFamily="34" charset="0"/>
              </a:defRPr>
            </a:lvl1pPr>
          </a:lstStyle>
          <a:p>
            <a:r>
              <a:rPr lang="en-US" i="1" dirty="0">
                <a:solidFill>
                  <a:srgbClr val="999999"/>
                </a:solidFill>
              </a:rPr>
              <a:t>NOTE: Option2 for chapter slide—text only</a:t>
            </a:r>
          </a:p>
          <a:p>
            <a:endParaRPr lang="en-US" dirty="0"/>
          </a:p>
        </p:txBody>
      </p:sp>
      <p:sp>
        <p:nvSpPr>
          <p:cNvPr id="9" name="Text Placeholder 21"/>
          <p:cNvSpPr>
            <a:spLocks noGrp="1"/>
          </p:cNvSpPr>
          <p:nvPr>
            <p:ph type="body" sz="quarter" idx="13" hasCustomPrompt="1"/>
          </p:nvPr>
        </p:nvSpPr>
        <p:spPr>
          <a:xfrm>
            <a:off x="711230"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23325150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15" name="Text Placeholder 14"/>
          <p:cNvSpPr>
            <a:spLocks noGrp="1"/>
          </p:cNvSpPr>
          <p:nvPr>
            <p:ph type="body" sz="quarter" idx="10" hasCustomPrompt="1"/>
          </p:nvPr>
        </p:nvSpPr>
        <p:spPr>
          <a:xfrm>
            <a:off x="814920" y="1586990"/>
            <a:ext cx="10629381" cy="317940"/>
          </a:xfrm>
        </p:spPr>
        <p:txBody>
          <a:bodyPr>
            <a:normAutofit/>
          </a:bodyPr>
          <a:lstStyle>
            <a:lvl1pPr marL="0" indent="0">
              <a:buNone/>
              <a:defRPr sz="1600" b="1" i="0" cap="all" baseline="0">
                <a:latin typeface="Myriad Pro" pitchFamily="34" charset="0"/>
                <a:cs typeface="Myriad Pro" pitchFamily="34" charset="0"/>
              </a:defRPr>
            </a:lvl1pPr>
          </a:lstStyle>
          <a:p>
            <a:pPr lvl="0"/>
            <a:r>
              <a:rPr lang="en-US" dirty="0"/>
              <a:t>Label goes here, if needed</a:t>
            </a:r>
          </a:p>
        </p:txBody>
      </p:sp>
      <p:sp>
        <p:nvSpPr>
          <p:cNvPr id="20" name="Text Placeholder 17"/>
          <p:cNvSpPr>
            <a:spLocks noGrp="1"/>
          </p:cNvSpPr>
          <p:nvPr>
            <p:ph type="body" sz="quarter" idx="11" hasCustomPrompt="1"/>
          </p:nvPr>
        </p:nvSpPr>
        <p:spPr>
          <a:xfrm>
            <a:off x="814920" y="2826722"/>
            <a:ext cx="10629381" cy="849312"/>
          </a:xfrm>
        </p:spPr>
        <p:txBody>
          <a:bodyPr>
            <a:normAutofit/>
          </a:bodyPr>
          <a:lstStyle>
            <a:lvl1pPr marL="0" indent="0">
              <a:buNone/>
              <a:defRPr sz="3000" baseline="0">
                <a:latin typeface="Myriad Pro" pitchFamily="34" charset="0"/>
                <a:cs typeface="Myriad Pro" pitchFamily="34" charset="0"/>
              </a:defRPr>
            </a:lvl1pPr>
          </a:lstStyle>
          <a:p>
            <a:pPr lvl="0"/>
            <a:r>
              <a:rPr lang="en-US" dirty="0"/>
              <a:t>Type sample goes here</a:t>
            </a:r>
          </a:p>
        </p:txBody>
      </p:sp>
      <p:sp>
        <p:nvSpPr>
          <p:cNvPr id="24" name="Title 1"/>
          <p:cNvSpPr>
            <a:spLocks noGrp="1"/>
          </p:cNvSpPr>
          <p:nvPr>
            <p:ph type="title" hasCustomPrompt="1"/>
          </p:nvPr>
        </p:nvSpPr>
        <p:spPr>
          <a:xfrm>
            <a:off x="814464" y="1914072"/>
            <a:ext cx="10629839" cy="883924"/>
          </a:xfrm>
        </p:spPr>
        <p:txBody>
          <a:bodyPr tIns="0" bIns="0">
            <a:normAutofit/>
          </a:bodyPr>
          <a:lstStyle>
            <a:lvl1pPr algn="l">
              <a:defRPr sz="3600" b="1" cap="all">
                <a:solidFill>
                  <a:srgbClr val="800000"/>
                </a:solidFill>
                <a:latin typeface="Myriad Pro" pitchFamily="34" charset="0"/>
                <a:cs typeface="Myriad Pro" pitchFamily="34" charset="0"/>
              </a:defRPr>
            </a:lvl1pPr>
          </a:lstStyle>
          <a:p>
            <a:r>
              <a:rPr lang="en-US" dirty="0"/>
              <a:t>Headline/sample</a:t>
            </a:r>
          </a:p>
        </p:txBody>
      </p:sp>
      <p:sp>
        <p:nvSpPr>
          <p:cNvPr id="26" name="Text Placeholder 21"/>
          <p:cNvSpPr>
            <a:spLocks noGrp="1"/>
          </p:cNvSpPr>
          <p:nvPr>
            <p:ph type="body" sz="quarter" idx="12" hasCustomPrompt="1"/>
          </p:nvPr>
        </p:nvSpPr>
        <p:spPr>
          <a:xfrm>
            <a:off x="814920" y="4182317"/>
            <a:ext cx="10629381" cy="507197"/>
          </a:xfrm>
        </p:spPr>
        <p:txBody>
          <a:bodyPr>
            <a:normAutofit/>
          </a:bodyPr>
          <a:lstStyle>
            <a:lvl1pPr marL="0" indent="0">
              <a:buNone/>
              <a:defRPr sz="2000" b="0" i="1" baseline="0">
                <a:latin typeface="Myriad Pro" pitchFamily="34" charset="0"/>
                <a:cs typeface="Myriad Pro" pitchFamily="34" charset="0"/>
              </a:defRPr>
            </a:lvl1pPr>
          </a:lstStyle>
          <a:p>
            <a:pPr lvl="0"/>
            <a:r>
              <a:rPr lang="en-US" dirty="0"/>
              <a:t>Secondary type sample (chart, caption, etc.)</a:t>
            </a:r>
          </a:p>
        </p:txBody>
      </p:sp>
      <p:sp>
        <p:nvSpPr>
          <p:cNvPr id="8" name="Text Placeholder 21"/>
          <p:cNvSpPr>
            <a:spLocks noGrp="1"/>
          </p:cNvSpPr>
          <p:nvPr>
            <p:ph type="body" sz="quarter" idx="13" hasCustomPrompt="1"/>
          </p:nvPr>
        </p:nvSpPr>
        <p:spPr>
          <a:xfrm>
            <a:off x="711230"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3254014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600206"/>
            <a:ext cx="462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59600" y="1600206"/>
            <a:ext cx="462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1465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UC_vertical_reverse_color_forPPT.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47952" y="3810045"/>
            <a:ext cx="3896101" cy="26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43213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p:txBody>
          <a:bodyPr/>
          <a:lstStyle>
            <a:lvl1pPr eaLnBrk="1" hangingPunct="1">
              <a:defRPr>
                <a:cs typeface="Arial" pitchFamily="34" charset="0"/>
              </a:defRPr>
            </a:lvl1pPr>
          </a:lstStyle>
          <a:p>
            <a:pPr>
              <a:defRPr/>
            </a:pPr>
            <a:fld id="{41956279-F6CA-4080-BD78-47FFDA7821A1}" type="slidenum">
              <a:rPr lang="en-GB"/>
              <a:pPr>
                <a:defRPr/>
              </a:pPr>
              <a:t>‹#›</a:t>
            </a:fld>
            <a:endParaRPr lang="en-GB" dirty="0"/>
          </a:p>
        </p:txBody>
      </p:sp>
    </p:spTree>
    <p:extLst>
      <p:ext uri="{BB962C8B-B14F-4D97-AF65-F5344CB8AC3E}">
        <p14:creationId xmlns:p14="http://schemas.microsoft.com/office/powerpoint/2010/main" val="3228098286"/>
      </p:ext>
    </p:extLst>
  </p:cSld>
  <p:clrMapOvr>
    <a:masterClrMapping/>
  </p:clrMapOvr>
  <p:transition spd="med">
    <p:rand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eaLnBrk="1" hangingPunct="1">
              <a:defRPr>
                <a:cs typeface="Arial" pitchFamily="34" charset="0"/>
              </a:defRPr>
            </a:lvl1pPr>
          </a:lstStyle>
          <a:p>
            <a:pPr>
              <a:defRPr/>
            </a:pPr>
            <a:fld id="{E5D5BAA9-0678-4974-A41C-9E7DC711D955}" type="slidenum">
              <a:rPr lang="en-GB"/>
              <a:pPr>
                <a:defRPr/>
              </a:pPr>
              <a:t>‹#›</a:t>
            </a:fld>
            <a:endParaRPr lang="en-GB" dirty="0"/>
          </a:p>
        </p:txBody>
      </p:sp>
    </p:spTree>
    <p:extLst>
      <p:ext uri="{BB962C8B-B14F-4D97-AF65-F5344CB8AC3E}">
        <p14:creationId xmlns:p14="http://schemas.microsoft.com/office/powerpoint/2010/main" val="2019619698"/>
      </p:ext>
    </p:extLst>
  </p:cSld>
  <p:clrMapOvr>
    <a:masterClrMapping/>
  </p:clrMapOvr>
  <p:transition spd="med">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sz="quarter" idx="10"/>
          </p:nvPr>
        </p:nvSpPr>
        <p:spPr/>
        <p:txBody>
          <a:bodyPr/>
          <a:lstStyle>
            <a:lvl1pPr eaLnBrk="1" hangingPunct="1">
              <a:defRPr>
                <a:cs typeface="Arial" pitchFamily="34" charset="0"/>
              </a:defRPr>
            </a:lvl1pPr>
          </a:lstStyle>
          <a:p>
            <a:pPr>
              <a:defRPr/>
            </a:pPr>
            <a:fld id="{EA3EB4A4-2756-40F8-9AF5-591968F70FF5}" type="slidenum">
              <a:rPr lang="en-GB"/>
              <a:pPr>
                <a:defRPr/>
              </a:pPr>
              <a:t>‹#›</a:t>
            </a:fld>
            <a:endParaRPr lang="en-GB" dirty="0"/>
          </a:p>
        </p:txBody>
      </p:sp>
    </p:spTree>
    <p:extLst>
      <p:ext uri="{BB962C8B-B14F-4D97-AF65-F5344CB8AC3E}">
        <p14:creationId xmlns:p14="http://schemas.microsoft.com/office/powerpoint/2010/main" val="105747555"/>
      </p:ext>
    </p:extLst>
  </p:cSld>
  <p:clrMapOvr>
    <a:masterClrMapping/>
  </p:clrMapOvr>
  <p:transition spd="med">
    <p:rand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61" y="1657354"/>
            <a:ext cx="4781551"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p:txBody>
          <a:bodyPr/>
          <a:lstStyle>
            <a:lvl1pPr eaLnBrk="1" hangingPunct="1">
              <a:defRPr>
                <a:cs typeface="Arial" pitchFamily="34" charset="0"/>
              </a:defRPr>
            </a:lvl1pPr>
          </a:lstStyle>
          <a:p>
            <a:pPr>
              <a:defRPr/>
            </a:pPr>
            <a:fld id="{7225FD24-A5C5-4E9A-A8CD-1F23A6BC40CE}" type="slidenum">
              <a:rPr lang="en-GB"/>
              <a:pPr>
                <a:defRPr/>
              </a:pPr>
              <a:t>‹#›</a:t>
            </a:fld>
            <a:endParaRPr lang="en-GB" dirty="0"/>
          </a:p>
        </p:txBody>
      </p:sp>
    </p:spTree>
    <p:extLst>
      <p:ext uri="{BB962C8B-B14F-4D97-AF65-F5344CB8AC3E}">
        <p14:creationId xmlns:p14="http://schemas.microsoft.com/office/powerpoint/2010/main" val="3952222837"/>
      </p:ext>
    </p:extLst>
  </p:cSld>
  <p:clrMapOvr>
    <a:masterClrMapping/>
  </p:clrMapOvr>
  <p:transition spd="med">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p:txBody>
          <a:bodyPr/>
          <a:lstStyle>
            <a:lvl1pPr eaLnBrk="1" hangingPunct="1">
              <a:defRPr>
                <a:cs typeface="Arial" pitchFamily="34" charset="0"/>
              </a:defRPr>
            </a:lvl1pPr>
          </a:lstStyle>
          <a:p>
            <a:pPr>
              <a:defRPr/>
            </a:pPr>
            <a:fld id="{D943B27C-49E4-4554-A1AE-1FCCECF6B71F}" type="slidenum">
              <a:rPr lang="en-GB"/>
              <a:pPr>
                <a:defRPr/>
              </a:pPr>
              <a:t>‹#›</a:t>
            </a:fld>
            <a:endParaRPr lang="en-GB" dirty="0"/>
          </a:p>
        </p:txBody>
      </p:sp>
    </p:spTree>
    <p:extLst>
      <p:ext uri="{BB962C8B-B14F-4D97-AF65-F5344CB8AC3E}">
        <p14:creationId xmlns:p14="http://schemas.microsoft.com/office/powerpoint/2010/main" val="2901810415"/>
      </p:ext>
    </p:extLst>
  </p:cSld>
  <p:clrMapOvr>
    <a:masterClrMapping/>
  </p:clrMapOvr>
  <p:transition spd="med">
    <p:rand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p:txBody>
          <a:bodyPr/>
          <a:lstStyle>
            <a:lvl1pPr eaLnBrk="1" hangingPunct="1">
              <a:defRPr>
                <a:cs typeface="Arial" pitchFamily="34" charset="0"/>
              </a:defRPr>
            </a:lvl1pPr>
          </a:lstStyle>
          <a:p>
            <a:pPr>
              <a:defRPr/>
            </a:pPr>
            <a:fld id="{4E6F9E1A-0EB9-4874-82A1-E66F2727498C}" type="slidenum">
              <a:rPr lang="en-GB"/>
              <a:pPr>
                <a:defRPr/>
              </a:pPr>
              <a:t>‹#›</a:t>
            </a:fld>
            <a:endParaRPr lang="en-GB" dirty="0"/>
          </a:p>
        </p:txBody>
      </p:sp>
    </p:spTree>
    <p:extLst>
      <p:ext uri="{BB962C8B-B14F-4D97-AF65-F5344CB8AC3E}">
        <p14:creationId xmlns:p14="http://schemas.microsoft.com/office/powerpoint/2010/main" val="2699934722"/>
      </p:ext>
    </p:extLst>
  </p:cSld>
  <p:clrMapOvr>
    <a:masterClrMapping/>
  </p:clrMapOvr>
  <p:transition spd="med">
    <p:rand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p:txBody>
          <a:bodyPr/>
          <a:lstStyle>
            <a:lvl1pPr eaLnBrk="1" hangingPunct="1">
              <a:defRPr>
                <a:cs typeface="Arial" pitchFamily="34" charset="0"/>
              </a:defRPr>
            </a:lvl1pPr>
          </a:lstStyle>
          <a:p>
            <a:pPr>
              <a:defRPr/>
            </a:pPr>
            <a:fld id="{F86791A5-1DA5-4EC3-93B0-F09AB81E9841}" type="slidenum">
              <a:rPr lang="en-GB"/>
              <a:pPr>
                <a:defRPr/>
              </a:pPr>
              <a:t>‹#›</a:t>
            </a:fld>
            <a:endParaRPr lang="en-GB" dirty="0"/>
          </a:p>
        </p:txBody>
      </p:sp>
    </p:spTree>
    <p:extLst>
      <p:ext uri="{BB962C8B-B14F-4D97-AF65-F5344CB8AC3E}">
        <p14:creationId xmlns:p14="http://schemas.microsoft.com/office/powerpoint/2010/main" val="3883404912"/>
      </p:ext>
    </p:extLst>
  </p:cSld>
  <p:clrMapOvr>
    <a:masterClrMapping/>
  </p:clrMapOvr>
  <p:transition spd="med">
    <p:rand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4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p:txBody>
          <a:bodyPr/>
          <a:lstStyle>
            <a:lvl1pPr eaLnBrk="1" hangingPunct="1">
              <a:defRPr>
                <a:cs typeface="Arial" pitchFamily="34" charset="0"/>
              </a:defRPr>
            </a:lvl1pPr>
          </a:lstStyle>
          <a:p>
            <a:pPr>
              <a:defRPr/>
            </a:pPr>
            <a:fld id="{E0F9503E-501A-4823-84F4-C537473A3164}" type="slidenum">
              <a:rPr lang="en-GB"/>
              <a:pPr>
                <a:defRPr/>
              </a:pPr>
              <a:t>‹#›</a:t>
            </a:fld>
            <a:endParaRPr lang="en-GB" dirty="0"/>
          </a:p>
        </p:txBody>
      </p:sp>
    </p:spTree>
    <p:extLst>
      <p:ext uri="{BB962C8B-B14F-4D97-AF65-F5344CB8AC3E}">
        <p14:creationId xmlns:p14="http://schemas.microsoft.com/office/powerpoint/2010/main" val="2018842719"/>
      </p:ext>
    </p:extLst>
  </p:cSld>
  <p:clrMapOvr>
    <a:masterClrMapping/>
  </p:clrMapOvr>
  <p:transition spd="med">
    <p:rand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p:txBody>
          <a:bodyPr/>
          <a:lstStyle>
            <a:lvl1pPr eaLnBrk="1" hangingPunct="1">
              <a:defRPr>
                <a:cs typeface="Arial" pitchFamily="34" charset="0"/>
              </a:defRPr>
            </a:lvl1pPr>
          </a:lstStyle>
          <a:p>
            <a:pPr>
              <a:defRPr/>
            </a:pPr>
            <a:fld id="{AE7F734C-5F28-4CFB-A6F3-3BBCAE76A1FD}" type="slidenum">
              <a:rPr lang="en-GB"/>
              <a:pPr>
                <a:defRPr/>
              </a:pPr>
              <a:t>‹#›</a:t>
            </a:fld>
            <a:endParaRPr lang="en-GB" dirty="0"/>
          </a:p>
        </p:txBody>
      </p:sp>
    </p:spTree>
    <p:extLst>
      <p:ext uri="{BB962C8B-B14F-4D97-AF65-F5344CB8AC3E}">
        <p14:creationId xmlns:p14="http://schemas.microsoft.com/office/powerpoint/2010/main" val="817171079"/>
      </p:ext>
    </p:extLst>
  </p:cSld>
  <p:clrMapOvr>
    <a:masterClrMapping/>
  </p:clrMapOvr>
  <p:transition spd="med">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89124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eaLnBrk="1" hangingPunct="1">
              <a:defRPr>
                <a:cs typeface="Arial" pitchFamily="34" charset="0"/>
              </a:defRPr>
            </a:lvl1pPr>
          </a:lstStyle>
          <a:p>
            <a:pPr>
              <a:defRPr/>
            </a:pPr>
            <a:fld id="{153A0820-FD44-4BAD-B64A-EEB703723750}" type="slidenum">
              <a:rPr lang="en-GB"/>
              <a:pPr>
                <a:defRPr/>
              </a:pPr>
              <a:t>‹#›</a:t>
            </a:fld>
            <a:endParaRPr lang="en-GB" dirty="0"/>
          </a:p>
        </p:txBody>
      </p:sp>
    </p:spTree>
    <p:extLst>
      <p:ext uri="{BB962C8B-B14F-4D97-AF65-F5344CB8AC3E}">
        <p14:creationId xmlns:p14="http://schemas.microsoft.com/office/powerpoint/2010/main" val="3538671022"/>
      </p:ext>
    </p:extLst>
  </p:cSld>
  <p:clrMapOvr>
    <a:masterClrMapping/>
  </p:clrMapOvr>
  <p:transition spd="med">
    <p:rand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8300" y="609600"/>
            <a:ext cx="2440517"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3" y="609600"/>
            <a:ext cx="7124700"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eaLnBrk="1" hangingPunct="1">
              <a:defRPr>
                <a:cs typeface="Arial" pitchFamily="34" charset="0"/>
              </a:defRPr>
            </a:lvl1pPr>
          </a:lstStyle>
          <a:p>
            <a:pPr>
              <a:defRPr/>
            </a:pPr>
            <a:fld id="{BFCEE47E-BE38-4D35-9B4D-F864EC9E703C}" type="slidenum">
              <a:rPr lang="en-GB"/>
              <a:pPr>
                <a:defRPr/>
              </a:pPr>
              <a:t>‹#›</a:t>
            </a:fld>
            <a:endParaRPr lang="en-GB" dirty="0"/>
          </a:p>
        </p:txBody>
      </p:sp>
    </p:spTree>
    <p:extLst>
      <p:ext uri="{BB962C8B-B14F-4D97-AF65-F5344CB8AC3E}">
        <p14:creationId xmlns:p14="http://schemas.microsoft.com/office/powerpoint/2010/main" val="1184039925"/>
      </p:ext>
    </p:extLst>
  </p:cSld>
  <p:clrMapOvr>
    <a:masterClrMapping/>
  </p:clrMapOvr>
  <p:transition spd="med">
    <p:rand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able Placeholder 2"/>
          <p:cNvSpPr>
            <a:spLocks noGrp="1"/>
          </p:cNvSpPr>
          <p:nvPr>
            <p:ph type="tbl" idx="1"/>
          </p:nvPr>
        </p:nvSpPr>
        <p:spPr>
          <a:xfrm>
            <a:off x="1930427" y="1657354"/>
            <a:ext cx="9768417" cy="4632325"/>
          </a:xfrm>
        </p:spPr>
        <p:txBody>
          <a:bodyPr/>
          <a:lstStyle/>
          <a:p>
            <a:pPr lvl="0"/>
            <a:r>
              <a:rPr lang="en-US" noProof="0"/>
              <a:t>Click icon to add table</a:t>
            </a:r>
          </a:p>
        </p:txBody>
      </p:sp>
      <p:sp>
        <p:nvSpPr>
          <p:cNvPr id="4" name="Rectangle 3"/>
          <p:cNvSpPr>
            <a:spLocks noGrp="1" noChangeArrowheads="1"/>
          </p:cNvSpPr>
          <p:nvPr>
            <p:ph type="sldNum" sz="quarter" idx="10"/>
          </p:nvPr>
        </p:nvSpPr>
        <p:spPr/>
        <p:txBody>
          <a:bodyPr/>
          <a:lstStyle>
            <a:lvl1pPr eaLnBrk="1" hangingPunct="1">
              <a:defRPr>
                <a:cs typeface="Arial" pitchFamily="34" charset="0"/>
              </a:defRPr>
            </a:lvl1pPr>
          </a:lstStyle>
          <a:p>
            <a:pPr>
              <a:defRPr/>
            </a:pPr>
            <a:fld id="{D3DD969B-CEE9-4BD8-A2AF-68AAB07BC457}" type="slidenum">
              <a:rPr lang="en-GB"/>
              <a:pPr>
                <a:defRPr/>
              </a:pPr>
              <a:t>‹#›</a:t>
            </a:fld>
            <a:endParaRPr lang="en-GB" dirty="0"/>
          </a:p>
        </p:txBody>
      </p:sp>
    </p:spTree>
    <p:extLst>
      <p:ext uri="{BB962C8B-B14F-4D97-AF65-F5344CB8AC3E}">
        <p14:creationId xmlns:p14="http://schemas.microsoft.com/office/powerpoint/2010/main" val="3420290082"/>
      </p:ext>
    </p:extLst>
  </p:cSld>
  <p:clrMapOvr>
    <a:masterClrMapping/>
  </p:clrMapOvr>
  <p:transition spd="med">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1828800" y="3445800"/>
            <a:ext cx="8534400" cy="1383243"/>
          </a:xfrm>
        </p:spPr>
        <p:txBody>
          <a:bodyPr>
            <a:normAutofit/>
          </a:bodyPr>
          <a:lstStyle>
            <a:lvl1pPr marL="0" indent="0" algn="ctr">
              <a:spcBef>
                <a:spcPts val="0"/>
              </a:spcBef>
              <a:buNone/>
              <a:defRPr sz="2000" i="1" baseline="0">
                <a:solidFill>
                  <a:schemeClr val="bg1"/>
                </a:solidFill>
                <a:latin typeface="Minion Pro" pitchFamily="18" charset="0"/>
                <a:cs typeface="Mini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Support headline goes here. One or two lines.</a:t>
            </a:r>
          </a:p>
        </p:txBody>
      </p:sp>
      <p:sp>
        <p:nvSpPr>
          <p:cNvPr id="9" name="Title 1"/>
          <p:cNvSpPr>
            <a:spLocks noGrp="1"/>
          </p:cNvSpPr>
          <p:nvPr>
            <p:ph type="ctrTitle" hasCustomPrompt="1"/>
          </p:nvPr>
        </p:nvSpPr>
        <p:spPr>
          <a:xfrm>
            <a:off x="914400" y="501994"/>
            <a:ext cx="10363200" cy="1470025"/>
          </a:xfrm>
        </p:spPr>
        <p:txBody>
          <a:bodyPr>
            <a:normAutofit/>
          </a:bodyPr>
          <a:lstStyle>
            <a:lvl1pPr>
              <a:defRPr sz="1800" b="1" cap="all">
                <a:solidFill>
                  <a:srgbClr val="FFCC00"/>
                </a:solidFill>
                <a:latin typeface="Myriad Pro" pitchFamily="34" charset="0"/>
                <a:cs typeface="Myriad Pro" pitchFamily="34" charset="0"/>
              </a:defRPr>
            </a:lvl1pPr>
          </a:lstStyle>
          <a:p>
            <a:r>
              <a:rPr lang="en-US" dirty="0"/>
              <a:t>CLICK TO EDIT DEPARTMENT NAME HERE</a:t>
            </a:r>
          </a:p>
        </p:txBody>
      </p:sp>
      <p:sp>
        <p:nvSpPr>
          <p:cNvPr id="20" name="Text Placeholder 18"/>
          <p:cNvSpPr>
            <a:spLocks noGrp="1"/>
          </p:cNvSpPr>
          <p:nvPr>
            <p:ph type="body" sz="quarter" idx="10" hasCustomPrompt="1"/>
          </p:nvPr>
        </p:nvSpPr>
        <p:spPr>
          <a:xfrm>
            <a:off x="1828800" y="2468099"/>
            <a:ext cx="8534400" cy="860453"/>
          </a:xfrm>
        </p:spPr>
        <p:txBody>
          <a:bodyPr>
            <a:normAutofit/>
          </a:bodyPr>
          <a:lstStyle>
            <a:lvl1pPr marL="0" indent="0" algn="ctr">
              <a:buNone/>
              <a:defRPr sz="5400" b="1" cap="all" baseline="0">
                <a:solidFill>
                  <a:srgbClr val="FFFFFF"/>
                </a:solidFill>
                <a:latin typeface="Myriad Pro" pitchFamily="34" charset="0"/>
                <a:cs typeface="Myriad Pro" pitchFamily="34" charset="0"/>
              </a:defRPr>
            </a:lvl1pPr>
          </a:lstStyle>
          <a:p>
            <a:pPr lvl="0"/>
            <a:r>
              <a:rPr lang="en-US" dirty="0"/>
              <a:t>TITLE GOES HERE</a:t>
            </a:r>
          </a:p>
        </p:txBody>
      </p:sp>
      <p:pic>
        <p:nvPicPr>
          <p:cNvPr id="6" name="Picture 6" descr="LUC_reversed_color_notag.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20844" y="5165702"/>
            <a:ext cx="11503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2428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4460" y="2913017"/>
            <a:ext cx="10629840" cy="3213193"/>
          </a:xfrm>
        </p:spPr>
        <p:txBody>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a:latin typeface="Myriad Pro" pitchFamily="34" charset="0"/>
                <a:cs typeface="Myriad Pro" pitchFamily="34" charset="0"/>
              </a:defRPr>
            </a:lvl1pPr>
          </a:lstStyle>
          <a:p>
            <a:pPr eaLnBrk="1" hangingPunct="1"/>
            <a:r>
              <a:rPr lang="en-US" sz="3000" dirty="0">
                <a:cs typeface="Arial" charset="0"/>
              </a:rPr>
              <a:t>Chapter or point No. 1</a:t>
            </a:r>
          </a:p>
          <a:p>
            <a:pPr eaLnBrk="1" hangingPunct="1"/>
            <a:r>
              <a:rPr lang="en-US" sz="3000" dirty="0">
                <a:cs typeface="Arial" charset="0"/>
              </a:rPr>
              <a:t>Chapter or point No. 2</a:t>
            </a:r>
          </a:p>
          <a:p>
            <a:pPr eaLnBrk="1" hangingPunct="1"/>
            <a:r>
              <a:rPr lang="en-US" sz="3000" dirty="0">
                <a:cs typeface="Arial" charset="0"/>
              </a:rPr>
              <a:t>Chapter or point No. 3</a:t>
            </a:r>
          </a:p>
        </p:txBody>
      </p:sp>
      <p:pic>
        <p:nvPicPr>
          <p:cNvPr id="7" name="Picture 6"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9" name="Title 1"/>
          <p:cNvSpPr>
            <a:spLocks noGrp="1"/>
          </p:cNvSpPr>
          <p:nvPr>
            <p:ph type="title" hasCustomPrompt="1"/>
          </p:nvPr>
        </p:nvSpPr>
        <p:spPr>
          <a:xfrm>
            <a:off x="814464" y="1769970"/>
            <a:ext cx="10629837" cy="1143000"/>
          </a:xfrm>
        </p:spPr>
        <p:txBody>
          <a:bodyPr>
            <a:normAutofit/>
          </a:bodyPr>
          <a:lstStyle>
            <a:lvl1pPr algn="l">
              <a:defRPr sz="3600" b="1" cap="all">
                <a:solidFill>
                  <a:srgbClr val="800000"/>
                </a:solidFill>
                <a:latin typeface="Myriad Pro" pitchFamily="34" charset="0"/>
                <a:cs typeface="Myriad Pro" pitchFamily="34" charset="0"/>
              </a:defRPr>
            </a:lvl1pPr>
          </a:lstStyle>
          <a:p>
            <a:r>
              <a:rPr lang="en-US" dirty="0"/>
              <a:t>Overview/summary</a:t>
            </a:r>
          </a:p>
        </p:txBody>
      </p:sp>
      <p:sp>
        <p:nvSpPr>
          <p:cNvPr id="6" name="Text Placeholder 21"/>
          <p:cNvSpPr>
            <a:spLocks noGrp="1"/>
          </p:cNvSpPr>
          <p:nvPr>
            <p:ph type="body" sz="quarter" idx="13" hasCustomPrompt="1"/>
          </p:nvPr>
        </p:nvSpPr>
        <p:spPr>
          <a:xfrm>
            <a:off x="711231"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19483701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2667000"/>
            <a:ext cx="12192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63084" y="3321285"/>
            <a:ext cx="103632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3" name="Text Placeholder 2"/>
          <p:cNvSpPr>
            <a:spLocks noGrp="1"/>
          </p:cNvSpPr>
          <p:nvPr>
            <p:ph type="body" idx="1" hasCustomPrompt="1"/>
          </p:nvPr>
        </p:nvSpPr>
        <p:spPr>
          <a:xfrm>
            <a:off x="963084" y="2826715"/>
            <a:ext cx="103632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4" name="Footer Placeholder 4"/>
          <p:cNvSpPr>
            <a:spLocks noGrp="1"/>
          </p:cNvSpPr>
          <p:nvPr>
            <p:ph type="ftr" sz="quarter" idx="11"/>
          </p:nvPr>
        </p:nvSpPr>
        <p:spPr>
          <a:xfrm>
            <a:off x="1015999" y="5072576"/>
            <a:ext cx="10310284" cy="365125"/>
          </a:xfrm>
          <a:prstGeom prst="rect">
            <a:avLst/>
          </a:prstGeom>
        </p:spPr>
        <p:txBody>
          <a:bodyPr lIns="0" tIns="137160" bIns="0"/>
          <a:lstStyle>
            <a:lvl1pPr>
              <a:defRPr sz="1600">
                <a:latin typeface="Myriad Pro" pitchFamily="34" charset="0"/>
                <a:cs typeface="Myriad Pro" pitchFamily="34" charset="0"/>
              </a:defRPr>
            </a:lvl1pPr>
          </a:lstStyle>
          <a:p>
            <a:pPr algn="l"/>
            <a:r>
              <a:rPr lang="en-US" i="1" dirty="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963084" y="3984112"/>
            <a:ext cx="103632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Tree>
    <p:extLst>
      <p:ext uri="{BB962C8B-B14F-4D97-AF65-F5344CB8AC3E}">
        <p14:creationId xmlns:p14="http://schemas.microsoft.com/office/powerpoint/2010/main" val="406268970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hapter and Text only">
    <p:spTree>
      <p:nvGrpSpPr>
        <p:cNvPr id="1" name=""/>
        <p:cNvGrpSpPr/>
        <p:nvPr/>
      </p:nvGrpSpPr>
      <p:grpSpPr>
        <a:xfrm>
          <a:off x="0" y="0"/>
          <a:ext cx="0" cy="0"/>
          <a:chOff x="0" y="0"/>
          <a:chExt cx="0" cy="0"/>
        </a:xfrm>
      </p:grpSpPr>
      <p:pic>
        <p:nvPicPr>
          <p:cNvPr id="8"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711200" y="459350"/>
            <a:ext cx="10765536"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 hasCustomPrompt="1"/>
          </p:nvPr>
        </p:nvSpPr>
        <p:spPr>
          <a:xfrm>
            <a:off x="1652489" y="2335099"/>
            <a:ext cx="8863185"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6" name="Title 1"/>
          <p:cNvSpPr>
            <a:spLocks noGrp="1"/>
          </p:cNvSpPr>
          <p:nvPr>
            <p:ph type="title" hasCustomPrompt="1"/>
          </p:nvPr>
        </p:nvSpPr>
        <p:spPr>
          <a:xfrm>
            <a:off x="1652489" y="2973103"/>
            <a:ext cx="8863185"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18" name="Text Placeholder 16"/>
          <p:cNvSpPr>
            <a:spLocks noGrp="1"/>
          </p:cNvSpPr>
          <p:nvPr>
            <p:ph type="body" sz="quarter" idx="12" hasCustomPrompt="1"/>
          </p:nvPr>
        </p:nvSpPr>
        <p:spPr>
          <a:xfrm>
            <a:off x="1652489" y="3676852"/>
            <a:ext cx="8863185"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
        <p:nvSpPr>
          <p:cNvPr id="20" name="Footer Placeholder 4"/>
          <p:cNvSpPr>
            <a:spLocks noGrp="1"/>
          </p:cNvSpPr>
          <p:nvPr>
            <p:ph type="ftr" sz="quarter" idx="11"/>
          </p:nvPr>
        </p:nvSpPr>
        <p:spPr>
          <a:xfrm>
            <a:off x="1693461" y="5267174"/>
            <a:ext cx="8863185" cy="365125"/>
          </a:xfrm>
          <a:prstGeom prst="rect">
            <a:avLst/>
          </a:prstGeom>
        </p:spPr>
        <p:txBody>
          <a:bodyPr lIns="0" tIns="137160" bIns="0"/>
          <a:lstStyle>
            <a:lvl1pPr algn="l" eaLnBrk="1" hangingPunct="1">
              <a:defRPr sz="1600">
                <a:latin typeface="Myriad Pro" pitchFamily="34" charset="0"/>
                <a:cs typeface="Myriad Pro" pitchFamily="34" charset="0"/>
              </a:defRPr>
            </a:lvl1pPr>
          </a:lstStyle>
          <a:p>
            <a:r>
              <a:rPr lang="en-US" i="1" dirty="0">
                <a:solidFill>
                  <a:srgbClr val="999999"/>
                </a:solidFill>
              </a:rPr>
              <a:t>NOTE: Option2 for chapter slide—text only</a:t>
            </a:r>
          </a:p>
          <a:p>
            <a:endParaRPr lang="en-US" dirty="0"/>
          </a:p>
        </p:txBody>
      </p:sp>
      <p:sp>
        <p:nvSpPr>
          <p:cNvPr id="9" name="Text Placeholder 21"/>
          <p:cNvSpPr>
            <a:spLocks noGrp="1"/>
          </p:cNvSpPr>
          <p:nvPr>
            <p:ph type="body" sz="quarter" idx="13" hasCustomPrompt="1"/>
          </p:nvPr>
        </p:nvSpPr>
        <p:spPr>
          <a:xfrm>
            <a:off x="711231"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23325150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15" name="Text Placeholder 14"/>
          <p:cNvSpPr>
            <a:spLocks noGrp="1"/>
          </p:cNvSpPr>
          <p:nvPr>
            <p:ph type="body" sz="quarter" idx="10" hasCustomPrompt="1"/>
          </p:nvPr>
        </p:nvSpPr>
        <p:spPr>
          <a:xfrm>
            <a:off x="814920" y="1586990"/>
            <a:ext cx="10629381" cy="317940"/>
          </a:xfrm>
        </p:spPr>
        <p:txBody>
          <a:bodyPr>
            <a:normAutofit/>
          </a:bodyPr>
          <a:lstStyle>
            <a:lvl1pPr marL="0" indent="0">
              <a:buNone/>
              <a:defRPr sz="1600" b="1" i="0" cap="all" baseline="0">
                <a:latin typeface="Myriad Pro" pitchFamily="34" charset="0"/>
                <a:cs typeface="Myriad Pro" pitchFamily="34" charset="0"/>
              </a:defRPr>
            </a:lvl1pPr>
          </a:lstStyle>
          <a:p>
            <a:pPr lvl="0"/>
            <a:r>
              <a:rPr lang="en-US" dirty="0"/>
              <a:t>Label goes here, if needed</a:t>
            </a:r>
          </a:p>
        </p:txBody>
      </p:sp>
      <p:sp>
        <p:nvSpPr>
          <p:cNvPr id="20" name="Text Placeholder 17"/>
          <p:cNvSpPr>
            <a:spLocks noGrp="1"/>
          </p:cNvSpPr>
          <p:nvPr>
            <p:ph type="body" sz="quarter" idx="11" hasCustomPrompt="1"/>
          </p:nvPr>
        </p:nvSpPr>
        <p:spPr>
          <a:xfrm>
            <a:off x="814920" y="2826722"/>
            <a:ext cx="10629381" cy="849312"/>
          </a:xfrm>
        </p:spPr>
        <p:txBody>
          <a:bodyPr>
            <a:normAutofit/>
          </a:bodyPr>
          <a:lstStyle>
            <a:lvl1pPr marL="0" indent="0">
              <a:buNone/>
              <a:defRPr sz="3000" baseline="0">
                <a:latin typeface="Myriad Pro" pitchFamily="34" charset="0"/>
                <a:cs typeface="Myriad Pro" pitchFamily="34" charset="0"/>
              </a:defRPr>
            </a:lvl1pPr>
          </a:lstStyle>
          <a:p>
            <a:pPr lvl="0"/>
            <a:r>
              <a:rPr lang="en-US" dirty="0"/>
              <a:t>Type sample goes here</a:t>
            </a:r>
          </a:p>
        </p:txBody>
      </p:sp>
      <p:sp>
        <p:nvSpPr>
          <p:cNvPr id="24" name="Title 1"/>
          <p:cNvSpPr>
            <a:spLocks noGrp="1"/>
          </p:cNvSpPr>
          <p:nvPr>
            <p:ph type="title" hasCustomPrompt="1"/>
          </p:nvPr>
        </p:nvSpPr>
        <p:spPr>
          <a:xfrm>
            <a:off x="814464" y="1914072"/>
            <a:ext cx="10629839" cy="883924"/>
          </a:xfrm>
        </p:spPr>
        <p:txBody>
          <a:bodyPr tIns="0" bIns="0">
            <a:normAutofit/>
          </a:bodyPr>
          <a:lstStyle>
            <a:lvl1pPr algn="l">
              <a:defRPr sz="3600" b="1" cap="all">
                <a:solidFill>
                  <a:srgbClr val="800000"/>
                </a:solidFill>
                <a:latin typeface="Myriad Pro" pitchFamily="34" charset="0"/>
                <a:cs typeface="Myriad Pro" pitchFamily="34" charset="0"/>
              </a:defRPr>
            </a:lvl1pPr>
          </a:lstStyle>
          <a:p>
            <a:r>
              <a:rPr lang="en-US" dirty="0"/>
              <a:t>Headline/sample</a:t>
            </a:r>
          </a:p>
        </p:txBody>
      </p:sp>
      <p:sp>
        <p:nvSpPr>
          <p:cNvPr id="26" name="Text Placeholder 21"/>
          <p:cNvSpPr>
            <a:spLocks noGrp="1"/>
          </p:cNvSpPr>
          <p:nvPr>
            <p:ph type="body" sz="quarter" idx="12" hasCustomPrompt="1"/>
          </p:nvPr>
        </p:nvSpPr>
        <p:spPr>
          <a:xfrm>
            <a:off x="814920" y="4182319"/>
            <a:ext cx="10629381" cy="507197"/>
          </a:xfrm>
        </p:spPr>
        <p:txBody>
          <a:bodyPr>
            <a:normAutofit/>
          </a:bodyPr>
          <a:lstStyle>
            <a:lvl1pPr marL="0" indent="0">
              <a:buNone/>
              <a:defRPr sz="2000" b="0" i="1" baseline="0">
                <a:latin typeface="Myriad Pro" pitchFamily="34" charset="0"/>
                <a:cs typeface="Myriad Pro" pitchFamily="34" charset="0"/>
              </a:defRPr>
            </a:lvl1pPr>
          </a:lstStyle>
          <a:p>
            <a:pPr lvl="0"/>
            <a:r>
              <a:rPr lang="en-US" dirty="0"/>
              <a:t>Secondary type sample (chart, caption, etc.)</a:t>
            </a:r>
          </a:p>
        </p:txBody>
      </p:sp>
      <p:sp>
        <p:nvSpPr>
          <p:cNvPr id="8" name="Text Placeholder 21"/>
          <p:cNvSpPr>
            <a:spLocks noGrp="1"/>
          </p:cNvSpPr>
          <p:nvPr>
            <p:ph type="body" sz="quarter" idx="13" hasCustomPrompt="1"/>
          </p:nvPr>
        </p:nvSpPr>
        <p:spPr>
          <a:xfrm>
            <a:off x="711231"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325401463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UC_vertical_reverse_color_forPPT.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47952" y="3810047"/>
            <a:ext cx="3896101" cy="26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4321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2A04034C-9F66-4269-B7F4-DE55597E4710}" type="slidenum">
              <a:rPr lang="en-GB"/>
              <a:pPr>
                <a:defRPr/>
              </a:pPr>
              <a:t>‹#›</a:t>
            </a:fld>
            <a:endParaRPr lang="en-GB"/>
          </a:p>
        </p:txBody>
      </p:sp>
    </p:spTree>
    <p:extLst>
      <p:ext uri="{BB962C8B-B14F-4D97-AF65-F5344CB8AC3E}">
        <p14:creationId xmlns:p14="http://schemas.microsoft.com/office/powerpoint/2010/main" val="1214089214"/>
      </p:ext>
    </p:extLst>
  </p:cSld>
  <p:clrMapOvr>
    <a:masterClrMapping/>
  </p:clrMapOvr>
  <p:transition spd="med">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247943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Rectangle 3"/>
          <p:cNvSpPr>
            <a:spLocks noGrp="1" noChangeArrowheads="1"/>
          </p:cNvSpPr>
          <p:nvPr>
            <p:ph type="sldNum" sz="quarter" idx="10"/>
          </p:nvPr>
        </p:nvSpPr>
        <p:spPr>
          <a:ln/>
        </p:spPr>
        <p:txBody>
          <a:bodyPr/>
          <a:lstStyle>
            <a:lvl1pPr>
              <a:defRPr/>
            </a:lvl1pPr>
          </a:lstStyle>
          <a:p>
            <a:pPr>
              <a:defRPr/>
            </a:pPr>
            <a:fld id="{E9CA4182-CEE8-420A-A383-438B501E0831}" type="slidenum">
              <a:rPr lang="en-GB"/>
              <a:pPr>
                <a:defRPr/>
              </a:pPr>
              <a:t>‹#›</a:t>
            </a:fld>
            <a:endParaRPr lang="en-GB"/>
          </a:p>
        </p:txBody>
      </p:sp>
    </p:spTree>
    <p:extLst>
      <p:ext uri="{BB962C8B-B14F-4D97-AF65-F5344CB8AC3E}">
        <p14:creationId xmlns:p14="http://schemas.microsoft.com/office/powerpoint/2010/main" val="1897328496"/>
      </p:ext>
    </p:extLst>
  </p:cSld>
  <p:clrMapOvr>
    <a:masterClrMapping/>
  </p:clrMapOvr>
  <p:transition spd="med">
    <p:rand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800245DC-4D81-4540-A67A-E01D945C8C62}" type="slidenum">
              <a:rPr lang="en-GB"/>
              <a:pPr>
                <a:defRPr/>
              </a:pPr>
              <a:t>‹#›</a:t>
            </a:fld>
            <a:endParaRPr lang="en-GB"/>
          </a:p>
        </p:txBody>
      </p:sp>
    </p:spTree>
    <p:extLst>
      <p:ext uri="{BB962C8B-B14F-4D97-AF65-F5344CB8AC3E}">
        <p14:creationId xmlns:p14="http://schemas.microsoft.com/office/powerpoint/2010/main" val="1562455509"/>
      </p:ext>
    </p:extLst>
  </p:cSld>
  <p:clrMapOvr>
    <a:masterClrMapping/>
  </p:clrMapOvr>
  <p:transition spd="med">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63" y="1657354"/>
            <a:ext cx="4781551"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5EA7B189-74C6-43F8-BECC-805B540E2F1F}" type="slidenum">
              <a:rPr lang="en-GB"/>
              <a:pPr>
                <a:defRPr/>
              </a:pPr>
              <a:t>‹#›</a:t>
            </a:fld>
            <a:endParaRPr lang="en-GB"/>
          </a:p>
        </p:txBody>
      </p:sp>
    </p:spTree>
    <p:extLst>
      <p:ext uri="{BB962C8B-B14F-4D97-AF65-F5344CB8AC3E}">
        <p14:creationId xmlns:p14="http://schemas.microsoft.com/office/powerpoint/2010/main" val="594769287"/>
      </p:ext>
    </p:extLst>
  </p:cSld>
  <p:clrMapOvr>
    <a:masterClrMapping/>
  </p:clrMapOvr>
  <p:transition spd="med">
    <p:rand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ln/>
        </p:spPr>
        <p:txBody>
          <a:bodyPr/>
          <a:lstStyle>
            <a:lvl1pPr>
              <a:defRPr/>
            </a:lvl1pPr>
          </a:lstStyle>
          <a:p>
            <a:pPr>
              <a:defRPr/>
            </a:pPr>
            <a:fld id="{EDE8307D-7AD7-4C9A-B2BB-7C41EA526526}" type="slidenum">
              <a:rPr lang="en-GB"/>
              <a:pPr>
                <a:defRPr/>
              </a:pPr>
              <a:t>‹#›</a:t>
            </a:fld>
            <a:endParaRPr lang="en-GB"/>
          </a:p>
        </p:txBody>
      </p:sp>
    </p:spTree>
    <p:extLst>
      <p:ext uri="{BB962C8B-B14F-4D97-AF65-F5344CB8AC3E}">
        <p14:creationId xmlns:p14="http://schemas.microsoft.com/office/powerpoint/2010/main" val="1127152069"/>
      </p:ext>
    </p:extLst>
  </p:cSld>
  <p:clrMapOvr>
    <a:masterClrMapping/>
  </p:clrMapOvr>
  <p:transition spd="med">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pPr>
              <a:defRPr/>
            </a:pPr>
            <a:fld id="{88E4D8A1-9A48-4330-84EB-C0574B5F34B8}" type="slidenum">
              <a:rPr lang="en-GB"/>
              <a:pPr>
                <a:defRPr/>
              </a:pPr>
              <a:t>‹#›</a:t>
            </a:fld>
            <a:endParaRPr lang="en-GB"/>
          </a:p>
        </p:txBody>
      </p:sp>
    </p:spTree>
    <p:extLst>
      <p:ext uri="{BB962C8B-B14F-4D97-AF65-F5344CB8AC3E}">
        <p14:creationId xmlns:p14="http://schemas.microsoft.com/office/powerpoint/2010/main" val="951661833"/>
      </p:ext>
    </p:extLst>
  </p:cSld>
  <p:clrMapOvr>
    <a:masterClrMapping/>
  </p:clrMapOvr>
  <p:transition spd="med">
    <p:rand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6881ACF6-37A7-4BE7-9420-BB58071BA144}" type="slidenum">
              <a:rPr lang="en-GB"/>
              <a:pPr>
                <a:defRPr/>
              </a:pPr>
              <a:t>‹#›</a:t>
            </a:fld>
            <a:endParaRPr lang="en-GB"/>
          </a:p>
        </p:txBody>
      </p:sp>
    </p:spTree>
    <p:extLst>
      <p:ext uri="{BB962C8B-B14F-4D97-AF65-F5344CB8AC3E}">
        <p14:creationId xmlns:p14="http://schemas.microsoft.com/office/powerpoint/2010/main" val="626224543"/>
      </p:ext>
    </p:extLst>
  </p:cSld>
  <p:clrMapOvr>
    <a:masterClrMapping/>
  </p:clrMapOvr>
  <p:transition spd="med">
    <p:rand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4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8DCB5EAF-9ADF-4966-A5AE-202C812EAEDB}" type="slidenum">
              <a:rPr lang="en-GB"/>
              <a:pPr>
                <a:defRPr/>
              </a:pPr>
              <a:t>‹#›</a:t>
            </a:fld>
            <a:endParaRPr lang="en-GB"/>
          </a:p>
        </p:txBody>
      </p:sp>
    </p:spTree>
    <p:extLst>
      <p:ext uri="{BB962C8B-B14F-4D97-AF65-F5344CB8AC3E}">
        <p14:creationId xmlns:p14="http://schemas.microsoft.com/office/powerpoint/2010/main" val="448818532"/>
      </p:ext>
    </p:extLst>
  </p:cSld>
  <p:clrMapOvr>
    <a:masterClrMapping/>
  </p:clrMapOvr>
  <p:transition spd="med">
    <p:rand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3C66A807-133B-495C-AFCD-3B6BD940E42F}" type="slidenum">
              <a:rPr lang="en-GB"/>
              <a:pPr>
                <a:defRPr/>
              </a:pPr>
              <a:t>‹#›</a:t>
            </a:fld>
            <a:endParaRPr lang="en-GB"/>
          </a:p>
        </p:txBody>
      </p:sp>
    </p:spTree>
    <p:extLst>
      <p:ext uri="{BB962C8B-B14F-4D97-AF65-F5344CB8AC3E}">
        <p14:creationId xmlns:p14="http://schemas.microsoft.com/office/powerpoint/2010/main" val="4213806684"/>
      </p:ext>
    </p:extLst>
  </p:cSld>
  <p:clrMapOvr>
    <a:masterClrMapping/>
  </p:clrMapOvr>
  <p:transition spd="med">
    <p:rand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F3027424-C005-4025-B4F1-97EAD375267C}" type="slidenum">
              <a:rPr lang="en-GB"/>
              <a:pPr>
                <a:defRPr/>
              </a:pPr>
              <a:t>‹#›</a:t>
            </a:fld>
            <a:endParaRPr lang="en-GB"/>
          </a:p>
        </p:txBody>
      </p:sp>
    </p:spTree>
    <p:extLst>
      <p:ext uri="{BB962C8B-B14F-4D97-AF65-F5344CB8AC3E}">
        <p14:creationId xmlns:p14="http://schemas.microsoft.com/office/powerpoint/2010/main" val="2259384838"/>
      </p:ext>
    </p:extLst>
  </p:cSld>
  <p:clrMapOvr>
    <a:masterClrMapping/>
  </p:clrMapOvr>
  <p:transition spd="med">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8300" y="609600"/>
            <a:ext cx="2440517"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3" y="609600"/>
            <a:ext cx="7124700"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7820B9E9-A79B-4873-8167-141033CF4A6B}" type="slidenum">
              <a:rPr lang="en-GB"/>
              <a:pPr>
                <a:defRPr/>
              </a:pPr>
              <a:t>‹#›</a:t>
            </a:fld>
            <a:endParaRPr lang="en-GB"/>
          </a:p>
        </p:txBody>
      </p:sp>
    </p:spTree>
    <p:extLst>
      <p:ext uri="{BB962C8B-B14F-4D97-AF65-F5344CB8AC3E}">
        <p14:creationId xmlns:p14="http://schemas.microsoft.com/office/powerpoint/2010/main" val="680664865"/>
      </p:ext>
    </p:extLst>
  </p:cSld>
  <p:clrMapOvr>
    <a:masterClrMapping/>
  </p:clrMapOvr>
  <p:transition spd="med">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54694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63"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09817E16-8664-4255-94A4-D2E12EBA7208}" type="slidenum">
              <a:rPr lang="en-GB"/>
              <a:pPr>
                <a:defRPr/>
              </a:pPr>
              <a:t>‹#›</a:t>
            </a:fld>
            <a:endParaRPr lang="en-GB"/>
          </a:p>
        </p:txBody>
      </p:sp>
    </p:spTree>
    <p:extLst>
      <p:ext uri="{BB962C8B-B14F-4D97-AF65-F5344CB8AC3E}">
        <p14:creationId xmlns:p14="http://schemas.microsoft.com/office/powerpoint/2010/main" val="3481380908"/>
      </p:ext>
    </p:extLst>
  </p:cSld>
  <p:clrMapOvr>
    <a:masterClrMapping/>
  </p:clrMapOvr>
  <p:transition spd="med">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63"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15153" y="1657445"/>
            <a:ext cx="4783667" cy="223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915153" y="4049713"/>
            <a:ext cx="4783667" cy="223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sldNum" sz="quarter" idx="10"/>
          </p:nvPr>
        </p:nvSpPr>
        <p:spPr>
          <a:ln/>
        </p:spPr>
        <p:txBody>
          <a:bodyPr/>
          <a:lstStyle>
            <a:lvl1pPr>
              <a:defRPr/>
            </a:lvl1pPr>
          </a:lstStyle>
          <a:p>
            <a:pPr>
              <a:defRPr/>
            </a:pPr>
            <a:fld id="{DBD28CA6-F2E2-4BC5-9A4F-D8289C1D053F}" type="slidenum">
              <a:rPr lang="en-GB"/>
              <a:pPr>
                <a:defRPr/>
              </a:pPr>
              <a:t>‹#›</a:t>
            </a:fld>
            <a:endParaRPr lang="en-GB"/>
          </a:p>
        </p:txBody>
      </p:sp>
    </p:spTree>
    <p:extLst>
      <p:ext uri="{BB962C8B-B14F-4D97-AF65-F5344CB8AC3E}">
        <p14:creationId xmlns:p14="http://schemas.microsoft.com/office/powerpoint/2010/main" val="4045784861"/>
      </p:ext>
    </p:extLst>
  </p:cSld>
  <p:clrMapOvr>
    <a:masterClrMapping/>
  </p:clrMapOvr>
  <p:transition spd="med">
    <p:rand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1828800" y="3445800"/>
            <a:ext cx="8534400" cy="1383243"/>
          </a:xfrm>
        </p:spPr>
        <p:txBody>
          <a:bodyPr>
            <a:normAutofit/>
          </a:bodyPr>
          <a:lstStyle>
            <a:lvl1pPr marL="0" indent="0" algn="ctr">
              <a:spcBef>
                <a:spcPts val="0"/>
              </a:spcBef>
              <a:buNone/>
              <a:defRPr sz="2000" i="1" baseline="0">
                <a:solidFill>
                  <a:schemeClr val="bg1"/>
                </a:solidFill>
                <a:latin typeface="Minion Pro" pitchFamily="18" charset="0"/>
                <a:cs typeface="Mini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Support headline goes here. One or two lines.</a:t>
            </a:r>
          </a:p>
        </p:txBody>
      </p:sp>
      <p:sp>
        <p:nvSpPr>
          <p:cNvPr id="9" name="Title 1"/>
          <p:cNvSpPr>
            <a:spLocks noGrp="1"/>
          </p:cNvSpPr>
          <p:nvPr>
            <p:ph type="ctrTitle" hasCustomPrompt="1"/>
          </p:nvPr>
        </p:nvSpPr>
        <p:spPr>
          <a:xfrm>
            <a:off x="914400" y="501996"/>
            <a:ext cx="10363200" cy="1470025"/>
          </a:xfrm>
        </p:spPr>
        <p:txBody>
          <a:bodyPr>
            <a:normAutofit/>
          </a:bodyPr>
          <a:lstStyle>
            <a:lvl1pPr>
              <a:defRPr sz="1800" b="1" cap="all">
                <a:solidFill>
                  <a:srgbClr val="FFCC00"/>
                </a:solidFill>
                <a:latin typeface="Myriad Pro" pitchFamily="34" charset="0"/>
                <a:cs typeface="Myriad Pro" pitchFamily="34" charset="0"/>
              </a:defRPr>
            </a:lvl1pPr>
          </a:lstStyle>
          <a:p>
            <a:r>
              <a:rPr lang="en-US" dirty="0"/>
              <a:t>CLICK TO EDIT DEPARTMENT NAME HERE</a:t>
            </a:r>
          </a:p>
        </p:txBody>
      </p:sp>
      <p:sp>
        <p:nvSpPr>
          <p:cNvPr id="20" name="Text Placeholder 18"/>
          <p:cNvSpPr>
            <a:spLocks noGrp="1"/>
          </p:cNvSpPr>
          <p:nvPr>
            <p:ph type="body" sz="quarter" idx="10" hasCustomPrompt="1"/>
          </p:nvPr>
        </p:nvSpPr>
        <p:spPr>
          <a:xfrm>
            <a:off x="1828800" y="2468101"/>
            <a:ext cx="8534400" cy="860453"/>
          </a:xfrm>
        </p:spPr>
        <p:txBody>
          <a:bodyPr>
            <a:normAutofit/>
          </a:bodyPr>
          <a:lstStyle>
            <a:lvl1pPr marL="0" indent="0" algn="ctr">
              <a:buNone/>
              <a:defRPr sz="5400" b="1" cap="all" baseline="0">
                <a:solidFill>
                  <a:srgbClr val="FFFFFF"/>
                </a:solidFill>
                <a:latin typeface="Myriad Pro" pitchFamily="34" charset="0"/>
                <a:cs typeface="Myriad Pro" pitchFamily="34" charset="0"/>
              </a:defRPr>
            </a:lvl1pPr>
          </a:lstStyle>
          <a:p>
            <a:pPr lvl="0"/>
            <a:r>
              <a:rPr lang="en-US" dirty="0"/>
              <a:t>TITLE GOES HERE</a:t>
            </a:r>
          </a:p>
        </p:txBody>
      </p:sp>
      <p:pic>
        <p:nvPicPr>
          <p:cNvPr id="6" name="Picture 6" descr="LUC_reversed_color_notag.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20844" y="5165704"/>
            <a:ext cx="11503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24283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4460" y="2913019"/>
            <a:ext cx="10629840" cy="3213193"/>
          </a:xfrm>
        </p:spPr>
        <p:txBody>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a:latin typeface="Myriad Pro" pitchFamily="34" charset="0"/>
                <a:cs typeface="Myriad Pro" pitchFamily="34" charset="0"/>
              </a:defRPr>
            </a:lvl1pPr>
          </a:lstStyle>
          <a:p>
            <a:pPr eaLnBrk="1" hangingPunct="1"/>
            <a:r>
              <a:rPr lang="en-US" sz="3000" dirty="0">
                <a:cs typeface="Arial" charset="0"/>
              </a:rPr>
              <a:t>Chapter or point No. 1</a:t>
            </a:r>
          </a:p>
          <a:p>
            <a:pPr eaLnBrk="1" hangingPunct="1"/>
            <a:r>
              <a:rPr lang="en-US" sz="3000" dirty="0">
                <a:cs typeface="Arial" charset="0"/>
              </a:rPr>
              <a:t>Chapter or point No. 2</a:t>
            </a:r>
          </a:p>
          <a:p>
            <a:pPr eaLnBrk="1" hangingPunct="1"/>
            <a:r>
              <a:rPr lang="en-US" sz="3000" dirty="0">
                <a:cs typeface="Arial" charset="0"/>
              </a:rPr>
              <a:t>Chapter or point No. 3</a:t>
            </a:r>
          </a:p>
        </p:txBody>
      </p:sp>
      <p:pic>
        <p:nvPicPr>
          <p:cNvPr id="7" name="Picture 6"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9" name="Title 1"/>
          <p:cNvSpPr>
            <a:spLocks noGrp="1"/>
          </p:cNvSpPr>
          <p:nvPr>
            <p:ph type="title" hasCustomPrompt="1"/>
          </p:nvPr>
        </p:nvSpPr>
        <p:spPr>
          <a:xfrm>
            <a:off x="814464" y="1769970"/>
            <a:ext cx="10629837" cy="1143000"/>
          </a:xfrm>
        </p:spPr>
        <p:txBody>
          <a:bodyPr>
            <a:normAutofit/>
          </a:bodyPr>
          <a:lstStyle>
            <a:lvl1pPr algn="l">
              <a:defRPr sz="3600" b="1" cap="all">
                <a:solidFill>
                  <a:srgbClr val="800000"/>
                </a:solidFill>
                <a:latin typeface="Myriad Pro" pitchFamily="34" charset="0"/>
                <a:cs typeface="Myriad Pro" pitchFamily="34" charset="0"/>
              </a:defRPr>
            </a:lvl1pPr>
          </a:lstStyle>
          <a:p>
            <a:r>
              <a:rPr lang="en-US" dirty="0"/>
              <a:t>Overview/summary</a:t>
            </a:r>
          </a:p>
        </p:txBody>
      </p:sp>
      <p:sp>
        <p:nvSpPr>
          <p:cNvPr id="6" name="Text Placeholder 21"/>
          <p:cNvSpPr>
            <a:spLocks noGrp="1"/>
          </p:cNvSpPr>
          <p:nvPr>
            <p:ph type="body" sz="quarter" idx="13" hasCustomPrompt="1"/>
          </p:nvPr>
        </p:nvSpPr>
        <p:spPr>
          <a:xfrm>
            <a:off x="711233"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194837010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2667000"/>
            <a:ext cx="12192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63084" y="3321285"/>
            <a:ext cx="103632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3" name="Text Placeholder 2"/>
          <p:cNvSpPr>
            <a:spLocks noGrp="1"/>
          </p:cNvSpPr>
          <p:nvPr>
            <p:ph type="body" idx="1" hasCustomPrompt="1"/>
          </p:nvPr>
        </p:nvSpPr>
        <p:spPr>
          <a:xfrm>
            <a:off x="963084" y="2826717"/>
            <a:ext cx="103632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4" name="Footer Placeholder 4"/>
          <p:cNvSpPr>
            <a:spLocks noGrp="1"/>
          </p:cNvSpPr>
          <p:nvPr>
            <p:ph type="ftr" sz="quarter" idx="11"/>
          </p:nvPr>
        </p:nvSpPr>
        <p:spPr>
          <a:xfrm>
            <a:off x="1015999" y="5072578"/>
            <a:ext cx="10310284" cy="365125"/>
          </a:xfrm>
          <a:prstGeom prst="rect">
            <a:avLst/>
          </a:prstGeom>
        </p:spPr>
        <p:txBody>
          <a:bodyPr lIns="0" tIns="137160" bIns="0"/>
          <a:lstStyle>
            <a:lvl1pPr>
              <a:defRPr sz="1600">
                <a:latin typeface="Myriad Pro" pitchFamily="34" charset="0"/>
                <a:cs typeface="Myriad Pro" pitchFamily="34" charset="0"/>
              </a:defRPr>
            </a:lvl1pPr>
          </a:lstStyle>
          <a:p>
            <a:pPr algn="l"/>
            <a:r>
              <a:rPr lang="en-US" i="1" dirty="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963084" y="3984112"/>
            <a:ext cx="103632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Tree>
    <p:extLst>
      <p:ext uri="{BB962C8B-B14F-4D97-AF65-F5344CB8AC3E}">
        <p14:creationId xmlns:p14="http://schemas.microsoft.com/office/powerpoint/2010/main" val="406268970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hapter and Text only">
    <p:spTree>
      <p:nvGrpSpPr>
        <p:cNvPr id="1" name=""/>
        <p:cNvGrpSpPr/>
        <p:nvPr/>
      </p:nvGrpSpPr>
      <p:grpSpPr>
        <a:xfrm>
          <a:off x="0" y="0"/>
          <a:ext cx="0" cy="0"/>
          <a:chOff x="0" y="0"/>
          <a:chExt cx="0" cy="0"/>
        </a:xfrm>
      </p:grpSpPr>
      <p:pic>
        <p:nvPicPr>
          <p:cNvPr id="8"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711200" y="459350"/>
            <a:ext cx="10765536"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 hasCustomPrompt="1"/>
          </p:nvPr>
        </p:nvSpPr>
        <p:spPr>
          <a:xfrm>
            <a:off x="1652490" y="2335101"/>
            <a:ext cx="8863185"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6" name="Title 1"/>
          <p:cNvSpPr>
            <a:spLocks noGrp="1"/>
          </p:cNvSpPr>
          <p:nvPr>
            <p:ph type="title" hasCustomPrompt="1"/>
          </p:nvPr>
        </p:nvSpPr>
        <p:spPr>
          <a:xfrm>
            <a:off x="1652490" y="2973105"/>
            <a:ext cx="8863185"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18" name="Text Placeholder 16"/>
          <p:cNvSpPr>
            <a:spLocks noGrp="1"/>
          </p:cNvSpPr>
          <p:nvPr>
            <p:ph type="body" sz="quarter" idx="12" hasCustomPrompt="1"/>
          </p:nvPr>
        </p:nvSpPr>
        <p:spPr>
          <a:xfrm>
            <a:off x="1652490" y="3676852"/>
            <a:ext cx="8863185"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
        <p:nvSpPr>
          <p:cNvPr id="20" name="Footer Placeholder 4"/>
          <p:cNvSpPr>
            <a:spLocks noGrp="1"/>
          </p:cNvSpPr>
          <p:nvPr>
            <p:ph type="ftr" sz="quarter" idx="11"/>
          </p:nvPr>
        </p:nvSpPr>
        <p:spPr>
          <a:xfrm>
            <a:off x="1693462" y="5267176"/>
            <a:ext cx="8863185" cy="365125"/>
          </a:xfrm>
          <a:prstGeom prst="rect">
            <a:avLst/>
          </a:prstGeom>
        </p:spPr>
        <p:txBody>
          <a:bodyPr lIns="0" tIns="137160" bIns="0"/>
          <a:lstStyle>
            <a:lvl1pPr algn="l" eaLnBrk="1" hangingPunct="1">
              <a:defRPr sz="1600">
                <a:latin typeface="Myriad Pro" pitchFamily="34" charset="0"/>
                <a:cs typeface="Myriad Pro" pitchFamily="34" charset="0"/>
              </a:defRPr>
            </a:lvl1pPr>
          </a:lstStyle>
          <a:p>
            <a:r>
              <a:rPr lang="en-US" i="1" dirty="0">
                <a:solidFill>
                  <a:srgbClr val="999999"/>
                </a:solidFill>
              </a:rPr>
              <a:t>NOTE: Option2 for chapter slide—text only</a:t>
            </a:r>
          </a:p>
          <a:p>
            <a:endParaRPr lang="en-US" dirty="0"/>
          </a:p>
        </p:txBody>
      </p:sp>
      <p:sp>
        <p:nvSpPr>
          <p:cNvPr id="9" name="Text Placeholder 21"/>
          <p:cNvSpPr>
            <a:spLocks noGrp="1"/>
          </p:cNvSpPr>
          <p:nvPr>
            <p:ph type="body" sz="quarter" idx="13" hasCustomPrompt="1"/>
          </p:nvPr>
        </p:nvSpPr>
        <p:spPr>
          <a:xfrm>
            <a:off x="711233"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23325150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15" name="Text Placeholder 14"/>
          <p:cNvSpPr>
            <a:spLocks noGrp="1"/>
          </p:cNvSpPr>
          <p:nvPr>
            <p:ph type="body" sz="quarter" idx="10" hasCustomPrompt="1"/>
          </p:nvPr>
        </p:nvSpPr>
        <p:spPr>
          <a:xfrm>
            <a:off x="814920" y="1586990"/>
            <a:ext cx="10629381" cy="317940"/>
          </a:xfrm>
        </p:spPr>
        <p:txBody>
          <a:bodyPr>
            <a:normAutofit/>
          </a:bodyPr>
          <a:lstStyle>
            <a:lvl1pPr marL="0" indent="0">
              <a:buNone/>
              <a:defRPr sz="1600" b="1" i="0" cap="all" baseline="0">
                <a:latin typeface="Myriad Pro" pitchFamily="34" charset="0"/>
                <a:cs typeface="Myriad Pro" pitchFamily="34" charset="0"/>
              </a:defRPr>
            </a:lvl1pPr>
          </a:lstStyle>
          <a:p>
            <a:pPr lvl="0"/>
            <a:r>
              <a:rPr lang="en-US" dirty="0"/>
              <a:t>Label goes here, if needed</a:t>
            </a:r>
          </a:p>
        </p:txBody>
      </p:sp>
      <p:sp>
        <p:nvSpPr>
          <p:cNvPr id="20" name="Text Placeholder 17"/>
          <p:cNvSpPr>
            <a:spLocks noGrp="1"/>
          </p:cNvSpPr>
          <p:nvPr>
            <p:ph type="body" sz="quarter" idx="11" hasCustomPrompt="1"/>
          </p:nvPr>
        </p:nvSpPr>
        <p:spPr>
          <a:xfrm>
            <a:off x="814920" y="2826722"/>
            <a:ext cx="10629381" cy="849312"/>
          </a:xfrm>
        </p:spPr>
        <p:txBody>
          <a:bodyPr>
            <a:normAutofit/>
          </a:bodyPr>
          <a:lstStyle>
            <a:lvl1pPr marL="0" indent="0">
              <a:buNone/>
              <a:defRPr sz="3000" baseline="0">
                <a:latin typeface="Myriad Pro" pitchFamily="34" charset="0"/>
                <a:cs typeface="Myriad Pro" pitchFamily="34" charset="0"/>
              </a:defRPr>
            </a:lvl1pPr>
          </a:lstStyle>
          <a:p>
            <a:pPr lvl="0"/>
            <a:r>
              <a:rPr lang="en-US" dirty="0"/>
              <a:t>Type sample goes here</a:t>
            </a:r>
          </a:p>
        </p:txBody>
      </p:sp>
      <p:sp>
        <p:nvSpPr>
          <p:cNvPr id="24" name="Title 1"/>
          <p:cNvSpPr>
            <a:spLocks noGrp="1"/>
          </p:cNvSpPr>
          <p:nvPr>
            <p:ph type="title" hasCustomPrompt="1"/>
          </p:nvPr>
        </p:nvSpPr>
        <p:spPr>
          <a:xfrm>
            <a:off x="814464" y="1914072"/>
            <a:ext cx="10629839" cy="883924"/>
          </a:xfrm>
        </p:spPr>
        <p:txBody>
          <a:bodyPr tIns="0" bIns="0">
            <a:normAutofit/>
          </a:bodyPr>
          <a:lstStyle>
            <a:lvl1pPr algn="l">
              <a:defRPr sz="3600" b="1" cap="all">
                <a:solidFill>
                  <a:srgbClr val="800000"/>
                </a:solidFill>
                <a:latin typeface="Myriad Pro" pitchFamily="34" charset="0"/>
                <a:cs typeface="Myriad Pro" pitchFamily="34" charset="0"/>
              </a:defRPr>
            </a:lvl1pPr>
          </a:lstStyle>
          <a:p>
            <a:r>
              <a:rPr lang="en-US" dirty="0"/>
              <a:t>Headline/sample</a:t>
            </a:r>
          </a:p>
        </p:txBody>
      </p:sp>
      <p:sp>
        <p:nvSpPr>
          <p:cNvPr id="26" name="Text Placeholder 21"/>
          <p:cNvSpPr>
            <a:spLocks noGrp="1"/>
          </p:cNvSpPr>
          <p:nvPr>
            <p:ph type="body" sz="quarter" idx="12" hasCustomPrompt="1"/>
          </p:nvPr>
        </p:nvSpPr>
        <p:spPr>
          <a:xfrm>
            <a:off x="814920" y="4182321"/>
            <a:ext cx="10629381" cy="507197"/>
          </a:xfrm>
        </p:spPr>
        <p:txBody>
          <a:bodyPr>
            <a:normAutofit/>
          </a:bodyPr>
          <a:lstStyle>
            <a:lvl1pPr marL="0" indent="0">
              <a:buNone/>
              <a:defRPr sz="2000" b="0" i="1" baseline="0">
                <a:latin typeface="Myriad Pro" pitchFamily="34" charset="0"/>
                <a:cs typeface="Myriad Pro" pitchFamily="34" charset="0"/>
              </a:defRPr>
            </a:lvl1pPr>
          </a:lstStyle>
          <a:p>
            <a:pPr lvl="0"/>
            <a:r>
              <a:rPr lang="en-US" dirty="0"/>
              <a:t>Secondary type sample (chart, caption, etc.)</a:t>
            </a:r>
          </a:p>
        </p:txBody>
      </p:sp>
      <p:sp>
        <p:nvSpPr>
          <p:cNvPr id="8" name="Text Placeholder 21"/>
          <p:cNvSpPr>
            <a:spLocks noGrp="1"/>
          </p:cNvSpPr>
          <p:nvPr>
            <p:ph type="body" sz="quarter" idx="13" hasCustomPrompt="1"/>
          </p:nvPr>
        </p:nvSpPr>
        <p:spPr>
          <a:xfrm>
            <a:off x="711233"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325401463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UC_vertical_reverse_color_forPPT.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47952" y="3810049"/>
            <a:ext cx="3896101" cy="26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43213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56CECFCC-011E-407A-92F7-D81F7403DB5A}" type="slidenum">
              <a:rPr lang="en-GB"/>
              <a:pPr>
                <a:defRPr/>
              </a:pPr>
              <a:t>‹#›</a:t>
            </a:fld>
            <a:endParaRPr lang="en-GB"/>
          </a:p>
        </p:txBody>
      </p:sp>
    </p:spTree>
    <p:extLst>
      <p:ext uri="{BB962C8B-B14F-4D97-AF65-F5344CB8AC3E}">
        <p14:creationId xmlns:p14="http://schemas.microsoft.com/office/powerpoint/2010/main" val="1298565682"/>
      </p:ext>
    </p:extLst>
  </p:cSld>
  <p:clrMapOvr>
    <a:masterClrMapping/>
  </p:clrMapOvr>
  <p:transition spd="med">
    <p:rand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Rectangle 3"/>
          <p:cNvSpPr>
            <a:spLocks noGrp="1" noChangeArrowheads="1"/>
          </p:cNvSpPr>
          <p:nvPr>
            <p:ph type="sldNum" sz="quarter" idx="10"/>
          </p:nvPr>
        </p:nvSpPr>
        <p:spPr>
          <a:ln/>
        </p:spPr>
        <p:txBody>
          <a:bodyPr/>
          <a:lstStyle>
            <a:lvl1pPr>
              <a:defRPr/>
            </a:lvl1pPr>
          </a:lstStyle>
          <a:p>
            <a:pPr>
              <a:defRPr/>
            </a:pPr>
            <a:fld id="{BBB06DA0-71E4-4293-9A5A-58AFD0E0BE6D}" type="slidenum">
              <a:rPr lang="en-GB"/>
              <a:pPr>
                <a:defRPr/>
              </a:pPr>
              <a:t>‹#›</a:t>
            </a:fld>
            <a:endParaRPr lang="en-GB"/>
          </a:p>
        </p:txBody>
      </p:sp>
    </p:spTree>
    <p:extLst>
      <p:ext uri="{BB962C8B-B14F-4D97-AF65-F5344CB8AC3E}">
        <p14:creationId xmlns:p14="http://schemas.microsoft.com/office/powerpoint/2010/main" val="1046500633"/>
      </p:ext>
    </p:extLst>
  </p:cSld>
  <p:clrMapOvr>
    <a:masterClrMapping/>
  </p:clrMapOvr>
  <p:transition spd="med">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10262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0C96B9CE-8C6B-4FC5-994A-96D9C9510B2C}" type="slidenum">
              <a:rPr lang="en-GB"/>
              <a:pPr>
                <a:defRPr/>
              </a:pPr>
              <a:t>‹#›</a:t>
            </a:fld>
            <a:endParaRPr lang="en-GB"/>
          </a:p>
        </p:txBody>
      </p:sp>
    </p:spTree>
    <p:extLst>
      <p:ext uri="{BB962C8B-B14F-4D97-AF65-F5344CB8AC3E}">
        <p14:creationId xmlns:p14="http://schemas.microsoft.com/office/powerpoint/2010/main" val="269141880"/>
      </p:ext>
    </p:extLst>
  </p:cSld>
  <p:clrMapOvr>
    <a:masterClrMapping/>
  </p:clrMapOvr>
  <p:transition spd="med">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66" y="1657354"/>
            <a:ext cx="4781551"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D8263907-765A-4846-89FA-6B3BF6B484AC}" type="slidenum">
              <a:rPr lang="en-GB"/>
              <a:pPr>
                <a:defRPr/>
              </a:pPr>
              <a:t>‹#›</a:t>
            </a:fld>
            <a:endParaRPr lang="en-GB"/>
          </a:p>
        </p:txBody>
      </p:sp>
    </p:spTree>
    <p:extLst>
      <p:ext uri="{BB962C8B-B14F-4D97-AF65-F5344CB8AC3E}">
        <p14:creationId xmlns:p14="http://schemas.microsoft.com/office/powerpoint/2010/main" val="4074417756"/>
      </p:ext>
    </p:extLst>
  </p:cSld>
  <p:clrMapOvr>
    <a:masterClrMapping/>
  </p:clrMapOvr>
  <p:transition spd="med">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ln/>
        </p:spPr>
        <p:txBody>
          <a:bodyPr/>
          <a:lstStyle>
            <a:lvl1pPr>
              <a:defRPr/>
            </a:lvl1pPr>
          </a:lstStyle>
          <a:p>
            <a:pPr>
              <a:defRPr/>
            </a:pPr>
            <a:fld id="{0BB289BD-CF05-44CD-A339-09D28C79A78D}" type="slidenum">
              <a:rPr lang="en-GB"/>
              <a:pPr>
                <a:defRPr/>
              </a:pPr>
              <a:t>‹#›</a:t>
            </a:fld>
            <a:endParaRPr lang="en-GB"/>
          </a:p>
        </p:txBody>
      </p:sp>
    </p:spTree>
    <p:extLst>
      <p:ext uri="{BB962C8B-B14F-4D97-AF65-F5344CB8AC3E}">
        <p14:creationId xmlns:p14="http://schemas.microsoft.com/office/powerpoint/2010/main" val="851362539"/>
      </p:ext>
    </p:extLst>
  </p:cSld>
  <p:clrMapOvr>
    <a:masterClrMapping/>
  </p:clrMapOvr>
  <p:transition spd="med">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pPr>
              <a:defRPr/>
            </a:pPr>
            <a:fld id="{6E5550DB-5149-4722-93AD-1E43EBB4F6A2}" type="slidenum">
              <a:rPr lang="en-GB"/>
              <a:pPr>
                <a:defRPr/>
              </a:pPr>
              <a:t>‹#›</a:t>
            </a:fld>
            <a:endParaRPr lang="en-GB"/>
          </a:p>
        </p:txBody>
      </p:sp>
    </p:spTree>
    <p:extLst>
      <p:ext uri="{BB962C8B-B14F-4D97-AF65-F5344CB8AC3E}">
        <p14:creationId xmlns:p14="http://schemas.microsoft.com/office/powerpoint/2010/main" val="3775357823"/>
      </p:ext>
    </p:extLst>
  </p:cSld>
  <p:clrMapOvr>
    <a:masterClrMapping/>
  </p:clrMapOvr>
  <p:transition spd="med">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78272FC3-9376-4985-836E-24BEEF267D1C}" type="slidenum">
              <a:rPr lang="en-GB"/>
              <a:pPr>
                <a:defRPr/>
              </a:pPr>
              <a:t>‹#›</a:t>
            </a:fld>
            <a:endParaRPr lang="en-GB"/>
          </a:p>
        </p:txBody>
      </p:sp>
    </p:spTree>
    <p:extLst>
      <p:ext uri="{BB962C8B-B14F-4D97-AF65-F5344CB8AC3E}">
        <p14:creationId xmlns:p14="http://schemas.microsoft.com/office/powerpoint/2010/main" val="4072113876"/>
      </p:ext>
    </p:extLst>
  </p:cSld>
  <p:clrMapOvr>
    <a:masterClrMapping/>
  </p:clrMapOvr>
  <p:transition spd="med">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8DD3F641-39DA-40B2-81B4-B57C67B40B59}" type="slidenum">
              <a:rPr lang="en-GB"/>
              <a:pPr>
                <a:defRPr/>
              </a:pPr>
              <a:t>‹#›</a:t>
            </a:fld>
            <a:endParaRPr lang="en-GB"/>
          </a:p>
        </p:txBody>
      </p:sp>
    </p:spTree>
    <p:extLst>
      <p:ext uri="{BB962C8B-B14F-4D97-AF65-F5344CB8AC3E}">
        <p14:creationId xmlns:p14="http://schemas.microsoft.com/office/powerpoint/2010/main" val="2876946119"/>
      </p:ext>
    </p:extLst>
  </p:cSld>
  <p:clrMapOvr>
    <a:masterClrMapping/>
  </p:clrMapOvr>
  <p:transition spd="med">
    <p:rand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EC76D82C-9C3F-4130-ADF1-B1D3AAB5A605}" type="slidenum">
              <a:rPr lang="en-GB"/>
              <a:pPr>
                <a:defRPr/>
              </a:pPr>
              <a:t>‹#›</a:t>
            </a:fld>
            <a:endParaRPr lang="en-GB"/>
          </a:p>
        </p:txBody>
      </p:sp>
    </p:spTree>
    <p:extLst>
      <p:ext uri="{BB962C8B-B14F-4D97-AF65-F5344CB8AC3E}">
        <p14:creationId xmlns:p14="http://schemas.microsoft.com/office/powerpoint/2010/main" val="2606216620"/>
      </p:ext>
    </p:extLst>
  </p:cSld>
  <p:clrMapOvr>
    <a:masterClrMapping/>
  </p:clrMapOvr>
  <p:transition spd="med">
    <p:rand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2F867714-CD39-4F2B-B700-AD60E27328ED}" type="slidenum">
              <a:rPr lang="en-GB"/>
              <a:pPr>
                <a:defRPr/>
              </a:pPr>
              <a:t>‹#›</a:t>
            </a:fld>
            <a:endParaRPr lang="en-GB"/>
          </a:p>
        </p:txBody>
      </p:sp>
    </p:spTree>
    <p:extLst>
      <p:ext uri="{BB962C8B-B14F-4D97-AF65-F5344CB8AC3E}">
        <p14:creationId xmlns:p14="http://schemas.microsoft.com/office/powerpoint/2010/main" val="622477406"/>
      </p:ext>
    </p:extLst>
  </p:cSld>
  <p:clrMapOvr>
    <a:masterClrMapping/>
  </p:clrMapOvr>
  <p:transition spd="med">
    <p:rand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8300" y="609600"/>
            <a:ext cx="2440517"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3" y="609600"/>
            <a:ext cx="7124700"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3B521731-CB91-49B0-A165-C502F43BB8B7}" type="slidenum">
              <a:rPr lang="en-GB"/>
              <a:pPr>
                <a:defRPr/>
              </a:pPr>
              <a:t>‹#›</a:t>
            </a:fld>
            <a:endParaRPr lang="en-GB"/>
          </a:p>
        </p:txBody>
      </p:sp>
    </p:spTree>
    <p:extLst>
      <p:ext uri="{BB962C8B-B14F-4D97-AF65-F5344CB8AC3E}">
        <p14:creationId xmlns:p14="http://schemas.microsoft.com/office/powerpoint/2010/main" val="3660034885"/>
      </p:ext>
    </p:extLst>
  </p:cSld>
  <p:clrMapOvr>
    <a:masterClrMapping/>
  </p:clrMapOvr>
  <p:transition spd="med">
    <p:rand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66"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8B3B9AB9-52CE-4EE7-8E15-A178040E1A9D}" type="slidenum">
              <a:rPr lang="en-GB"/>
              <a:pPr>
                <a:defRPr/>
              </a:pPr>
              <a:t>‹#›</a:t>
            </a:fld>
            <a:endParaRPr lang="en-GB"/>
          </a:p>
        </p:txBody>
      </p:sp>
    </p:spTree>
    <p:extLst>
      <p:ext uri="{BB962C8B-B14F-4D97-AF65-F5344CB8AC3E}">
        <p14:creationId xmlns:p14="http://schemas.microsoft.com/office/powerpoint/2010/main" val="916621050"/>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09657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177999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66"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15153" y="1657449"/>
            <a:ext cx="4783667" cy="223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915153" y="4049713"/>
            <a:ext cx="4783667" cy="223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sldNum" sz="quarter" idx="10"/>
          </p:nvPr>
        </p:nvSpPr>
        <p:spPr>
          <a:ln/>
        </p:spPr>
        <p:txBody>
          <a:bodyPr/>
          <a:lstStyle>
            <a:lvl1pPr>
              <a:defRPr/>
            </a:lvl1pPr>
          </a:lstStyle>
          <a:p>
            <a:pPr>
              <a:defRPr/>
            </a:pPr>
            <a:fld id="{4BFA3F2D-7131-4938-ADBE-9726A4E47BDE}" type="slidenum">
              <a:rPr lang="en-GB"/>
              <a:pPr>
                <a:defRPr/>
              </a:pPr>
              <a:t>‹#›</a:t>
            </a:fld>
            <a:endParaRPr lang="en-GB"/>
          </a:p>
        </p:txBody>
      </p:sp>
    </p:spTree>
    <p:extLst>
      <p:ext uri="{BB962C8B-B14F-4D97-AF65-F5344CB8AC3E}">
        <p14:creationId xmlns:p14="http://schemas.microsoft.com/office/powerpoint/2010/main" val="3661232874"/>
      </p:ext>
    </p:extLst>
  </p:cSld>
  <p:clrMapOvr>
    <a:masterClrMapping/>
  </p:clrMapOvr>
  <p:transition spd="med">
    <p:rand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1828800" y="3445800"/>
            <a:ext cx="8534400" cy="1383243"/>
          </a:xfrm>
        </p:spPr>
        <p:txBody>
          <a:bodyPr>
            <a:normAutofit/>
          </a:bodyPr>
          <a:lstStyle>
            <a:lvl1pPr marL="0" indent="0" algn="ctr">
              <a:spcBef>
                <a:spcPts val="0"/>
              </a:spcBef>
              <a:buNone/>
              <a:defRPr sz="2000" i="1" baseline="0">
                <a:solidFill>
                  <a:schemeClr val="bg1"/>
                </a:solidFill>
                <a:latin typeface="Minion Pro" pitchFamily="18" charset="0"/>
                <a:cs typeface="Mini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Support headline goes here. One or two lines.</a:t>
            </a:r>
          </a:p>
        </p:txBody>
      </p:sp>
      <p:sp>
        <p:nvSpPr>
          <p:cNvPr id="9" name="Title 1"/>
          <p:cNvSpPr>
            <a:spLocks noGrp="1"/>
          </p:cNvSpPr>
          <p:nvPr>
            <p:ph type="ctrTitle" hasCustomPrompt="1"/>
          </p:nvPr>
        </p:nvSpPr>
        <p:spPr>
          <a:xfrm>
            <a:off x="914400" y="501998"/>
            <a:ext cx="10363200" cy="1470025"/>
          </a:xfrm>
        </p:spPr>
        <p:txBody>
          <a:bodyPr>
            <a:normAutofit/>
          </a:bodyPr>
          <a:lstStyle>
            <a:lvl1pPr>
              <a:defRPr sz="1800" b="1" cap="all">
                <a:solidFill>
                  <a:srgbClr val="FFCC00"/>
                </a:solidFill>
                <a:latin typeface="Myriad Pro" pitchFamily="34" charset="0"/>
                <a:cs typeface="Myriad Pro" pitchFamily="34" charset="0"/>
              </a:defRPr>
            </a:lvl1pPr>
          </a:lstStyle>
          <a:p>
            <a:r>
              <a:rPr lang="en-US" dirty="0"/>
              <a:t>CLICK TO EDIT DEPARTMENT NAME HERE</a:t>
            </a:r>
          </a:p>
        </p:txBody>
      </p:sp>
      <p:sp>
        <p:nvSpPr>
          <p:cNvPr id="20" name="Text Placeholder 18"/>
          <p:cNvSpPr>
            <a:spLocks noGrp="1"/>
          </p:cNvSpPr>
          <p:nvPr>
            <p:ph type="body" sz="quarter" idx="10" hasCustomPrompt="1"/>
          </p:nvPr>
        </p:nvSpPr>
        <p:spPr>
          <a:xfrm>
            <a:off x="1828800" y="2468103"/>
            <a:ext cx="8534400" cy="860453"/>
          </a:xfrm>
        </p:spPr>
        <p:txBody>
          <a:bodyPr>
            <a:normAutofit/>
          </a:bodyPr>
          <a:lstStyle>
            <a:lvl1pPr marL="0" indent="0" algn="ctr">
              <a:buNone/>
              <a:defRPr sz="5400" b="1" cap="all" baseline="0">
                <a:solidFill>
                  <a:srgbClr val="FFFFFF"/>
                </a:solidFill>
                <a:latin typeface="Myriad Pro" pitchFamily="34" charset="0"/>
                <a:cs typeface="Myriad Pro" pitchFamily="34" charset="0"/>
              </a:defRPr>
            </a:lvl1pPr>
          </a:lstStyle>
          <a:p>
            <a:pPr lvl="0"/>
            <a:r>
              <a:rPr lang="en-US" dirty="0"/>
              <a:t>TITLE GOES HERE</a:t>
            </a:r>
          </a:p>
        </p:txBody>
      </p:sp>
      <p:pic>
        <p:nvPicPr>
          <p:cNvPr id="6" name="Picture 6" descr="LUC_reversed_color_notag.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20844" y="5165706"/>
            <a:ext cx="11503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24283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4460" y="2913021"/>
            <a:ext cx="10629840" cy="3213193"/>
          </a:xfrm>
        </p:spPr>
        <p:txBody>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a:latin typeface="Myriad Pro" pitchFamily="34" charset="0"/>
                <a:cs typeface="Myriad Pro" pitchFamily="34" charset="0"/>
              </a:defRPr>
            </a:lvl1pPr>
          </a:lstStyle>
          <a:p>
            <a:pPr eaLnBrk="1" hangingPunct="1"/>
            <a:r>
              <a:rPr lang="en-US" sz="3000" dirty="0">
                <a:cs typeface="Arial" charset="0"/>
              </a:rPr>
              <a:t>Chapter or point No. 1</a:t>
            </a:r>
          </a:p>
          <a:p>
            <a:pPr eaLnBrk="1" hangingPunct="1"/>
            <a:r>
              <a:rPr lang="en-US" sz="3000" dirty="0">
                <a:cs typeface="Arial" charset="0"/>
              </a:rPr>
              <a:t>Chapter or point No. 2</a:t>
            </a:r>
          </a:p>
          <a:p>
            <a:pPr eaLnBrk="1" hangingPunct="1"/>
            <a:r>
              <a:rPr lang="en-US" sz="3000" dirty="0">
                <a:cs typeface="Arial" charset="0"/>
              </a:rPr>
              <a:t>Chapter or point No. 3</a:t>
            </a:r>
          </a:p>
        </p:txBody>
      </p:sp>
      <p:pic>
        <p:nvPicPr>
          <p:cNvPr id="7" name="Picture 6"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9" name="Title 1"/>
          <p:cNvSpPr>
            <a:spLocks noGrp="1"/>
          </p:cNvSpPr>
          <p:nvPr>
            <p:ph type="title" hasCustomPrompt="1"/>
          </p:nvPr>
        </p:nvSpPr>
        <p:spPr>
          <a:xfrm>
            <a:off x="814464" y="1769970"/>
            <a:ext cx="10629837" cy="1143000"/>
          </a:xfrm>
        </p:spPr>
        <p:txBody>
          <a:bodyPr>
            <a:normAutofit/>
          </a:bodyPr>
          <a:lstStyle>
            <a:lvl1pPr algn="l">
              <a:defRPr sz="3600" b="1" cap="all">
                <a:solidFill>
                  <a:srgbClr val="800000"/>
                </a:solidFill>
                <a:latin typeface="Myriad Pro" pitchFamily="34" charset="0"/>
                <a:cs typeface="Myriad Pro" pitchFamily="34" charset="0"/>
              </a:defRPr>
            </a:lvl1pPr>
          </a:lstStyle>
          <a:p>
            <a:r>
              <a:rPr lang="en-US" dirty="0"/>
              <a:t>Overview/summary</a:t>
            </a:r>
          </a:p>
        </p:txBody>
      </p:sp>
      <p:sp>
        <p:nvSpPr>
          <p:cNvPr id="6" name="Text Placeholder 21"/>
          <p:cNvSpPr>
            <a:spLocks noGrp="1"/>
          </p:cNvSpPr>
          <p:nvPr>
            <p:ph type="body" sz="quarter" idx="13" hasCustomPrompt="1"/>
          </p:nvPr>
        </p:nvSpPr>
        <p:spPr>
          <a:xfrm>
            <a:off x="711234"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194837010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2667000"/>
            <a:ext cx="12192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63084" y="3321285"/>
            <a:ext cx="103632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3" name="Text Placeholder 2"/>
          <p:cNvSpPr>
            <a:spLocks noGrp="1"/>
          </p:cNvSpPr>
          <p:nvPr>
            <p:ph type="body" idx="1" hasCustomPrompt="1"/>
          </p:nvPr>
        </p:nvSpPr>
        <p:spPr>
          <a:xfrm>
            <a:off x="963084" y="2826719"/>
            <a:ext cx="103632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4" name="Footer Placeholder 4"/>
          <p:cNvSpPr>
            <a:spLocks noGrp="1"/>
          </p:cNvSpPr>
          <p:nvPr>
            <p:ph type="ftr" sz="quarter" idx="11"/>
          </p:nvPr>
        </p:nvSpPr>
        <p:spPr>
          <a:xfrm>
            <a:off x="1015999" y="5072580"/>
            <a:ext cx="10310284" cy="365125"/>
          </a:xfrm>
          <a:prstGeom prst="rect">
            <a:avLst/>
          </a:prstGeom>
        </p:spPr>
        <p:txBody>
          <a:bodyPr lIns="0" tIns="137160" bIns="0"/>
          <a:lstStyle>
            <a:lvl1pPr>
              <a:defRPr sz="1600">
                <a:latin typeface="Myriad Pro" pitchFamily="34" charset="0"/>
                <a:cs typeface="Myriad Pro" pitchFamily="34" charset="0"/>
              </a:defRPr>
            </a:lvl1pPr>
          </a:lstStyle>
          <a:p>
            <a:pPr algn="l"/>
            <a:r>
              <a:rPr lang="en-US" i="1" dirty="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963084" y="3984112"/>
            <a:ext cx="103632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Tree>
    <p:extLst>
      <p:ext uri="{BB962C8B-B14F-4D97-AF65-F5344CB8AC3E}">
        <p14:creationId xmlns:p14="http://schemas.microsoft.com/office/powerpoint/2010/main" val="406268970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hapter and Text only">
    <p:spTree>
      <p:nvGrpSpPr>
        <p:cNvPr id="1" name=""/>
        <p:cNvGrpSpPr/>
        <p:nvPr/>
      </p:nvGrpSpPr>
      <p:grpSpPr>
        <a:xfrm>
          <a:off x="0" y="0"/>
          <a:ext cx="0" cy="0"/>
          <a:chOff x="0" y="0"/>
          <a:chExt cx="0" cy="0"/>
        </a:xfrm>
      </p:grpSpPr>
      <p:pic>
        <p:nvPicPr>
          <p:cNvPr id="8"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711200" y="459350"/>
            <a:ext cx="10765536"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 hasCustomPrompt="1"/>
          </p:nvPr>
        </p:nvSpPr>
        <p:spPr>
          <a:xfrm>
            <a:off x="1652492" y="2335103"/>
            <a:ext cx="8863185"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6" name="Title 1"/>
          <p:cNvSpPr>
            <a:spLocks noGrp="1"/>
          </p:cNvSpPr>
          <p:nvPr>
            <p:ph type="title" hasCustomPrompt="1"/>
          </p:nvPr>
        </p:nvSpPr>
        <p:spPr>
          <a:xfrm>
            <a:off x="1652492" y="2973107"/>
            <a:ext cx="8863185"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18" name="Text Placeholder 16"/>
          <p:cNvSpPr>
            <a:spLocks noGrp="1"/>
          </p:cNvSpPr>
          <p:nvPr>
            <p:ph type="body" sz="quarter" idx="12" hasCustomPrompt="1"/>
          </p:nvPr>
        </p:nvSpPr>
        <p:spPr>
          <a:xfrm>
            <a:off x="1652492" y="3676852"/>
            <a:ext cx="8863185"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
        <p:nvSpPr>
          <p:cNvPr id="20" name="Footer Placeholder 4"/>
          <p:cNvSpPr>
            <a:spLocks noGrp="1"/>
          </p:cNvSpPr>
          <p:nvPr>
            <p:ph type="ftr" sz="quarter" idx="11"/>
          </p:nvPr>
        </p:nvSpPr>
        <p:spPr>
          <a:xfrm>
            <a:off x="1693464" y="5267178"/>
            <a:ext cx="8863185" cy="365125"/>
          </a:xfrm>
          <a:prstGeom prst="rect">
            <a:avLst/>
          </a:prstGeom>
        </p:spPr>
        <p:txBody>
          <a:bodyPr lIns="0" tIns="137160" bIns="0"/>
          <a:lstStyle>
            <a:lvl1pPr algn="l" eaLnBrk="1" hangingPunct="1">
              <a:defRPr sz="1600">
                <a:latin typeface="Myriad Pro" pitchFamily="34" charset="0"/>
                <a:cs typeface="Myriad Pro" pitchFamily="34" charset="0"/>
              </a:defRPr>
            </a:lvl1pPr>
          </a:lstStyle>
          <a:p>
            <a:r>
              <a:rPr lang="en-US" i="1" dirty="0">
                <a:solidFill>
                  <a:srgbClr val="999999"/>
                </a:solidFill>
              </a:rPr>
              <a:t>NOTE: Option2 for chapter slide—text only</a:t>
            </a:r>
          </a:p>
          <a:p>
            <a:endParaRPr lang="en-US" dirty="0"/>
          </a:p>
        </p:txBody>
      </p:sp>
      <p:sp>
        <p:nvSpPr>
          <p:cNvPr id="9" name="Text Placeholder 21"/>
          <p:cNvSpPr>
            <a:spLocks noGrp="1"/>
          </p:cNvSpPr>
          <p:nvPr>
            <p:ph type="body" sz="quarter" idx="13" hasCustomPrompt="1"/>
          </p:nvPr>
        </p:nvSpPr>
        <p:spPr>
          <a:xfrm>
            <a:off x="711234"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233251506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15" name="Text Placeholder 14"/>
          <p:cNvSpPr>
            <a:spLocks noGrp="1"/>
          </p:cNvSpPr>
          <p:nvPr>
            <p:ph type="body" sz="quarter" idx="10" hasCustomPrompt="1"/>
          </p:nvPr>
        </p:nvSpPr>
        <p:spPr>
          <a:xfrm>
            <a:off x="814920" y="1586990"/>
            <a:ext cx="10629381" cy="317940"/>
          </a:xfrm>
        </p:spPr>
        <p:txBody>
          <a:bodyPr>
            <a:normAutofit/>
          </a:bodyPr>
          <a:lstStyle>
            <a:lvl1pPr marL="0" indent="0">
              <a:buNone/>
              <a:defRPr sz="1600" b="1" i="0" cap="all" baseline="0">
                <a:latin typeface="Myriad Pro" pitchFamily="34" charset="0"/>
                <a:cs typeface="Myriad Pro" pitchFamily="34" charset="0"/>
              </a:defRPr>
            </a:lvl1pPr>
          </a:lstStyle>
          <a:p>
            <a:pPr lvl="0"/>
            <a:r>
              <a:rPr lang="en-US" dirty="0"/>
              <a:t>Label goes here, if needed</a:t>
            </a:r>
          </a:p>
        </p:txBody>
      </p:sp>
      <p:sp>
        <p:nvSpPr>
          <p:cNvPr id="20" name="Text Placeholder 17"/>
          <p:cNvSpPr>
            <a:spLocks noGrp="1"/>
          </p:cNvSpPr>
          <p:nvPr>
            <p:ph type="body" sz="quarter" idx="11" hasCustomPrompt="1"/>
          </p:nvPr>
        </p:nvSpPr>
        <p:spPr>
          <a:xfrm>
            <a:off x="814920" y="2826722"/>
            <a:ext cx="10629381" cy="849312"/>
          </a:xfrm>
        </p:spPr>
        <p:txBody>
          <a:bodyPr>
            <a:normAutofit/>
          </a:bodyPr>
          <a:lstStyle>
            <a:lvl1pPr marL="0" indent="0">
              <a:buNone/>
              <a:defRPr sz="3000" baseline="0">
                <a:latin typeface="Myriad Pro" pitchFamily="34" charset="0"/>
                <a:cs typeface="Myriad Pro" pitchFamily="34" charset="0"/>
              </a:defRPr>
            </a:lvl1pPr>
          </a:lstStyle>
          <a:p>
            <a:pPr lvl="0"/>
            <a:r>
              <a:rPr lang="en-US" dirty="0"/>
              <a:t>Type sample goes here</a:t>
            </a:r>
          </a:p>
        </p:txBody>
      </p:sp>
      <p:sp>
        <p:nvSpPr>
          <p:cNvPr id="24" name="Title 1"/>
          <p:cNvSpPr>
            <a:spLocks noGrp="1"/>
          </p:cNvSpPr>
          <p:nvPr>
            <p:ph type="title" hasCustomPrompt="1"/>
          </p:nvPr>
        </p:nvSpPr>
        <p:spPr>
          <a:xfrm>
            <a:off x="814464" y="1914072"/>
            <a:ext cx="10629839" cy="883924"/>
          </a:xfrm>
        </p:spPr>
        <p:txBody>
          <a:bodyPr tIns="0" bIns="0">
            <a:normAutofit/>
          </a:bodyPr>
          <a:lstStyle>
            <a:lvl1pPr algn="l">
              <a:defRPr sz="3600" b="1" cap="all">
                <a:solidFill>
                  <a:srgbClr val="800000"/>
                </a:solidFill>
                <a:latin typeface="Myriad Pro" pitchFamily="34" charset="0"/>
                <a:cs typeface="Myriad Pro" pitchFamily="34" charset="0"/>
              </a:defRPr>
            </a:lvl1pPr>
          </a:lstStyle>
          <a:p>
            <a:r>
              <a:rPr lang="en-US" dirty="0"/>
              <a:t>Headline/sample</a:t>
            </a:r>
          </a:p>
        </p:txBody>
      </p:sp>
      <p:sp>
        <p:nvSpPr>
          <p:cNvPr id="26" name="Text Placeholder 21"/>
          <p:cNvSpPr>
            <a:spLocks noGrp="1"/>
          </p:cNvSpPr>
          <p:nvPr>
            <p:ph type="body" sz="quarter" idx="12" hasCustomPrompt="1"/>
          </p:nvPr>
        </p:nvSpPr>
        <p:spPr>
          <a:xfrm>
            <a:off x="814920" y="4182323"/>
            <a:ext cx="10629381" cy="507197"/>
          </a:xfrm>
        </p:spPr>
        <p:txBody>
          <a:bodyPr>
            <a:normAutofit/>
          </a:bodyPr>
          <a:lstStyle>
            <a:lvl1pPr marL="0" indent="0">
              <a:buNone/>
              <a:defRPr sz="2000" b="0" i="1" baseline="0">
                <a:latin typeface="Myriad Pro" pitchFamily="34" charset="0"/>
                <a:cs typeface="Myriad Pro" pitchFamily="34" charset="0"/>
              </a:defRPr>
            </a:lvl1pPr>
          </a:lstStyle>
          <a:p>
            <a:pPr lvl="0"/>
            <a:r>
              <a:rPr lang="en-US" dirty="0"/>
              <a:t>Secondary type sample (chart, caption, etc.)</a:t>
            </a:r>
          </a:p>
        </p:txBody>
      </p:sp>
      <p:sp>
        <p:nvSpPr>
          <p:cNvPr id="8" name="Text Placeholder 21"/>
          <p:cNvSpPr>
            <a:spLocks noGrp="1"/>
          </p:cNvSpPr>
          <p:nvPr>
            <p:ph type="body" sz="quarter" idx="13" hasCustomPrompt="1"/>
          </p:nvPr>
        </p:nvSpPr>
        <p:spPr>
          <a:xfrm>
            <a:off x="711234"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325401463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UC_vertical_reverse_color_forPPT.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47952" y="3810051"/>
            <a:ext cx="3896101" cy="26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43213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92DBCF56-D2A7-451D-8B82-FF189A3D7B04}" type="slidenum">
              <a:rPr lang="en-GB"/>
              <a:pPr>
                <a:defRPr/>
              </a:pPr>
              <a:t>‹#›</a:t>
            </a:fld>
            <a:endParaRPr lang="en-GB"/>
          </a:p>
        </p:txBody>
      </p:sp>
    </p:spTree>
    <p:extLst>
      <p:ext uri="{BB962C8B-B14F-4D97-AF65-F5344CB8AC3E}">
        <p14:creationId xmlns:p14="http://schemas.microsoft.com/office/powerpoint/2010/main" val="592651251"/>
      </p:ext>
    </p:extLst>
  </p:cSld>
  <p:clrMapOvr>
    <a:masterClrMapping/>
  </p:clrMapOvr>
  <p:transition spd="med">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Rectangle 3"/>
          <p:cNvSpPr>
            <a:spLocks noGrp="1" noChangeArrowheads="1"/>
          </p:cNvSpPr>
          <p:nvPr>
            <p:ph type="sldNum" sz="quarter" idx="10"/>
          </p:nvPr>
        </p:nvSpPr>
        <p:spPr>
          <a:ln/>
        </p:spPr>
        <p:txBody>
          <a:bodyPr/>
          <a:lstStyle>
            <a:lvl1pPr>
              <a:defRPr/>
            </a:lvl1pPr>
          </a:lstStyle>
          <a:p>
            <a:pPr>
              <a:defRPr/>
            </a:pPr>
            <a:fld id="{CAC4C705-24A1-4F2E-A2C6-FBD8D5294D2E}" type="slidenum">
              <a:rPr lang="en-GB"/>
              <a:pPr>
                <a:defRPr/>
              </a:pPr>
              <a:t>‹#›</a:t>
            </a:fld>
            <a:endParaRPr lang="en-GB"/>
          </a:p>
        </p:txBody>
      </p:sp>
    </p:spTree>
    <p:extLst>
      <p:ext uri="{BB962C8B-B14F-4D97-AF65-F5344CB8AC3E}">
        <p14:creationId xmlns:p14="http://schemas.microsoft.com/office/powerpoint/2010/main" val="1626001891"/>
      </p:ext>
    </p:extLst>
  </p:cSld>
  <p:clrMapOvr>
    <a:masterClrMapping/>
  </p:clrMapOvr>
  <p:transition spd="med">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BC6D8078-2C74-4299-B27D-B49041F8E8FD}" type="slidenum">
              <a:rPr lang="en-GB"/>
              <a:pPr>
                <a:defRPr/>
              </a:pPr>
              <a:t>‹#›</a:t>
            </a:fld>
            <a:endParaRPr lang="en-GB"/>
          </a:p>
        </p:txBody>
      </p:sp>
    </p:spTree>
    <p:extLst>
      <p:ext uri="{BB962C8B-B14F-4D97-AF65-F5344CB8AC3E}">
        <p14:creationId xmlns:p14="http://schemas.microsoft.com/office/powerpoint/2010/main" val="3011297799"/>
      </p:ext>
    </p:extLst>
  </p:cSld>
  <p:clrMapOvr>
    <a:masterClrMapping/>
  </p:clrMapOvr>
  <p:transition spd="med">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8948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69" y="1657354"/>
            <a:ext cx="4781551"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12697DCB-94ED-49CF-9C47-C6FEB98357D0}" type="slidenum">
              <a:rPr lang="en-GB"/>
              <a:pPr>
                <a:defRPr/>
              </a:pPr>
              <a:t>‹#›</a:t>
            </a:fld>
            <a:endParaRPr lang="en-GB"/>
          </a:p>
        </p:txBody>
      </p:sp>
    </p:spTree>
    <p:extLst>
      <p:ext uri="{BB962C8B-B14F-4D97-AF65-F5344CB8AC3E}">
        <p14:creationId xmlns:p14="http://schemas.microsoft.com/office/powerpoint/2010/main" val="3759774477"/>
      </p:ext>
    </p:extLst>
  </p:cSld>
  <p:clrMapOvr>
    <a:masterClrMapping/>
  </p:clrMapOvr>
  <p:transition spd="med">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ln/>
        </p:spPr>
        <p:txBody>
          <a:bodyPr/>
          <a:lstStyle>
            <a:lvl1pPr>
              <a:defRPr/>
            </a:lvl1pPr>
          </a:lstStyle>
          <a:p>
            <a:pPr>
              <a:defRPr/>
            </a:pPr>
            <a:fld id="{E45FEC26-C4D7-492D-97E3-3152D487265C}" type="slidenum">
              <a:rPr lang="en-GB"/>
              <a:pPr>
                <a:defRPr/>
              </a:pPr>
              <a:t>‹#›</a:t>
            </a:fld>
            <a:endParaRPr lang="en-GB"/>
          </a:p>
        </p:txBody>
      </p:sp>
    </p:spTree>
    <p:extLst>
      <p:ext uri="{BB962C8B-B14F-4D97-AF65-F5344CB8AC3E}">
        <p14:creationId xmlns:p14="http://schemas.microsoft.com/office/powerpoint/2010/main" val="4249896102"/>
      </p:ext>
    </p:extLst>
  </p:cSld>
  <p:clrMapOvr>
    <a:masterClrMapping/>
  </p:clrMapOvr>
  <p:transition spd="med">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pPr>
              <a:defRPr/>
            </a:pPr>
            <a:fld id="{406F3842-32D8-4487-B230-547D9611B903}" type="slidenum">
              <a:rPr lang="en-GB"/>
              <a:pPr>
                <a:defRPr/>
              </a:pPr>
              <a:t>‹#›</a:t>
            </a:fld>
            <a:endParaRPr lang="en-GB"/>
          </a:p>
        </p:txBody>
      </p:sp>
    </p:spTree>
    <p:extLst>
      <p:ext uri="{BB962C8B-B14F-4D97-AF65-F5344CB8AC3E}">
        <p14:creationId xmlns:p14="http://schemas.microsoft.com/office/powerpoint/2010/main" val="3448075434"/>
      </p:ext>
    </p:extLst>
  </p:cSld>
  <p:clrMapOvr>
    <a:masterClrMapping/>
  </p:clrMapOvr>
  <p:transition spd="med">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C1193589-2C22-415E-ACA2-DB3A2140AFDD}" type="slidenum">
              <a:rPr lang="en-GB"/>
              <a:pPr>
                <a:defRPr/>
              </a:pPr>
              <a:t>‹#›</a:t>
            </a:fld>
            <a:endParaRPr lang="en-GB"/>
          </a:p>
        </p:txBody>
      </p:sp>
    </p:spTree>
    <p:extLst>
      <p:ext uri="{BB962C8B-B14F-4D97-AF65-F5344CB8AC3E}">
        <p14:creationId xmlns:p14="http://schemas.microsoft.com/office/powerpoint/2010/main" val="1931083594"/>
      </p:ext>
    </p:extLst>
  </p:cSld>
  <p:clrMapOvr>
    <a:masterClrMapping/>
  </p:clrMapOvr>
  <p:transition spd="med">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2E895B74-54F8-422B-9BFA-FE39A68454CB}" type="slidenum">
              <a:rPr lang="en-GB"/>
              <a:pPr>
                <a:defRPr/>
              </a:pPr>
              <a:t>‹#›</a:t>
            </a:fld>
            <a:endParaRPr lang="en-GB"/>
          </a:p>
        </p:txBody>
      </p:sp>
    </p:spTree>
    <p:extLst>
      <p:ext uri="{BB962C8B-B14F-4D97-AF65-F5344CB8AC3E}">
        <p14:creationId xmlns:p14="http://schemas.microsoft.com/office/powerpoint/2010/main" val="3639808844"/>
      </p:ext>
    </p:extLst>
  </p:cSld>
  <p:clrMapOvr>
    <a:masterClrMapping/>
  </p:clrMapOvr>
  <p:transition spd="med">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E211FD21-D174-4102-86AC-6E085EA51D1D}" type="slidenum">
              <a:rPr lang="en-GB"/>
              <a:pPr>
                <a:defRPr/>
              </a:pPr>
              <a:t>‹#›</a:t>
            </a:fld>
            <a:endParaRPr lang="en-GB"/>
          </a:p>
        </p:txBody>
      </p:sp>
    </p:spTree>
    <p:extLst>
      <p:ext uri="{BB962C8B-B14F-4D97-AF65-F5344CB8AC3E}">
        <p14:creationId xmlns:p14="http://schemas.microsoft.com/office/powerpoint/2010/main" val="498861671"/>
      </p:ext>
    </p:extLst>
  </p:cSld>
  <p:clrMapOvr>
    <a:masterClrMapping/>
  </p:clrMapOvr>
  <p:transition spd="med">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F5E89282-C198-46F7-A475-8B58D850DB13}" type="slidenum">
              <a:rPr lang="en-GB"/>
              <a:pPr>
                <a:defRPr/>
              </a:pPr>
              <a:t>‹#›</a:t>
            </a:fld>
            <a:endParaRPr lang="en-GB"/>
          </a:p>
        </p:txBody>
      </p:sp>
    </p:spTree>
    <p:extLst>
      <p:ext uri="{BB962C8B-B14F-4D97-AF65-F5344CB8AC3E}">
        <p14:creationId xmlns:p14="http://schemas.microsoft.com/office/powerpoint/2010/main" val="1099240375"/>
      </p:ext>
    </p:extLst>
  </p:cSld>
  <p:clrMapOvr>
    <a:masterClrMapping/>
  </p:clrMapOvr>
  <p:transition spd="med">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8300" y="609600"/>
            <a:ext cx="2440517"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3" y="609600"/>
            <a:ext cx="7124700"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B217197D-D30C-4321-9C68-B12BB24657F4}" type="slidenum">
              <a:rPr lang="en-GB"/>
              <a:pPr>
                <a:defRPr/>
              </a:pPr>
              <a:t>‹#›</a:t>
            </a:fld>
            <a:endParaRPr lang="en-GB"/>
          </a:p>
        </p:txBody>
      </p:sp>
    </p:spTree>
    <p:extLst>
      <p:ext uri="{BB962C8B-B14F-4D97-AF65-F5344CB8AC3E}">
        <p14:creationId xmlns:p14="http://schemas.microsoft.com/office/powerpoint/2010/main" val="1094207333"/>
      </p:ext>
    </p:extLst>
  </p:cSld>
  <p:clrMapOvr>
    <a:masterClrMapping/>
  </p:clrMapOvr>
  <p:transition spd="med">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69"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99E5E20C-210E-4ECD-B368-A7EA87719696}" type="slidenum">
              <a:rPr lang="en-GB"/>
              <a:pPr>
                <a:defRPr/>
              </a:pPr>
              <a:t>‹#›</a:t>
            </a:fld>
            <a:endParaRPr lang="en-GB"/>
          </a:p>
        </p:txBody>
      </p:sp>
    </p:spTree>
    <p:extLst>
      <p:ext uri="{BB962C8B-B14F-4D97-AF65-F5344CB8AC3E}">
        <p14:creationId xmlns:p14="http://schemas.microsoft.com/office/powerpoint/2010/main" val="3867289685"/>
      </p:ext>
    </p:extLst>
  </p:cSld>
  <p:clrMapOvr>
    <a:masterClrMapping/>
  </p:clrMapOvr>
  <p:transition spd="med">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69"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15153" y="1657453"/>
            <a:ext cx="4783667" cy="223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915153" y="4049713"/>
            <a:ext cx="4783667" cy="223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sldNum" sz="quarter" idx="10"/>
          </p:nvPr>
        </p:nvSpPr>
        <p:spPr>
          <a:ln/>
        </p:spPr>
        <p:txBody>
          <a:bodyPr/>
          <a:lstStyle>
            <a:lvl1pPr>
              <a:defRPr/>
            </a:lvl1pPr>
          </a:lstStyle>
          <a:p>
            <a:pPr>
              <a:defRPr/>
            </a:pPr>
            <a:fld id="{9C638F25-DD7C-40B7-BDEF-BA480B87F044}" type="slidenum">
              <a:rPr lang="en-GB"/>
              <a:pPr>
                <a:defRPr/>
              </a:pPr>
              <a:t>‹#›</a:t>
            </a:fld>
            <a:endParaRPr lang="en-GB"/>
          </a:p>
        </p:txBody>
      </p:sp>
    </p:spTree>
    <p:extLst>
      <p:ext uri="{BB962C8B-B14F-4D97-AF65-F5344CB8AC3E}">
        <p14:creationId xmlns:p14="http://schemas.microsoft.com/office/powerpoint/2010/main" val="1029750460"/>
      </p:ext>
    </p:extLst>
  </p:cSld>
  <p:clrMapOvr>
    <a:masterClrMapping/>
  </p:clrMapOvr>
  <p:transition spd="med">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274645"/>
            <a:ext cx="238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0" y="274645"/>
            <a:ext cx="695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636334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1828800" y="3445800"/>
            <a:ext cx="8534400" cy="1383243"/>
          </a:xfrm>
        </p:spPr>
        <p:txBody>
          <a:bodyPr>
            <a:normAutofit/>
          </a:bodyPr>
          <a:lstStyle>
            <a:lvl1pPr marL="0" indent="0" algn="ctr">
              <a:spcBef>
                <a:spcPts val="0"/>
              </a:spcBef>
              <a:buNone/>
              <a:defRPr sz="2000" i="1" baseline="0">
                <a:solidFill>
                  <a:schemeClr val="bg1"/>
                </a:solidFill>
                <a:latin typeface="Minion Pro" pitchFamily="18" charset="0"/>
                <a:cs typeface="Mini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Support headline goes here. One or two lines.</a:t>
            </a:r>
          </a:p>
        </p:txBody>
      </p:sp>
      <p:sp>
        <p:nvSpPr>
          <p:cNvPr id="9" name="Title 1"/>
          <p:cNvSpPr>
            <a:spLocks noGrp="1"/>
          </p:cNvSpPr>
          <p:nvPr>
            <p:ph type="ctrTitle" hasCustomPrompt="1"/>
          </p:nvPr>
        </p:nvSpPr>
        <p:spPr>
          <a:xfrm>
            <a:off x="914400" y="502000"/>
            <a:ext cx="10363200" cy="1470025"/>
          </a:xfrm>
        </p:spPr>
        <p:txBody>
          <a:bodyPr>
            <a:normAutofit/>
          </a:bodyPr>
          <a:lstStyle>
            <a:lvl1pPr>
              <a:defRPr sz="1800" b="1" cap="all">
                <a:solidFill>
                  <a:srgbClr val="FFCC00"/>
                </a:solidFill>
                <a:latin typeface="Myriad Pro" pitchFamily="34" charset="0"/>
                <a:cs typeface="Myriad Pro" pitchFamily="34" charset="0"/>
              </a:defRPr>
            </a:lvl1pPr>
          </a:lstStyle>
          <a:p>
            <a:r>
              <a:rPr lang="en-US" dirty="0"/>
              <a:t>CLICK TO EDIT DEPARTMENT NAME HERE</a:t>
            </a:r>
          </a:p>
        </p:txBody>
      </p:sp>
      <p:sp>
        <p:nvSpPr>
          <p:cNvPr id="20" name="Text Placeholder 18"/>
          <p:cNvSpPr>
            <a:spLocks noGrp="1"/>
          </p:cNvSpPr>
          <p:nvPr>
            <p:ph type="body" sz="quarter" idx="10" hasCustomPrompt="1"/>
          </p:nvPr>
        </p:nvSpPr>
        <p:spPr>
          <a:xfrm>
            <a:off x="1828800" y="2468105"/>
            <a:ext cx="8534400" cy="860453"/>
          </a:xfrm>
        </p:spPr>
        <p:txBody>
          <a:bodyPr>
            <a:normAutofit/>
          </a:bodyPr>
          <a:lstStyle>
            <a:lvl1pPr marL="0" indent="0" algn="ctr">
              <a:buNone/>
              <a:defRPr sz="5400" b="1" cap="all" baseline="0">
                <a:solidFill>
                  <a:srgbClr val="FFFFFF"/>
                </a:solidFill>
                <a:latin typeface="Myriad Pro" pitchFamily="34" charset="0"/>
                <a:cs typeface="Myriad Pro" pitchFamily="34" charset="0"/>
              </a:defRPr>
            </a:lvl1pPr>
          </a:lstStyle>
          <a:p>
            <a:pPr lvl="0"/>
            <a:r>
              <a:rPr lang="en-US" dirty="0"/>
              <a:t>TITLE GOES HERE</a:t>
            </a:r>
          </a:p>
        </p:txBody>
      </p:sp>
      <p:pic>
        <p:nvPicPr>
          <p:cNvPr id="6" name="Picture 6" descr="LUC_reversed_color_notag.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20844" y="5165708"/>
            <a:ext cx="11503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2428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4460" y="2913023"/>
            <a:ext cx="10629840" cy="3213193"/>
          </a:xfrm>
        </p:spPr>
        <p:txBody>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a:latin typeface="Myriad Pro" pitchFamily="34" charset="0"/>
                <a:cs typeface="Myriad Pro" pitchFamily="34" charset="0"/>
              </a:defRPr>
            </a:lvl1pPr>
          </a:lstStyle>
          <a:p>
            <a:pPr eaLnBrk="1" hangingPunct="1"/>
            <a:r>
              <a:rPr lang="en-US" sz="3000" dirty="0">
                <a:cs typeface="Arial" charset="0"/>
              </a:rPr>
              <a:t>Chapter or point No. 1</a:t>
            </a:r>
          </a:p>
          <a:p>
            <a:pPr eaLnBrk="1" hangingPunct="1"/>
            <a:r>
              <a:rPr lang="en-US" sz="3000" dirty="0">
                <a:cs typeface="Arial" charset="0"/>
              </a:rPr>
              <a:t>Chapter or point No. 2</a:t>
            </a:r>
          </a:p>
          <a:p>
            <a:pPr eaLnBrk="1" hangingPunct="1"/>
            <a:r>
              <a:rPr lang="en-US" sz="3000" dirty="0">
                <a:cs typeface="Arial" charset="0"/>
              </a:rPr>
              <a:t>Chapter or point No. 3</a:t>
            </a:r>
          </a:p>
        </p:txBody>
      </p:sp>
      <p:pic>
        <p:nvPicPr>
          <p:cNvPr id="7" name="Picture 6"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9" name="Title 1"/>
          <p:cNvSpPr>
            <a:spLocks noGrp="1"/>
          </p:cNvSpPr>
          <p:nvPr>
            <p:ph type="title" hasCustomPrompt="1"/>
          </p:nvPr>
        </p:nvSpPr>
        <p:spPr>
          <a:xfrm>
            <a:off x="814464" y="1769970"/>
            <a:ext cx="10629837" cy="1143000"/>
          </a:xfrm>
        </p:spPr>
        <p:txBody>
          <a:bodyPr>
            <a:normAutofit/>
          </a:bodyPr>
          <a:lstStyle>
            <a:lvl1pPr algn="l">
              <a:defRPr sz="3600" b="1" cap="all">
                <a:solidFill>
                  <a:srgbClr val="800000"/>
                </a:solidFill>
                <a:latin typeface="Myriad Pro" pitchFamily="34" charset="0"/>
                <a:cs typeface="Myriad Pro" pitchFamily="34" charset="0"/>
              </a:defRPr>
            </a:lvl1pPr>
          </a:lstStyle>
          <a:p>
            <a:r>
              <a:rPr lang="en-US" dirty="0"/>
              <a:t>Overview/summary</a:t>
            </a:r>
          </a:p>
        </p:txBody>
      </p:sp>
      <p:sp>
        <p:nvSpPr>
          <p:cNvPr id="6" name="Text Placeholder 21"/>
          <p:cNvSpPr>
            <a:spLocks noGrp="1"/>
          </p:cNvSpPr>
          <p:nvPr>
            <p:ph type="body" sz="quarter" idx="13" hasCustomPrompt="1"/>
          </p:nvPr>
        </p:nvSpPr>
        <p:spPr>
          <a:xfrm>
            <a:off x="711235"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19483701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2667000"/>
            <a:ext cx="12192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63084" y="3321285"/>
            <a:ext cx="103632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3" name="Text Placeholder 2"/>
          <p:cNvSpPr>
            <a:spLocks noGrp="1"/>
          </p:cNvSpPr>
          <p:nvPr>
            <p:ph type="body" idx="1" hasCustomPrompt="1"/>
          </p:nvPr>
        </p:nvSpPr>
        <p:spPr>
          <a:xfrm>
            <a:off x="963084" y="2826721"/>
            <a:ext cx="103632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4" name="Footer Placeholder 4"/>
          <p:cNvSpPr>
            <a:spLocks noGrp="1"/>
          </p:cNvSpPr>
          <p:nvPr>
            <p:ph type="ftr" sz="quarter" idx="11"/>
          </p:nvPr>
        </p:nvSpPr>
        <p:spPr>
          <a:xfrm>
            <a:off x="1015999" y="5072582"/>
            <a:ext cx="10310284" cy="365125"/>
          </a:xfrm>
          <a:prstGeom prst="rect">
            <a:avLst/>
          </a:prstGeom>
        </p:spPr>
        <p:txBody>
          <a:bodyPr lIns="0" tIns="137160" bIns="0"/>
          <a:lstStyle>
            <a:lvl1pPr>
              <a:defRPr sz="1600">
                <a:latin typeface="Myriad Pro" pitchFamily="34" charset="0"/>
                <a:cs typeface="Myriad Pro" pitchFamily="34" charset="0"/>
              </a:defRPr>
            </a:lvl1pPr>
          </a:lstStyle>
          <a:p>
            <a:pPr algn="l"/>
            <a:r>
              <a:rPr lang="en-US" i="1" dirty="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963084" y="3984112"/>
            <a:ext cx="103632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Tree>
    <p:extLst>
      <p:ext uri="{BB962C8B-B14F-4D97-AF65-F5344CB8AC3E}">
        <p14:creationId xmlns:p14="http://schemas.microsoft.com/office/powerpoint/2010/main" val="406268970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hapter and Text only">
    <p:spTree>
      <p:nvGrpSpPr>
        <p:cNvPr id="1" name=""/>
        <p:cNvGrpSpPr/>
        <p:nvPr/>
      </p:nvGrpSpPr>
      <p:grpSpPr>
        <a:xfrm>
          <a:off x="0" y="0"/>
          <a:ext cx="0" cy="0"/>
          <a:chOff x="0" y="0"/>
          <a:chExt cx="0" cy="0"/>
        </a:xfrm>
      </p:grpSpPr>
      <p:pic>
        <p:nvPicPr>
          <p:cNvPr id="8"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711200" y="459350"/>
            <a:ext cx="10765536"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 hasCustomPrompt="1"/>
          </p:nvPr>
        </p:nvSpPr>
        <p:spPr>
          <a:xfrm>
            <a:off x="1652493" y="2335105"/>
            <a:ext cx="8863185"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6" name="Title 1"/>
          <p:cNvSpPr>
            <a:spLocks noGrp="1"/>
          </p:cNvSpPr>
          <p:nvPr>
            <p:ph type="title" hasCustomPrompt="1"/>
          </p:nvPr>
        </p:nvSpPr>
        <p:spPr>
          <a:xfrm>
            <a:off x="1652493" y="2973109"/>
            <a:ext cx="8863185"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18" name="Text Placeholder 16"/>
          <p:cNvSpPr>
            <a:spLocks noGrp="1"/>
          </p:cNvSpPr>
          <p:nvPr>
            <p:ph type="body" sz="quarter" idx="12" hasCustomPrompt="1"/>
          </p:nvPr>
        </p:nvSpPr>
        <p:spPr>
          <a:xfrm>
            <a:off x="1652493" y="3676852"/>
            <a:ext cx="8863185"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
        <p:nvSpPr>
          <p:cNvPr id="20" name="Footer Placeholder 4"/>
          <p:cNvSpPr>
            <a:spLocks noGrp="1"/>
          </p:cNvSpPr>
          <p:nvPr>
            <p:ph type="ftr" sz="quarter" idx="11"/>
          </p:nvPr>
        </p:nvSpPr>
        <p:spPr>
          <a:xfrm>
            <a:off x="1693465" y="5267180"/>
            <a:ext cx="8863185" cy="365125"/>
          </a:xfrm>
          <a:prstGeom prst="rect">
            <a:avLst/>
          </a:prstGeom>
        </p:spPr>
        <p:txBody>
          <a:bodyPr lIns="0" tIns="137160" bIns="0"/>
          <a:lstStyle>
            <a:lvl1pPr algn="l" eaLnBrk="1" hangingPunct="1">
              <a:defRPr sz="1600">
                <a:latin typeface="Myriad Pro" pitchFamily="34" charset="0"/>
                <a:cs typeface="Myriad Pro" pitchFamily="34" charset="0"/>
              </a:defRPr>
            </a:lvl1pPr>
          </a:lstStyle>
          <a:p>
            <a:r>
              <a:rPr lang="en-US" i="1" dirty="0">
                <a:solidFill>
                  <a:srgbClr val="999999"/>
                </a:solidFill>
              </a:rPr>
              <a:t>NOTE: Option2 for chapter slide—text only</a:t>
            </a:r>
          </a:p>
          <a:p>
            <a:endParaRPr lang="en-US" dirty="0"/>
          </a:p>
        </p:txBody>
      </p:sp>
      <p:sp>
        <p:nvSpPr>
          <p:cNvPr id="9" name="Text Placeholder 21"/>
          <p:cNvSpPr>
            <a:spLocks noGrp="1"/>
          </p:cNvSpPr>
          <p:nvPr>
            <p:ph type="body" sz="quarter" idx="13" hasCustomPrompt="1"/>
          </p:nvPr>
        </p:nvSpPr>
        <p:spPr>
          <a:xfrm>
            <a:off x="711235"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233251506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15" name="Text Placeholder 14"/>
          <p:cNvSpPr>
            <a:spLocks noGrp="1"/>
          </p:cNvSpPr>
          <p:nvPr>
            <p:ph type="body" sz="quarter" idx="10" hasCustomPrompt="1"/>
          </p:nvPr>
        </p:nvSpPr>
        <p:spPr>
          <a:xfrm>
            <a:off x="814920" y="1586990"/>
            <a:ext cx="10629381" cy="317940"/>
          </a:xfrm>
        </p:spPr>
        <p:txBody>
          <a:bodyPr>
            <a:normAutofit/>
          </a:bodyPr>
          <a:lstStyle>
            <a:lvl1pPr marL="0" indent="0">
              <a:buNone/>
              <a:defRPr sz="1600" b="1" i="0" cap="all" baseline="0">
                <a:latin typeface="Myriad Pro" pitchFamily="34" charset="0"/>
                <a:cs typeface="Myriad Pro" pitchFamily="34" charset="0"/>
              </a:defRPr>
            </a:lvl1pPr>
          </a:lstStyle>
          <a:p>
            <a:pPr lvl="0"/>
            <a:r>
              <a:rPr lang="en-US" dirty="0"/>
              <a:t>Label goes here, if needed</a:t>
            </a:r>
          </a:p>
        </p:txBody>
      </p:sp>
      <p:sp>
        <p:nvSpPr>
          <p:cNvPr id="20" name="Text Placeholder 17"/>
          <p:cNvSpPr>
            <a:spLocks noGrp="1"/>
          </p:cNvSpPr>
          <p:nvPr>
            <p:ph type="body" sz="quarter" idx="11" hasCustomPrompt="1"/>
          </p:nvPr>
        </p:nvSpPr>
        <p:spPr>
          <a:xfrm>
            <a:off x="814920" y="2826722"/>
            <a:ext cx="10629381" cy="849312"/>
          </a:xfrm>
        </p:spPr>
        <p:txBody>
          <a:bodyPr>
            <a:normAutofit/>
          </a:bodyPr>
          <a:lstStyle>
            <a:lvl1pPr marL="0" indent="0">
              <a:buNone/>
              <a:defRPr sz="3000" baseline="0">
                <a:latin typeface="Myriad Pro" pitchFamily="34" charset="0"/>
                <a:cs typeface="Myriad Pro" pitchFamily="34" charset="0"/>
              </a:defRPr>
            </a:lvl1pPr>
          </a:lstStyle>
          <a:p>
            <a:pPr lvl="0"/>
            <a:r>
              <a:rPr lang="en-US" dirty="0"/>
              <a:t>Type sample goes here</a:t>
            </a:r>
          </a:p>
        </p:txBody>
      </p:sp>
      <p:sp>
        <p:nvSpPr>
          <p:cNvPr id="24" name="Title 1"/>
          <p:cNvSpPr>
            <a:spLocks noGrp="1"/>
          </p:cNvSpPr>
          <p:nvPr>
            <p:ph type="title" hasCustomPrompt="1"/>
          </p:nvPr>
        </p:nvSpPr>
        <p:spPr>
          <a:xfrm>
            <a:off x="814464" y="1914072"/>
            <a:ext cx="10629839" cy="883924"/>
          </a:xfrm>
        </p:spPr>
        <p:txBody>
          <a:bodyPr tIns="0" bIns="0">
            <a:normAutofit/>
          </a:bodyPr>
          <a:lstStyle>
            <a:lvl1pPr algn="l">
              <a:defRPr sz="3600" b="1" cap="all">
                <a:solidFill>
                  <a:srgbClr val="800000"/>
                </a:solidFill>
                <a:latin typeface="Myriad Pro" pitchFamily="34" charset="0"/>
                <a:cs typeface="Myriad Pro" pitchFamily="34" charset="0"/>
              </a:defRPr>
            </a:lvl1pPr>
          </a:lstStyle>
          <a:p>
            <a:r>
              <a:rPr lang="en-US" dirty="0"/>
              <a:t>Headline/sample</a:t>
            </a:r>
          </a:p>
        </p:txBody>
      </p:sp>
      <p:sp>
        <p:nvSpPr>
          <p:cNvPr id="26" name="Text Placeholder 21"/>
          <p:cNvSpPr>
            <a:spLocks noGrp="1"/>
          </p:cNvSpPr>
          <p:nvPr>
            <p:ph type="body" sz="quarter" idx="12" hasCustomPrompt="1"/>
          </p:nvPr>
        </p:nvSpPr>
        <p:spPr>
          <a:xfrm>
            <a:off x="814920" y="4182325"/>
            <a:ext cx="10629381" cy="507197"/>
          </a:xfrm>
        </p:spPr>
        <p:txBody>
          <a:bodyPr>
            <a:normAutofit/>
          </a:bodyPr>
          <a:lstStyle>
            <a:lvl1pPr marL="0" indent="0">
              <a:buNone/>
              <a:defRPr sz="2000" b="0" i="1" baseline="0">
                <a:latin typeface="Myriad Pro" pitchFamily="34" charset="0"/>
                <a:cs typeface="Myriad Pro" pitchFamily="34" charset="0"/>
              </a:defRPr>
            </a:lvl1pPr>
          </a:lstStyle>
          <a:p>
            <a:pPr lvl="0"/>
            <a:r>
              <a:rPr lang="en-US" dirty="0"/>
              <a:t>Secondary type sample (chart, caption, etc.)</a:t>
            </a:r>
          </a:p>
        </p:txBody>
      </p:sp>
      <p:sp>
        <p:nvSpPr>
          <p:cNvPr id="8" name="Text Placeholder 21"/>
          <p:cNvSpPr>
            <a:spLocks noGrp="1"/>
          </p:cNvSpPr>
          <p:nvPr>
            <p:ph type="body" sz="quarter" idx="13" hasCustomPrompt="1"/>
          </p:nvPr>
        </p:nvSpPr>
        <p:spPr>
          <a:xfrm>
            <a:off x="711235"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325401463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UC_vertical_reverse_color_forPPT.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47952" y="3810053"/>
            <a:ext cx="3896101" cy="26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43213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11330" name="Group 2"/>
          <p:cNvGrpSpPr>
            <a:grpSpLocks/>
          </p:cNvGrpSpPr>
          <p:nvPr/>
        </p:nvGrpSpPr>
        <p:grpSpPr bwMode="auto">
          <a:xfrm>
            <a:off x="0" y="107"/>
            <a:ext cx="12192000" cy="6856413"/>
            <a:chOff x="0" y="0"/>
            <a:chExt cx="5760" cy="4319"/>
          </a:xfrm>
        </p:grpSpPr>
        <p:sp>
          <p:nvSpPr>
            <p:cNvPr id="61133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3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3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34"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3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z="1800" b="0">
                <a:solidFill>
                  <a:srgbClr val="FFFFFF"/>
                </a:solidFill>
                <a:cs typeface="+mn-cs"/>
              </a:endParaRPr>
            </a:p>
          </p:txBody>
        </p:sp>
        <p:sp>
          <p:nvSpPr>
            <p:cNvPr id="611336"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37"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3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39"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4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41"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4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43"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4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4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4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47"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4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49"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5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5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z="1800" b="0">
                <a:solidFill>
                  <a:srgbClr val="FFFFFF"/>
                </a:solidFill>
                <a:cs typeface="+mn-cs"/>
              </a:endParaRPr>
            </a:p>
          </p:txBody>
        </p:sp>
        <p:sp>
          <p:nvSpPr>
            <p:cNvPr id="61135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53"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5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5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56"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5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58"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5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6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6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6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6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6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6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6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grpSp>
          <p:nvGrpSpPr>
            <p:cNvPr id="611367" name="Group 39"/>
            <p:cNvGrpSpPr>
              <a:grpSpLocks/>
            </p:cNvGrpSpPr>
            <p:nvPr userDrawn="1"/>
          </p:nvGrpSpPr>
          <p:grpSpPr bwMode="auto">
            <a:xfrm>
              <a:off x="0" y="1632"/>
              <a:ext cx="5758" cy="1858"/>
              <a:chOff x="0" y="1632"/>
              <a:chExt cx="5758" cy="1858"/>
            </a:xfrm>
          </p:grpSpPr>
          <p:sp>
            <p:nvSpPr>
              <p:cNvPr id="61136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136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grpSp>
      </p:grpSp>
      <p:sp>
        <p:nvSpPr>
          <p:cNvPr id="611370" name="Rectangle 42"/>
          <p:cNvSpPr>
            <a:spLocks noGrp="1" noChangeArrowheads="1"/>
          </p:cNvSpPr>
          <p:nvPr>
            <p:ph type="ctrTitle" sz="quarter"/>
          </p:nvPr>
        </p:nvSpPr>
        <p:spPr>
          <a:xfrm>
            <a:off x="609600" y="1600200"/>
            <a:ext cx="10972800" cy="1828800"/>
          </a:xfrm>
        </p:spPr>
        <p:txBody>
          <a:bodyPr/>
          <a:lstStyle>
            <a:lvl1pPr>
              <a:defRPr/>
            </a:lvl1pPr>
          </a:lstStyle>
          <a:p>
            <a:pPr lvl="0"/>
            <a:r>
              <a:rPr lang="en-US" altLang="en-US" noProof="0"/>
              <a:t>Click to edit Master title style</a:t>
            </a:r>
          </a:p>
        </p:txBody>
      </p:sp>
      <p:sp>
        <p:nvSpPr>
          <p:cNvPr id="611371"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611372" name="Rectangle 44"/>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611373" name="Rectangle 4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611374" name="Rectangle 46"/>
          <p:cNvSpPr>
            <a:spLocks noGrp="1" noChangeArrowheads="1"/>
          </p:cNvSpPr>
          <p:nvPr>
            <p:ph type="sldNum" sz="quarter" idx="4"/>
          </p:nvPr>
        </p:nvSpPr>
        <p:spPr/>
        <p:txBody>
          <a:bodyPr/>
          <a:lstStyle>
            <a:lvl1pPr>
              <a:defRPr/>
            </a:lvl1pPr>
          </a:lstStyle>
          <a:p>
            <a:fld id="{EB1EA891-ED28-4EB9-996B-4958A4C0984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4942054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13E6C7F-29D0-4A83-AEDB-7C3CAE9902E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1224222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C42D7AE-EEEB-4CDC-ADE8-3E52B3366C4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762473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8389617-EEA4-493F-9DAA-61AF7F5FBB4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97703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1828800" y="3445800"/>
            <a:ext cx="8534400" cy="1383243"/>
          </a:xfrm>
        </p:spPr>
        <p:txBody>
          <a:bodyPr>
            <a:normAutofit/>
          </a:bodyPr>
          <a:lstStyle>
            <a:lvl1pPr marL="0" indent="0" algn="ctr">
              <a:spcBef>
                <a:spcPts val="0"/>
              </a:spcBef>
              <a:buNone/>
              <a:defRPr sz="2000" i="1" baseline="0">
                <a:solidFill>
                  <a:schemeClr val="bg1"/>
                </a:solidFill>
                <a:latin typeface="Minion Pro" pitchFamily="18" charset="0"/>
                <a:cs typeface="Mini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Support headline goes here. One or two lines.</a:t>
            </a:r>
          </a:p>
        </p:txBody>
      </p:sp>
      <p:sp>
        <p:nvSpPr>
          <p:cNvPr id="9" name="Title 1"/>
          <p:cNvSpPr>
            <a:spLocks noGrp="1"/>
          </p:cNvSpPr>
          <p:nvPr>
            <p:ph type="ctrTitle" hasCustomPrompt="1"/>
          </p:nvPr>
        </p:nvSpPr>
        <p:spPr>
          <a:xfrm>
            <a:off x="914400" y="501954"/>
            <a:ext cx="10363200" cy="1470025"/>
          </a:xfrm>
        </p:spPr>
        <p:txBody>
          <a:bodyPr>
            <a:normAutofit/>
          </a:bodyPr>
          <a:lstStyle>
            <a:lvl1pPr>
              <a:defRPr sz="1800" b="1" cap="all">
                <a:solidFill>
                  <a:srgbClr val="FFCC00"/>
                </a:solidFill>
                <a:latin typeface="Myriad Pro" pitchFamily="34" charset="0"/>
                <a:cs typeface="Myriad Pro" pitchFamily="34" charset="0"/>
              </a:defRPr>
            </a:lvl1pPr>
          </a:lstStyle>
          <a:p>
            <a:r>
              <a:rPr lang="en-US" dirty="0"/>
              <a:t>CLICK TO EDIT DEPARTMENT NAME HERE</a:t>
            </a:r>
          </a:p>
        </p:txBody>
      </p:sp>
      <p:sp>
        <p:nvSpPr>
          <p:cNvPr id="20" name="Text Placeholder 18"/>
          <p:cNvSpPr>
            <a:spLocks noGrp="1"/>
          </p:cNvSpPr>
          <p:nvPr>
            <p:ph type="body" sz="quarter" idx="10" hasCustomPrompt="1"/>
          </p:nvPr>
        </p:nvSpPr>
        <p:spPr>
          <a:xfrm>
            <a:off x="1828800" y="2468059"/>
            <a:ext cx="8534400" cy="860453"/>
          </a:xfrm>
        </p:spPr>
        <p:txBody>
          <a:bodyPr>
            <a:normAutofit/>
          </a:bodyPr>
          <a:lstStyle>
            <a:lvl1pPr marL="0" indent="0" algn="ctr">
              <a:buNone/>
              <a:defRPr sz="5400" b="1" cap="all" baseline="0">
                <a:solidFill>
                  <a:srgbClr val="FFFFFF"/>
                </a:solidFill>
                <a:latin typeface="Myriad Pro" pitchFamily="34" charset="0"/>
                <a:cs typeface="Myriad Pro" pitchFamily="34" charset="0"/>
              </a:defRPr>
            </a:lvl1pPr>
          </a:lstStyle>
          <a:p>
            <a:pPr lvl="0"/>
            <a:r>
              <a:rPr lang="en-US" dirty="0"/>
              <a:t>TITLE GOES HERE</a:t>
            </a:r>
          </a:p>
        </p:txBody>
      </p:sp>
      <p:pic>
        <p:nvPicPr>
          <p:cNvPr id="6" name="Picture 6" descr="LUC_reversed_color_notag.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20844" y="5165662"/>
            <a:ext cx="11503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24283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87F00B0-9514-46DD-A606-16AABB5A88C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4106592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D3AFC7CE-824D-4CAC-A0A8-B29C14DDC93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5504520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495A4739-BD57-4F61-B346-DF577002D70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0776919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20E34BC-C0B1-41C2-81B5-185B3F74647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0022570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0CBD73A-3CB4-4426-921B-0DA7AEE98FC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9037242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B2E092D-288D-45CF-89C0-518EEEAD60E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4558086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13CDB77-3704-461B-B8CA-AF243046292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3731451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742FC3D3-F1C0-49A1-83C6-764F9A70B59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8026844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4114800"/>
          </a:xfrm>
        </p:spPr>
        <p:txBody>
          <a:bodyPr/>
          <a:lstStyle/>
          <a:p>
            <a:r>
              <a:rPr lang="en-US"/>
              <a:t>Click icon to add table</a:t>
            </a:r>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E4AF045F-FD4D-440F-A4C8-EFB7B7F15FCB}" type="slidenum">
              <a:rPr lang="en-US" altLang="en-US"/>
              <a:pPr/>
              <a:t>‹#›</a:t>
            </a:fld>
            <a:endParaRPr lang="en-US" altLang="en-US"/>
          </a:p>
        </p:txBody>
      </p:sp>
    </p:spTree>
    <p:extLst>
      <p:ext uri="{BB962C8B-B14F-4D97-AF65-F5344CB8AC3E}">
        <p14:creationId xmlns:p14="http://schemas.microsoft.com/office/powerpoint/2010/main" val="2630258259"/>
      </p:ext>
    </p:extLst>
  </p:cSld>
  <p:clrMapOvr>
    <a:masterClrMapping/>
  </p:clrMapOvr>
  <p:transition>
    <p:comb/>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11156954-DF59-4FF6-A057-006CEDE5716B}" type="slidenum">
              <a:rPr lang="en-GB"/>
              <a:pPr>
                <a:defRPr/>
              </a:pPr>
              <a:t>‹#›</a:t>
            </a:fld>
            <a:endParaRPr lang="en-GB" dirty="0"/>
          </a:p>
        </p:txBody>
      </p:sp>
    </p:spTree>
    <p:extLst>
      <p:ext uri="{BB962C8B-B14F-4D97-AF65-F5344CB8AC3E}">
        <p14:creationId xmlns:p14="http://schemas.microsoft.com/office/powerpoint/2010/main" val="3693740045"/>
      </p:ext>
    </p:extLst>
  </p:cSld>
  <p:clrMapOvr>
    <a:masterClrMapping/>
  </p:clrMapOvr>
  <p:transition spd="med">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4460" y="2912977"/>
            <a:ext cx="10629840" cy="3213193"/>
          </a:xfrm>
        </p:spPr>
        <p:txBody>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a:latin typeface="Myriad Pro" pitchFamily="34" charset="0"/>
                <a:cs typeface="Myriad Pro" pitchFamily="34" charset="0"/>
              </a:defRPr>
            </a:lvl1pPr>
          </a:lstStyle>
          <a:p>
            <a:pPr eaLnBrk="1" hangingPunct="1"/>
            <a:r>
              <a:rPr lang="en-US" sz="3000" dirty="0">
                <a:cs typeface="Arial" charset="0"/>
              </a:rPr>
              <a:t>Chapter or point No. 1</a:t>
            </a:r>
          </a:p>
          <a:p>
            <a:pPr eaLnBrk="1" hangingPunct="1"/>
            <a:r>
              <a:rPr lang="en-US" sz="3000" dirty="0">
                <a:cs typeface="Arial" charset="0"/>
              </a:rPr>
              <a:t>Chapter or point No. 2</a:t>
            </a:r>
          </a:p>
          <a:p>
            <a:pPr eaLnBrk="1" hangingPunct="1"/>
            <a:r>
              <a:rPr lang="en-US" sz="3000" dirty="0">
                <a:cs typeface="Arial" charset="0"/>
              </a:rPr>
              <a:t>Chapter or point No. 3</a:t>
            </a:r>
          </a:p>
        </p:txBody>
      </p:sp>
      <p:pic>
        <p:nvPicPr>
          <p:cNvPr id="7" name="Picture 6"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9" name="Title 1"/>
          <p:cNvSpPr>
            <a:spLocks noGrp="1"/>
          </p:cNvSpPr>
          <p:nvPr>
            <p:ph type="title" hasCustomPrompt="1"/>
          </p:nvPr>
        </p:nvSpPr>
        <p:spPr>
          <a:xfrm>
            <a:off x="814464" y="1769970"/>
            <a:ext cx="10629837" cy="1143000"/>
          </a:xfrm>
        </p:spPr>
        <p:txBody>
          <a:bodyPr>
            <a:normAutofit/>
          </a:bodyPr>
          <a:lstStyle>
            <a:lvl1pPr algn="l">
              <a:defRPr sz="3600" b="1" cap="all">
                <a:solidFill>
                  <a:srgbClr val="800000"/>
                </a:solidFill>
                <a:latin typeface="Myriad Pro" pitchFamily="34" charset="0"/>
                <a:cs typeface="Myriad Pro" pitchFamily="34" charset="0"/>
              </a:defRPr>
            </a:lvl1pPr>
          </a:lstStyle>
          <a:p>
            <a:r>
              <a:rPr lang="en-US" dirty="0"/>
              <a:t>Overview/summary</a:t>
            </a:r>
          </a:p>
        </p:txBody>
      </p:sp>
      <p:sp>
        <p:nvSpPr>
          <p:cNvPr id="6" name="Text Placeholder 21"/>
          <p:cNvSpPr>
            <a:spLocks noGrp="1"/>
          </p:cNvSpPr>
          <p:nvPr>
            <p:ph type="body" sz="quarter" idx="13" hasCustomPrompt="1"/>
          </p:nvPr>
        </p:nvSpPr>
        <p:spPr>
          <a:xfrm>
            <a:off x="711205"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194837010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B5354279-D725-4079-8A15-A98A99368D49}" type="slidenum">
              <a:rPr lang="en-GB"/>
              <a:pPr>
                <a:defRPr/>
              </a:pPr>
              <a:t>‹#›</a:t>
            </a:fld>
            <a:endParaRPr lang="en-GB" dirty="0"/>
          </a:p>
        </p:txBody>
      </p:sp>
    </p:spTree>
    <p:extLst>
      <p:ext uri="{BB962C8B-B14F-4D97-AF65-F5344CB8AC3E}">
        <p14:creationId xmlns:p14="http://schemas.microsoft.com/office/powerpoint/2010/main" val="4092789106"/>
      </p:ext>
    </p:extLst>
  </p:cSld>
  <p:clrMapOvr>
    <a:masterClrMapping/>
  </p:clrMapOvr>
  <p:transition spd="med">
    <p:random/>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28A87458-3BEE-425F-B02D-4FD6A646BEBA}" type="slidenum">
              <a:rPr lang="en-GB"/>
              <a:pPr>
                <a:defRPr/>
              </a:pPr>
              <a:t>‹#›</a:t>
            </a:fld>
            <a:endParaRPr lang="en-GB" dirty="0"/>
          </a:p>
        </p:txBody>
      </p:sp>
    </p:spTree>
    <p:extLst>
      <p:ext uri="{BB962C8B-B14F-4D97-AF65-F5344CB8AC3E}">
        <p14:creationId xmlns:p14="http://schemas.microsoft.com/office/powerpoint/2010/main" val="2299452652"/>
      </p:ext>
    </p:extLst>
  </p:cSld>
  <p:clrMapOvr>
    <a:masterClrMapping/>
  </p:clrMapOvr>
  <p:transition spd="med">
    <p:rand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74" y="1657354"/>
            <a:ext cx="4781551"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DF125A9E-1C07-4835-BC2C-8C0BE2CBBC6B}" type="slidenum">
              <a:rPr lang="en-GB"/>
              <a:pPr>
                <a:defRPr/>
              </a:pPr>
              <a:t>‹#›</a:t>
            </a:fld>
            <a:endParaRPr lang="en-GB" dirty="0"/>
          </a:p>
        </p:txBody>
      </p:sp>
    </p:spTree>
    <p:extLst>
      <p:ext uri="{BB962C8B-B14F-4D97-AF65-F5344CB8AC3E}">
        <p14:creationId xmlns:p14="http://schemas.microsoft.com/office/powerpoint/2010/main" val="4099049346"/>
      </p:ext>
    </p:extLst>
  </p:cSld>
  <p:clrMapOvr>
    <a:masterClrMapping/>
  </p:clrMapOvr>
  <p:transition spd="med">
    <p:random/>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4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4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ln/>
        </p:spPr>
        <p:txBody>
          <a:bodyPr/>
          <a:lstStyle>
            <a:lvl1pPr>
              <a:defRPr/>
            </a:lvl1pPr>
          </a:lstStyle>
          <a:p>
            <a:pPr>
              <a:defRPr/>
            </a:pPr>
            <a:fld id="{ABAD115D-6A6B-4A20-896A-ACF8C061BA77}" type="slidenum">
              <a:rPr lang="en-GB"/>
              <a:pPr>
                <a:defRPr/>
              </a:pPr>
              <a:t>‹#›</a:t>
            </a:fld>
            <a:endParaRPr lang="en-GB" dirty="0"/>
          </a:p>
        </p:txBody>
      </p:sp>
    </p:spTree>
    <p:extLst>
      <p:ext uri="{BB962C8B-B14F-4D97-AF65-F5344CB8AC3E}">
        <p14:creationId xmlns:p14="http://schemas.microsoft.com/office/powerpoint/2010/main" val="3860034891"/>
      </p:ext>
    </p:extLst>
  </p:cSld>
  <p:clrMapOvr>
    <a:masterClrMapping/>
  </p:clrMapOvr>
  <p:transition spd="med">
    <p:random/>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pPr>
              <a:defRPr/>
            </a:pPr>
            <a:fld id="{2B4D236A-48BD-4EE4-A7A7-B7692E038976}" type="slidenum">
              <a:rPr lang="en-GB"/>
              <a:pPr>
                <a:defRPr/>
              </a:pPr>
              <a:t>‹#›</a:t>
            </a:fld>
            <a:endParaRPr lang="en-GB" dirty="0"/>
          </a:p>
        </p:txBody>
      </p:sp>
    </p:spTree>
    <p:extLst>
      <p:ext uri="{BB962C8B-B14F-4D97-AF65-F5344CB8AC3E}">
        <p14:creationId xmlns:p14="http://schemas.microsoft.com/office/powerpoint/2010/main" val="2663998981"/>
      </p:ext>
    </p:extLst>
  </p:cSld>
  <p:clrMapOvr>
    <a:masterClrMapping/>
  </p:clrMapOvr>
  <p:transition spd="med">
    <p:random/>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1C386414-9F5A-4A95-A812-18C7C839FEEC}" type="slidenum">
              <a:rPr lang="en-GB"/>
              <a:pPr>
                <a:defRPr/>
              </a:pPr>
              <a:t>‹#›</a:t>
            </a:fld>
            <a:endParaRPr lang="en-GB" dirty="0"/>
          </a:p>
        </p:txBody>
      </p:sp>
    </p:spTree>
    <p:extLst>
      <p:ext uri="{BB962C8B-B14F-4D97-AF65-F5344CB8AC3E}">
        <p14:creationId xmlns:p14="http://schemas.microsoft.com/office/powerpoint/2010/main" val="828687110"/>
      </p:ext>
    </p:extLst>
  </p:cSld>
  <p:clrMapOvr>
    <a:masterClrMapping/>
  </p:clrMapOvr>
  <p:transition spd="med">
    <p:random/>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3F25B984-8B8A-487E-BFFB-0F46651EB346}" type="slidenum">
              <a:rPr lang="en-GB"/>
              <a:pPr>
                <a:defRPr/>
              </a:pPr>
              <a:t>‹#›</a:t>
            </a:fld>
            <a:endParaRPr lang="en-GB" dirty="0"/>
          </a:p>
        </p:txBody>
      </p:sp>
    </p:spTree>
    <p:extLst>
      <p:ext uri="{BB962C8B-B14F-4D97-AF65-F5344CB8AC3E}">
        <p14:creationId xmlns:p14="http://schemas.microsoft.com/office/powerpoint/2010/main" val="23081862"/>
      </p:ext>
    </p:extLst>
  </p:cSld>
  <p:clrMapOvr>
    <a:masterClrMapping/>
  </p:clrMapOvr>
  <p:transition spd="med">
    <p:random/>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BD388592-DA62-4350-B491-B9C83BE81C3B}" type="slidenum">
              <a:rPr lang="en-GB"/>
              <a:pPr>
                <a:defRPr/>
              </a:pPr>
              <a:t>‹#›</a:t>
            </a:fld>
            <a:endParaRPr lang="en-GB" dirty="0"/>
          </a:p>
        </p:txBody>
      </p:sp>
    </p:spTree>
    <p:extLst>
      <p:ext uri="{BB962C8B-B14F-4D97-AF65-F5344CB8AC3E}">
        <p14:creationId xmlns:p14="http://schemas.microsoft.com/office/powerpoint/2010/main" val="591344471"/>
      </p:ext>
    </p:extLst>
  </p:cSld>
  <p:clrMapOvr>
    <a:masterClrMapping/>
  </p:clrMapOvr>
  <p:transition spd="med">
    <p:random/>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52997010-9F2F-4E97-BFB2-414F90D38FC8}" type="slidenum">
              <a:rPr lang="en-GB"/>
              <a:pPr>
                <a:defRPr/>
              </a:pPr>
              <a:t>‹#›</a:t>
            </a:fld>
            <a:endParaRPr lang="en-GB" dirty="0"/>
          </a:p>
        </p:txBody>
      </p:sp>
    </p:spTree>
    <p:extLst>
      <p:ext uri="{BB962C8B-B14F-4D97-AF65-F5344CB8AC3E}">
        <p14:creationId xmlns:p14="http://schemas.microsoft.com/office/powerpoint/2010/main" val="538840986"/>
      </p:ext>
    </p:extLst>
  </p:cSld>
  <p:clrMapOvr>
    <a:masterClrMapping/>
  </p:clrMapOvr>
  <p:transition spd="med">
    <p:random/>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8300" y="609600"/>
            <a:ext cx="2440517"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3" y="609600"/>
            <a:ext cx="7124700"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C0B452A7-9CF8-43B9-95AD-6F2CAC6DDC81}" type="slidenum">
              <a:rPr lang="en-GB"/>
              <a:pPr>
                <a:defRPr/>
              </a:pPr>
              <a:t>‹#›</a:t>
            </a:fld>
            <a:endParaRPr lang="en-GB" dirty="0"/>
          </a:p>
        </p:txBody>
      </p:sp>
    </p:spTree>
    <p:extLst>
      <p:ext uri="{BB962C8B-B14F-4D97-AF65-F5344CB8AC3E}">
        <p14:creationId xmlns:p14="http://schemas.microsoft.com/office/powerpoint/2010/main" val="3104072371"/>
      </p:ext>
    </p:extLst>
  </p:cSld>
  <p:clrMapOvr>
    <a:masterClrMapping/>
  </p:clrMapOvr>
  <p:transition spd="med">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2667000"/>
            <a:ext cx="12192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63084" y="3321285"/>
            <a:ext cx="103632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3" name="Text Placeholder 2"/>
          <p:cNvSpPr>
            <a:spLocks noGrp="1"/>
          </p:cNvSpPr>
          <p:nvPr>
            <p:ph type="body" idx="1" hasCustomPrompt="1"/>
          </p:nvPr>
        </p:nvSpPr>
        <p:spPr>
          <a:xfrm>
            <a:off x="963084" y="2826675"/>
            <a:ext cx="103632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4" name="Footer Placeholder 4"/>
          <p:cNvSpPr>
            <a:spLocks noGrp="1"/>
          </p:cNvSpPr>
          <p:nvPr>
            <p:ph type="ftr" sz="quarter" idx="11"/>
          </p:nvPr>
        </p:nvSpPr>
        <p:spPr>
          <a:xfrm>
            <a:off x="1015999" y="5072536"/>
            <a:ext cx="10310284" cy="365125"/>
          </a:xfrm>
          <a:prstGeom prst="rect">
            <a:avLst/>
          </a:prstGeom>
        </p:spPr>
        <p:txBody>
          <a:bodyPr lIns="0" tIns="137160" bIns="0"/>
          <a:lstStyle>
            <a:lvl1pPr>
              <a:defRPr sz="1600">
                <a:latin typeface="Myriad Pro" pitchFamily="34" charset="0"/>
                <a:cs typeface="Myriad Pro" pitchFamily="34" charset="0"/>
              </a:defRPr>
            </a:lvl1pPr>
          </a:lstStyle>
          <a:p>
            <a:pPr algn="l"/>
            <a:r>
              <a:rPr lang="en-US" i="1" dirty="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963084" y="3984112"/>
            <a:ext cx="103632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Tree>
    <p:extLst>
      <p:ext uri="{BB962C8B-B14F-4D97-AF65-F5344CB8AC3E}">
        <p14:creationId xmlns:p14="http://schemas.microsoft.com/office/powerpoint/2010/main" val="406268970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able Placeholder 2"/>
          <p:cNvSpPr>
            <a:spLocks noGrp="1"/>
          </p:cNvSpPr>
          <p:nvPr>
            <p:ph type="tbl" idx="1"/>
          </p:nvPr>
        </p:nvSpPr>
        <p:spPr>
          <a:xfrm>
            <a:off x="1930427" y="1657354"/>
            <a:ext cx="9768417" cy="4632325"/>
          </a:xfrm>
        </p:spPr>
        <p:txBody>
          <a:bodyPr/>
          <a:lstStyle/>
          <a:p>
            <a:pPr lvl="0"/>
            <a:r>
              <a:rPr lang="en-US" noProof="0"/>
              <a:t>Click icon to add table</a:t>
            </a:r>
          </a:p>
        </p:txBody>
      </p:sp>
      <p:sp>
        <p:nvSpPr>
          <p:cNvPr id="4" name="Rectangle 3"/>
          <p:cNvSpPr>
            <a:spLocks noGrp="1" noChangeArrowheads="1"/>
          </p:cNvSpPr>
          <p:nvPr>
            <p:ph type="sldNum" sz="quarter" idx="10"/>
          </p:nvPr>
        </p:nvSpPr>
        <p:spPr>
          <a:ln/>
        </p:spPr>
        <p:txBody>
          <a:bodyPr/>
          <a:lstStyle>
            <a:lvl1pPr>
              <a:defRPr/>
            </a:lvl1pPr>
          </a:lstStyle>
          <a:p>
            <a:pPr>
              <a:defRPr/>
            </a:pPr>
            <a:fld id="{C95EE0DE-9A37-4861-A87D-5EA5D13C8170}" type="slidenum">
              <a:rPr lang="en-GB"/>
              <a:pPr>
                <a:defRPr/>
              </a:pPr>
              <a:t>‹#›</a:t>
            </a:fld>
            <a:endParaRPr lang="en-GB" dirty="0"/>
          </a:p>
        </p:txBody>
      </p:sp>
    </p:spTree>
    <p:extLst>
      <p:ext uri="{BB962C8B-B14F-4D97-AF65-F5344CB8AC3E}">
        <p14:creationId xmlns:p14="http://schemas.microsoft.com/office/powerpoint/2010/main" val="2035050552"/>
      </p:ext>
    </p:extLst>
  </p:cSld>
  <p:clrMapOvr>
    <a:masterClrMapping/>
  </p:clrMapOvr>
  <p:transition spd="med">
    <p:random/>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18534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70639" y="365933"/>
            <a:ext cx="7192108"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2" y="2250831"/>
            <a:ext cx="9407769" cy="3851031"/>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385912949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solidFill>
                  <a:srgbClr val="A5002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57175" indent="-257175">
              <a:buFont typeface="Wingdings" panose="05000000000000000000" pitchFamily="2" charset="2"/>
              <a:buChar char="q"/>
              <a:defRPr baseline="0">
                <a:solidFill>
                  <a:schemeClr val="accent2">
                    <a:lumMod val="75000"/>
                  </a:schemeClr>
                </a:solidFill>
              </a:defRPr>
            </a:lvl1pPr>
            <a:lvl2pPr marL="557213" indent="-214313">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137136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9"/>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56307493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600206"/>
            <a:ext cx="4622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59600" y="1600206"/>
            <a:ext cx="4622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52282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3"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93"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849538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566796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96644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89"/>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083562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and Text only">
    <p:spTree>
      <p:nvGrpSpPr>
        <p:cNvPr id="1" name=""/>
        <p:cNvGrpSpPr/>
        <p:nvPr/>
      </p:nvGrpSpPr>
      <p:grpSpPr>
        <a:xfrm>
          <a:off x="0" y="0"/>
          <a:ext cx="0" cy="0"/>
          <a:chOff x="0" y="0"/>
          <a:chExt cx="0" cy="0"/>
        </a:xfrm>
      </p:grpSpPr>
      <p:pic>
        <p:nvPicPr>
          <p:cNvPr id="8"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711200" y="459350"/>
            <a:ext cx="10765536"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 hasCustomPrompt="1"/>
          </p:nvPr>
        </p:nvSpPr>
        <p:spPr>
          <a:xfrm>
            <a:off x="1652462" y="2335059"/>
            <a:ext cx="8863185"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6" name="Title 1"/>
          <p:cNvSpPr>
            <a:spLocks noGrp="1"/>
          </p:cNvSpPr>
          <p:nvPr>
            <p:ph type="title" hasCustomPrompt="1"/>
          </p:nvPr>
        </p:nvSpPr>
        <p:spPr>
          <a:xfrm>
            <a:off x="1652462" y="2973063"/>
            <a:ext cx="8863185"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18" name="Text Placeholder 16"/>
          <p:cNvSpPr>
            <a:spLocks noGrp="1"/>
          </p:cNvSpPr>
          <p:nvPr>
            <p:ph type="body" sz="quarter" idx="12" hasCustomPrompt="1"/>
          </p:nvPr>
        </p:nvSpPr>
        <p:spPr>
          <a:xfrm>
            <a:off x="1652462" y="3676852"/>
            <a:ext cx="8863185"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
        <p:nvSpPr>
          <p:cNvPr id="20" name="Footer Placeholder 4"/>
          <p:cNvSpPr>
            <a:spLocks noGrp="1"/>
          </p:cNvSpPr>
          <p:nvPr>
            <p:ph type="ftr" sz="quarter" idx="11"/>
          </p:nvPr>
        </p:nvSpPr>
        <p:spPr>
          <a:xfrm>
            <a:off x="1693434" y="5267134"/>
            <a:ext cx="8863185" cy="365125"/>
          </a:xfrm>
          <a:prstGeom prst="rect">
            <a:avLst/>
          </a:prstGeom>
        </p:spPr>
        <p:txBody>
          <a:bodyPr lIns="0" tIns="137160" bIns="0"/>
          <a:lstStyle>
            <a:lvl1pPr algn="l" eaLnBrk="1" hangingPunct="1">
              <a:defRPr sz="1600">
                <a:latin typeface="Myriad Pro" pitchFamily="34" charset="0"/>
                <a:cs typeface="Myriad Pro" pitchFamily="34" charset="0"/>
              </a:defRPr>
            </a:lvl1pPr>
          </a:lstStyle>
          <a:p>
            <a:r>
              <a:rPr lang="en-US" i="1" dirty="0">
                <a:solidFill>
                  <a:srgbClr val="999999"/>
                </a:solidFill>
              </a:rPr>
              <a:t>NOTE: Option2 for chapter slide—text only</a:t>
            </a:r>
          </a:p>
          <a:p>
            <a:endParaRPr lang="en-US" dirty="0"/>
          </a:p>
        </p:txBody>
      </p:sp>
      <p:sp>
        <p:nvSpPr>
          <p:cNvPr id="9" name="Text Placeholder 21"/>
          <p:cNvSpPr>
            <a:spLocks noGrp="1"/>
          </p:cNvSpPr>
          <p:nvPr>
            <p:ph type="body" sz="quarter" idx="13" hasCustomPrompt="1"/>
          </p:nvPr>
        </p:nvSpPr>
        <p:spPr>
          <a:xfrm>
            <a:off x="711205"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233251506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06796168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712693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274677"/>
            <a:ext cx="238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0" y="274677"/>
            <a:ext cx="695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48862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7" name="Picture 7" descr="checkersMaroonFinal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1828800" y="3445798"/>
            <a:ext cx="8534400" cy="1383243"/>
          </a:xfrm>
          <a:prstGeom prst="rect">
            <a:avLst/>
          </a:prstGeom>
        </p:spPr>
        <p:txBody>
          <a:bodyPr>
            <a:normAutofit/>
          </a:bodyPr>
          <a:lstStyle>
            <a:lvl1pPr marL="0" indent="0" algn="ctr">
              <a:spcBef>
                <a:spcPts val="0"/>
              </a:spcBef>
              <a:buNone/>
              <a:defRPr sz="1500" i="1" baseline="0">
                <a:solidFill>
                  <a:schemeClr val="bg1"/>
                </a:solidFill>
                <a:latin typeface="Minion Pro" pitchFamily="18" charset="0"/>
                <a:cs typeface="Minion Pro"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Support headline goes here. One or two lines.</a:t>
            </a:r>
          </a:p>
        </p:txBody>
      </p:sp>
      <p:sp>
        <p:nvSpPr>
          <p:cNvPr id="9" name="Title 1"/>
          <p:cNvSpPr>
            <a:spLocks noGrp="1"/>
          </p:cNvSpPr>
          <p:nvPr>
            <p:ph type="ctrTitle" hasCustomPrompt="1"/>
          </p:nvPr>
        </p:nvSpPr>
        <p:spPr>
          <a:xfrm>
            <a:off x="914400" y="501952"/>
            <a:ext cx="10363200" cy="1470025"/>
          </a:xfrm>
          <a:prstGeom prst="rect">
            <a:avLst/>
          </a:prstGeom>
        </p:spPr>
        <p:txBody>
          <a:bodyPr>
            <a:normAutofit/>
          </a:bodyPr>
          <a:lstStyle>
            <a:lvl1pPr>
              <a:defRPr sz="1350" b="1" cap="all">
                <a:solidFill>
                  <a:srgbClr val="FFCC00"/>
                </a:solidFill>
                <a:latin typeface="Myriad Pro" pitchFamily="34" charset="0"/>
                <a:cs typeface="Myriad Pro" pitchFamily="34" charset="0"/>
              </a:defRPr>
            </a:lvl1pPr>
          </a:lstStyle>
          <a:p>
            <a:r>
              <a:rPr lang="en-US" dirty="0"/>
              <a:t>CLICK TO EDIT DEPARTMENT NAME HERE</a:t>
            </a:r>
          </a:p>
        </p:txBody>
      </p:sp>
      <p:sp>
        <p:nvSpPr>
          <p:cNvPr id="20" name="Text Placeholder 18"/>
          <p:cNvSpPr>
            <a:spLocks noGrp="1"/>
          </p:cNvSpPr>
          <p:nvPr>
            <p:ph type="body" sz="quarter" idx="10" hasCustomPrompt="1"/>
          </p:nvPr>
        </p:nvSpPr>
        <p:spPr>
          <a:xfrm>
            <a:off x="1828800" y="2468057"/>
            <a:ext cx="8534400" cy="860453"/>
          </a:xfrm>
          <a:prstGeom prst="rect">
            <a:avLst/>
          </a:prstGeom>
        </p:spPr>
        <p:txBody>
          <a:bodyPr>
            <a:normAutofit/>
          </a:bodyPr>
          <a:lstStyle>
            <a:lvl1pPr marL="0" indent="0" algn="ctr">
              <a:buNone/>
              <a:defRPr sz="4050" b="1" cap="all" baseline="0">
                <a:solidFill>
                  <a:srgbClr val="FFFFFF"/>
                </a:solidFill>
                <a:latin typeface="Myriad Pro" pitchFamily="34" charset="0"/>
                <a:cs typeface="Myriad Pro" pitchFamily="34" charset="0"/>
              </a:defRPr>
            </a:lvl1pPr>
          </a:lstStyle>
          <a:p>
            <a:pPr lvl="0"/>
            <a:r>
              <a:rPr lang="en-US" dirty="0"/>
              <a:t>TITLE GOES HERE</a:t>
            </a:r>
          </a:p>
        </p:txBody>
      </p:sp>
      <p:pic>
        <p:nvPicPr>
          <p:cNvPr id="6" name="Picture 6" descr="LUC_reversed_color_notag.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0844" y="5165660"/>
            <a:ext cx="11503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23715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cSld name="Overvie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4460" y="2912975"/>
            <a:ext cx="10629840" cy="3213193"/>
          </a:xfrm>
          <a:prstGeom prst="rect">
            <a:avLst/>
          </a:prstGeom>
        </p:spPr>
        <p:txBody>
          <a:bodyPr/>
          <a:lstStyle>
            <a:lvl1pPr marL="342900" marR="0" indent="-342900" algn="l" defTabSz="342900" rtl="0" eaLnBrk="1" fontAlgn="auto" latinLnBrk="0" hangingPunct="1">
              <a:lnSpc>
                <a:spcPct val="100000"/>
              </a:lnSpc>
              <a:spcBef>
                <a:spcPct val="20000"/>
              </a:spcBef>
              <a:spcAft>
                <a:spcPts val="0"/>
              </a:spcAft>
              <a:buClrTx/>
              <a:buSzTx/>
              <a:buFont typeface="Arial"/>
              <a:buChar char="•"/>
              <a:tabLst/>
              <a:defRPr sz="2400">
                <a:latin typeface="Myriad Pro" pitchFamily="34" charset="0"/>
                <a:cs typeface="Myriad Pro" pitchFamily="34" charset="0"/>
              </a:defRPr>
            </a:lvl1pPr>
          </a:lstStyle>
          <a:p>
            <a:pPr eaLnBrk="1" hangingPunct="1"/>
            <a:r>
              <a:rPr lang="en-US" sz="2250" dirty="0">
                <a:cs typeface="Arial" charset="0"/>
              </a:rPr>
              <a:t>Chapter or point No. 1</a:t>
            </a:r>
          </a:p>
          <a:p>
            <a:pPr eaLnBrk="1" hangingPunct="1"/>
            <a:r>
              <a:rPr lang="en-US" sz="2250" dirty="0">
                <a:cs typeface="Arial" charset="0"/>
              </a:rPr>
              <a:t>Chapter or point No. 2</a:t>
            </a:r>
          </a:p>
          <a:p>
            <a:pPr eaLnBrk="1" hangingPunct="1"/>
            <a:r>
              <a:rPr lang="en-US" sz="2250" dirty="0">
                <a:cs typeface="Arial" charset="0"/>
              </a:rPr>
              <a:t>Chapter or point No. 3</a:t>
            </a:r>
          </a:p>
        </p:txBody>
      </p:sp>
      <p:pic>
        <p:nvPicPr>
          <p:cNvPr id="7" name="Picture 6" descr="bgrdT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9" name="Title 1"/>
          <p:cNvSpPr>
            <a:spLocks noGrp="1"/>
          </p:cNvSpPr>
          <p:nvPr>
            <p:ph type="title" hasCustomPrompt="1"/>
          </p:nvPr>
        </p:nvSpPr>
        <p:spPr>
          <a:xfrm>
            <a:off x="814464" y="1769970"/>
            <a:ext cx="10629837" cy="1143000"/>
          </a:xfrm>
          <a:prstGeom prst="rect">
            <a:avLst/>
          </a:prstGeom>
        </p:spPr>
        <p:txBody>
          <a:bodyPr>
            <a:normAutofit/>
          </a:bodyPr>
          <a:lstStyle>
            <a:lvl1pPr algn="l">
              <a:defRPr sz="2700" b="1" cap="all">
                <a:solidFill>
                  <a:srgbClr val="800000"/>
                </a:solidFill>
                <a:latin typeface="Myriad Pro" pitchFamily="34" charset="0"/>
                <a:cs typeface="Myriad Pro" pitchFamily="34" charset="0"/>
              </a:defRPr>
            </a:lvl1pPr>
          </a:lstStyle>
          <a:p>
            <a:r>
              <a:rPr lang="en-US" dirty="0"/>
              <a:t>Overview/summary</a:t>
            </a:r>
          </a:p>
        </p:txBody>
      </p:sp>
      <p:sp>
        <p:nvSpPr>
          <p:cNvPr id="6" name="Text Placeholder 21"/>
          <p:cNvSpPr>
            <a:spLocks noGrp="1"/>
          </p:cNvSpPr>
          <p:nvPr>
            <p:ph type="body" sz="quarter" idx="13" hasCustomPrompt="1"/>
          </p:nvPr>
        </p:nvSpPr>
        <p:spPr>
          <a:xfrm>
            <a:off x="711203" y="6411503"/>
            <a:ext cx="5242983" cy="266700"/>
          </a:xfrm>
          <a:prstGeom prst="rect">
            <a:avLst/>
          </a:prstGeom>
        </p:spPr>
        <p:txBody>
          <a:bodyPr lIns="0">
            <a:normAutofit/>
          </a:bodyPr>
          <a:lstStyle>
            <a:lvl1pPr marL="0" indent="0" eaLnBrk="1" hangingPunct="1">
              <a:buNone/>
              <a:defRPr sz="675" kern="900" cap="all" spc="225" baseline="0">
                <a:solidFill>
                  <a:schemeClr val="tx1">
                    <a:lumMod val="50000"/>
                    <a:lumOff val="50000"/>
                  </a:schemeClr>
                </a:solidFill>
                <a:latin typeface="Myriad Pro"/>
                <a:cs typeface="Myriad Pro"/>
              </a:defRPr>
            </a:lvl1pPr>
          </a:lstStyle>
          <a:p>
            <a:pPr eaLnBrk="1" hangingPunct="1"/>
            <a:r>
              <a:rPr lang="en-US" sz="675" dirty="0">
                <a:solidFill>
                  <a:srgbClr val="7F7F7F"/>
                </a:solidFill>
              </a:rPr>
              <a:t>Type LOYOLA UNIVERSITY CHICAGO, if needed</a:t>
            </a:r>
          </a:p>
        </p:txBody>
      </p:sp>
    </p:spTree>
    <p:extLst>
      <p:ext uri="{BB962C8B-B14F-4D97-AF65-F5344CB8AC3E}">
        <p14:creationId xmlns:p14="http://schemas.microsoft.com/office/powerpoint/2010/main" val="152013411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0" y="2667000"/>
            <a:ext cx="12192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63084" y="3321285"/>
            <a:ext cx="10363200" cy="683163"/>
          </a:xfrm>
          <a:prstGeom prst="rect">
            <a:avLst/>
          </a:prstGeom>
        </p:spPr>
        <p:txBody>
          <a:bodyPr lIns="0" rIns="91440" anchor="t">
            <a:normAutofit/>
          </a:bodyPr>
          <a:lstStyle>
            <a:lvl1pPr algn="l">
              <a:defRPr sz="2700" b="1" cap="all">
                <a:solidFill>
                  <a:schemeClr val="bg1"/>
                </a:solidFill>
                <a:latin typeface="Myriad Pro" pitchFamily="34" charset="0"/>
                <a:cs typeface="Myriad Pro" pitchFamily="34" charset="0"/>
              </a:defRPr>
            </a:lvl1pPr>
          </a:lstStyle>
          <a:p>
            <a:r>
              <a:rPr lang="en-US" dirty="0"/>
              <a:t>Headline goes here</a:t>
            </a:r>
          </a:p>
        </p:txBody>
      </p:sp>
      <p:sp>
        <p:nvSpPr>
          <p:cNvPr id="3" name="Text Placeholder 2"/>
          <p:cNvSpPr>
            <a:spLocks noGrp="1"/>
          </p:cNvSpPr>
          <p:nvPr>
            <p:ph type="body" idx="1" hasCustomPrompt="1"/>
          </p:nvPr>
        </p:nvSpPr>
        <p:spPr>
          <a:xfrm>
            <a:off x="963084" y="2826673"/>
            <a:ext cx="10363200" cy="481343"/>
          </a:xfrm>
          <a:prstGeom prst="rect">
            <a:avLst/>
          </a:prstGeom>
        </p:spPr>
        <p:txBody>
          <a:bodyPr lIns="0" rIns="91440" anchor="b">
            <a:normAutofit/>
          </a:bodyPr>
          <a:lstStyle>
            <a:lvl1pPr marL="0" indent="0">
              <a:buNone/>
              <a:defRPr sz="1275" b="1" cap="all" baseline="0">
                <a:solidFill>
                  <a:srgbClr val="FFCC00"/>
                </a:solidFill>
                <a:latin typeface="Myriad Pro" pitchFamily="34" charset="0"/>
                <a:cs typeface="Myriad Pro"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Chapter 1</a:t>
            </a:r>
          </a:p>
        </p:txBody>
      </p:sp>
      <p:sp>
        <p:nvSpPr>
          <p:cNvPr id="14" name="Footer Placeholder 4"/>
          <p:cNvSpPr>
            <a:spLocks noGrp="1"/>
          </p:cNvSpPr>
          <p:nvPr>
            <p:ph type="ftr" sz="quarter" idx="11"/>
          </p:nvPr>
        </p:nvSpPr>
        <p:spPr>
          <a:xfrm>
            <a:off x="1015999" y="5072534"/>
            <a:ext cx="10310284" cy="365125"/>
          </a:xfrm>
          <a:prstGeom prst="rect">
            <a:avLst/>
          </a:prstGeom>
        </p:spPr>
        <p:txBody>
          <a:bodyPr lIns="0" tIns="137160" bIns="0"/>
          <a:lstStyle>
            <a:lvl1pPr>
              <a:defRPr sz="1200">
                <a:latin typeface="Myriad Pro" pitchFamily="34" charset="0"/>
                <a:cs typeface="Myriad Pro" pitchFamily="34" charset="0"/>
              </a:defRPr>
            </a:lvl1pPr>
          </a:lstStyle>
          <a:p>
            <a:endParaRPr lang="en-US">
              <a:solidFill>
                <a:srgbClr val="000000"/>
              </a:solidFill>
            </a:endParaRPr>
          </a:p>
        </p:txBody>
      </p:sp>
      <p:sp>
        <p:nvSpPr>
          <p:cNvPr id="20" name="Text Placeholder 16"/>
          <p:cNvSpPr>
            <a:spLocks noGrp="1"/>
          </p:cNvSpPr>
          <p:nvPr>
            <p:ph type="body" sz="quarter" idx="12" hasCustomPrompt="1"/>
          </p:nvPr>
        </p:nvSpPr>
        <p:spPr>
          <a:xfrm>
            <a:off x="963084" y="3984112"/>
            <a:ext cx="10363200" cy="348060"/>
          </a:xfrm>
          <a:prstGeom prst="rect">
            <a:avLst/>
          </a:prstGeom>
        </p:spPr>
        <p:txBody>
          <a:bodyPr lIns="0">
            <a:noAutofit/>
          </a:bodyPr>
          <a:lstStyle>
            <a:lvl1pPr marL="0" indent="0">
              <a:buNone/>
              <a:defRPr sz="1350" i="1" baseline="0">
                <a:solidFill>
                  <a:srgbClr val="FFFFFF"/>
                </a:solidFill>
                <a:latin typeface="Minion Pro" pitchFamily="18" charset="0"/>
                <a:cs typeface="Minion Pro" pitchFamily="18" charset="0"/>
              </a:defRPr>
            </a:lvl1pPr>
          </a:lstStyle>
          <a:p>
            <a:pPr lvl="0"/>
            <a:r>
              <a:rPr lang="en-US" dirty="0"/>
              <a:t>Support headline goes here, if desired</a:t>
            </a:r>
          </a:p>
        </p:txBody>
      </p:sp>
    </p:spTree>
    <p:extLst>
      <p:ext uri="{BB962C8B-B14F-4D97-AF65-F5344CB8AC3E}">
        <p14:creationId xmlns:p14="http://schemas.microsoft.com/office/powerpoint/2010/main" val="318537221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cSld name="Chapter and Text only">
    <p:spTree>
      <p:nvGrpSpPr>
        <p:cNvPr id="1" name=""/>
        <p:cNvGrpSpPr/>
        <p:nvPr/>
      </p:nvGrpSpPr>
      <p:grpSpPr>
        <a:xfrm>
          <a:off x="0" y="0"/>
          <a:ext cx="0" cy="0"/>
          <a:chOff x="0" y="0"/>
          <a:chExt cx="0" cy="0"/>
        </a:xfrm>
      </p:grpSpPr>
      <p:pic>
        <p:nvPicPr>
          <p:cNvPr id="8" name="Picture 7" descr="checkersMaroonFinal2.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711200" y="459350"/>
            <a:ext cx="10765536"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 hasCustomPrompt="1"/>
          </p:nvPr>
        </p:nvSpPr>
        <p:spPr>
          <a:xfrm>
            <a:off x="1652461" y="2335057"/>
            <a:ext cx="8863185" cy="481343"/>
          </a:xfrm>
          <a:prstGeom prst="rect">
            <a:avLst/>
          </a:prstGeom>
        </p:spPr>
        <p:txBody>
          <a:bodyPr lIns="0" rIns="91440" anchor="b">
            <a:normAutofit/>
          </a:bodyPr>
          <a:lstStyle>
            <a:lvl1pPr marL="0" indent="0">
              <a:buNone/>
              <a:defRPr sz="1275" b="1" cap="all" baseline="0">
                <a:solidFill>
                  <a:srgbClr val="FFCC00"/>
                </a:solidFill>
                <a:latin typeface="Myriad Pro" pitchFamily="34" charset="0"/>
                <a:cs typeface="Myriad Pro"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Chapter 1</a:t>
            </a:r>
          </a:p>
        </p:txBody>
      </p:sp>
      <p:sp>
        <p:nvSpPr>
          <p:cNvPr id="16" name="Title 1"/>
          <p:cNvSpPr>
            <a:spLocks noGrp="1"/>
          </p:cNvSpPr>
          <p:nvPr>
            <p:ph type="title" hasCustomPrompt="1"/>
          </p:nvPr>
        </p:nvSpPr>
        <p:spPr>
          <a:xfrm>
            <a:off x="1652461" y="2973061"/>
            <a:ext cx="8863185" cy="683163"/>
          </a:xfrm>
          <a:prstGeom prst="rect">
            <a:avLst/>
          </a:prstGeom>
        </p:spPr>
        <p:txBody>
          <a:bodyPr lIns="0" rIns="91440" anchor="t">
            <a:normAutofit/>
          </a:bodyPr>
          <a:lstStyle>
            <a:lvl1pPr algn="l">
              <a:defRPr sz="2700" b="1" cap="all">
                <a:solidFill>
                  <a:schemeClr val="bg1"/>
                </a:solidFill>
                <a:latin typeface="Myriad Pro" pitchFamily="34" charset="0"/>
                <a:cs typeface="Myriad Pro" pitchFamily="34" charset="0"/>
              </a:defRPr>
            </a:lvl1pPr>
          </a:lstStyle>
          <a:p>
            <a:r>
              <a:rPr lang="en-US" dirty="0"/>
              <a:t>Headline goes here</a:t>
            </a:r>
          </a:p>
        </p:txBody>
      </p:sp>
      <p:sp>
        <p:nvSpPr>
          <p:cNvPr id="18" name="Text Placeholder 16"/>
          <p:cNvSpPr>
            <a:spLocks noGrp="1"/>
          </p:cNvSpPr>
          <p:nvPr>
            <p:ph type="body" sz="quarter" idx="12" hasCustomPrompt="1"/>
          </p:nvPr>
        </p:nvSpPr>
        <p:spPr>
          <a:xfrm>
            <a:off x="1652461" y="3676852"/>
            <a:ext cx="8863185" cy="348060"/>
          </a:xfrm>
          <a:prstGeom prst="rect">
            <a:avLst/>
          </a:prstGeom>
        </p:spPr>
        <p:txBody>
          <a:bodyPr lIns="0">
            <a:noAutofit/>
          </a:bodyPr>
          <a:lstStyle>
            <a:lvl1pPr marL="0" indent="0">
              <a:buNone/>
              <a:defRPr sz="1350" i="1" baseline="0">
                <a:solidFill>
                  <a:srgbClr val="FFFFFF"/>
                </a:solidFill>
                <a:latin typeface="Minion Pro" pitchFamily="18" charset="0"/>
                <a:cs typeface="Minion Pro" pitchFamily="18" charset="0"/>
              </a:defRPr>
            </a:lvl1pPr>
          </a:lstStyle>
          <a:p>
            <a:pPr lvl="0"/>
            <a:r>
              <a:rPr lang="en-US" dirty="0"/>
              <a:t>Support headline goes here, if desired</a:t>
            </a:r>
          </a:p>
        </p:txBody>
      </p:sp>
      <p:sp>
        <p:nvSpPr>
          <p:cNvPr id="20" name="Footer Placeholder 4"/>
          <p:cNvSpPr>
            <a:spLocks noGrp="1"/>
          </p:cNvSpPr>
          <p:nvPr>
            <p:ph type="ftr" sz="quarter" idx="11"/>
          </p:nvPr>
        </p:nvSpPr>
        <p:spPr>
          <a:xfrm>
            <a:off x="1693433" y="5267132"/>
            <a:ext cx="8863185" cy="365125"/>
          </a:xfrm>
          <a:prstGeom prst="rect">
            <a:avLst/>
          </a:prstGeom>
        </p:spPr>
        <p:txBody>
          <a:bodyPr lIns="0" tIns="137160" bIns="0"/>
          <a:lstStyle>
            <a:lvl1pPr algn="l" eaLnBrk="1" hangingPunct="1">
              <a:defRPr sz="1200">
                <a:latin typeface="Myriad Pro" pitchFamily="34" charset="0"/>
                <a:cs typeface="Myriad Pro" pitchFamily="34" charset="0"/>
              </a:defRPr>
            </a:lvl1pPr>
          </a:lstStyle>
          <a:p>
            <a:endParaRPr lang="en-US">
              <a:solidFill>
                <a:srgbClr val="000000"/>
              </a:solidFill>
            </a:endParaRPr>
          </a:p>
        </p:txBody>
      </p:sp>
      <p:sp>
        <p:nvSpPr>
          <p:cNvPr id="9" name="Text Placeholder 21"/>
          <p:cNvSpPr>
            <a:spLocks noGrp="1"/>
          </p:cNvSpPr>
          <p:nvPr>
            <p:ph type="body" sz="quarter" idx="13" hasCustomPrompt="1"/>
          </p:nvPr>
        </p:nvSpPr>
        <p:spPr>
          <a:xfrm>
            <a:off x="711203" y="6411503"/>
            <a:ext cx="5242983" cy="266700"/>
          </a:xfrm>
          <a:prstGeom prst="rect">
            <a:avLst/>
          </a:prstGeom>
        </p:spPr>
        <p:txBody>
          <a:bodyPr lIns="0">
            <a:normAutofit/>
          </a:bodyPr>
          <a:lstStyle>
            <a:lvl1pPr marL="0" indent="0" eaLnBrk="1" hangingPunct="1">
              <a:buNone/>
              <a:defRPr sz="675" kern="900" cap="all" spc="225" baseline="0">
                <a:solidFill>
                  <a:schemeClr val="tx1">
                    <a:lumMod val="50000"/>
                    <a:lumOff val="50000"/>
                  </a:schemeClr>
                </a:solidFill>
                <a:latin typeface="Myriad Pro"/>
                <a:cs typeface="Myriad Pro"/>
              </a:defRPr>
            </a:lvl1pPr>
          </a:lstStyle>
          <a:p>
            <a:pPr eaLnBrk="1" hangingPunct="1"/>
            <a:r>
              <a:rPr lang="en-US" sz="675" dirty="0">
                <a:solidFill>
                  <a:srgbClr val="7F7F7F"/>
                </a:solidFill>
              </a:rPr>
              <a:t>Type LOYOLA UNIVERSITY CHICAGO, if needed</a:t>
            </a:r>
          </a:p>
        </p:txBody>
      </p:sp>
    </p:spTree>
    <p:extLst>
      <p:ext uri="{BB962C8B-B14F-4D97-AF65-F5344CB8AC3E}">
        <p14:creationId xmlns:p14="http://schemas.microsoft.com/office/powerpoint/2010/main" val="227858437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cSld name="1_Content">
    <p:spTree>
      <p:nvGrpSpPr>
        <p:cNvPr id="1" name=""/>
        <p:cNvGrpSpPr/>
        <p:nvPr/>
      </p:nvGrpSpPr>
      <p:grpSpPr>
        <a:xfrm>
          <a:off x="0" y="0"/>
          <a:ext cx="0" cy="0"/>
          <a:chOff x="0" y="0"/>
          <a:chExt cx="0" cy="0"/>
        </a:xfrm>
      </p:grpSpPr>
      <p:pic>
        <p:nvPicPr>
          <p:cNvPr id="10" name="Picture 9" descr="bgrdT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15" name="Text Placeholder 14"/>
          <p:cNvSpPr>
            <a:spLocks noGrp="1"/>
          </p:cNvSpPr>
          <p:nvPr>
            <p:ph type="body" sz="quarter" idx="10" hasCustomPrompt="1"/>
          </p:nvPr>
        </p:nvSpPr>
        <p:spPr>
          <a:xfrm>
            <a:off x="814920" y="1586990"/>
            <a:ext cx="10629381" cy="317940"/>
          </a:xfrm>
          <a:prstGeom prst="rect">
            <a:avLst/>
          </a:prstGeom>
        </p:spPr>
        <p:txBody>
          <a:bodyPr>
            <a:normAutofit/>
          </a:bodyPr>
          <a:lstStyle>
            <a:lvl1pPr marL="0" indent="0">
              <a:buNone/>
              <a:defRPr sz="1200" b="1" i="0" cap="all" baseline="0">
                <a:latin typeface="Myriad Pro" pitchFamily="34" charset="0"/>
                <a:cs typeface="Myriad Pro" pitchFamily="34" charset="0"/>
              </a:defRPr>
            </a:lvl1pPr>
          </a:lstStyle>
          <a:p>
            <a:pPr lvl="0"/>
            <a:r>
              <a:rPr lang="en-US" dirty="0"/>
              <a:t>Label goes here, if needed</a:t>
            </a:r>
          </a:p>
        </p:txBody>
      </p:sp>
      <p:sp>
        <p:nvSpPr>
          <p:cNvPr id="20" name="Text Placeholder 17"/>
          <p:cNvSpPr>
            <a:spLocks noGrp="1"/>
          </p:cNvSpPr>
          <p:nvPr>
            <p:ph type="body" sz="quarter" idx="11" hasCustomPrompt="1"/>
          </p:nvPr>
        </p:nvSpPr>
        <p:spPr>
          <a:xfrm>
            <a:off x="814920" y="2826722"/>
            <a:ext cx="10629381" cy="849312"/>
          </a:xfrm>
          <a:prstGeom prst="rect">
            <a:avLst/>
          </a:prstGeom>
        </p:spPr>
        <p:txBody>
          <a:bodyPr>
            <a:normAutofit/>
          </a:bodyPr>
          <a:lstStyle>
            <a:lvl1pPr marL="0" indent="0">
              <a:buNone/>
              <a:defRPr sz="2250" baseline="0">
                <a:latin typeface="Myriad Pro" pitchFamily="34" charset="0"/>
                <a:cs typeface="Myriad Pro" pitchFamily="34" charset="0"/>
              </a:defRPr>
            </a:lvl1pPr>
          </a:lstStyle>
          <a:p>
            <a:pPr lvl="0"/>
            <a:r>
              <a:rPr lang="en-US" dirty="0"/>
              <a:t>Type sample goes here</a:t>
            </a:r>
          </a:p>
        </p:txBody>
      </p:sp>
      <p:sp>
        <p:nvSpPr>
          <p:cNvPr id="24" name="Title 1"/>
          <p:cNvSpPr>
            <a:spLocks noGrp="1"/>
          </p:cNvSpPr>
          <p:nvPr>
            <p:ph type="title" hasCustomPrompt="1"/>
          </p:nvPr>
        </p:nvSpPr>
        <p:spPr>
          <a:xfrm>
            <a:off x="814463" y="1914072"/>
            <a:ext cx="10629839" cy="883924"/>
          </a:xfrm>
          <a:prstGeom prst="rect">
            <a:avLst/>
          </a:prstGeom>
        </p:spPr>
        <p:txBody>
          <a:bodyPr tIns="0" bIns="0">
            <a:normAutofit/>
          </a:bodyPr>
          <a:lstStyle>
            <a:lvl1pPr algn="l">
              <a:defRPr sz="2700" b="1" cap="all">
                <a:solidFill>
                  <a:srgbClr val="800000"/>
                </a:solidFill>
                <a:latin typeface="Myriad Pro" pitchFamily="34" charset="0"/>
                <a:cs typeface="Myriad Pro" pitchFamily="34" charset="0"/>
              </a:defRPr>
            </a:lvl1pPr>
          </a:lstStyle>
          <a:p>
            <a:r>
              <a:rPr lang="en-US" dirty="0"/>
              <a:t>Headline/sample</a:t>
            </a:r>
          </a:p>
        </p:txBody>
      </p:sp>
      <p:sp>
        <p:nvSpPr>
          <p:cNvPr id="26" name="Text Placeholder 21"/>
          <p:cNvSpPr>
            <a:spLocks noGrp="1"/>
          </p:cNvSpPr>
          <p:nvPr>
            <p:ph type="body" sz="quarter" idx="12" hasCustomPrompt="1"/>
          </p:nvPr>
        </p:nvSpPr>
        <p:spPr>
          <a:xfrm>
            <a:off x="814920" y="4182277"/>
            <a:ext cx="10629381" cy="507197"/>
          </a:xfrm>
          <a:prstGeom prst="rect">
            <a:avLst/>
          </a:prstGeom>
        </p:spPr>
        <p:txBody>
          <a:bodyPr>
            <a:normAutofit/>
          </a:bodyPr>
          <a:lstStyle>
            <a:lvl1pPr marL="0" indent="0">
              <a:buNone/>
              <a:defRPr sz="1500" b="0" i="1" baseline="0">
                <a:latin typeface="Myriad Pro" pitchFamily="34" charset="0"/>
                <a:cs typeface="Myriad Pro" pitchFamily="34" charset="0"/>
              </a:defRPr>
            </a:lvl1pPr>
          </a:lstStyle>
          <a:p>
            <a:pPr lvl="0"/>
            <a:r>
              <a:rPr lang="en-US" dirty="0"/>
              <a:t>Secondary type sample (chart, caption, etc.)</a:t>
            </a:r>
          </a:p>
        </p:txBody>
      </p:sp>
      <p:sp>
        <p:nvSpPr>
          <p:cNvPr id="8" name="Text Placeholder 21"/>
          <p:cNvSpPr>
            <a:spLocks noGrp="1"/>
          </p:cNvSpPr>
          <p:nvPr>
            <p:ph type="body" sz="quarter" idx="13" hasCustomPrompt="1"/>
          </p:nvPr>
        </p:nvSpPr>
        <p:spPr>
          <a:xfrm>
            <a:off x="711203" y="6411503"/>
            <a:ext cx="5242983" cy="266700"/>
          </a:xfrm>
          <a:prstGeom prst="rect">
            <a:avLst/>
          </a:prstGeom>
        </p:spPr>
        <p:txBody>
          <a:bodyPr lIns="0">
            <a:normAutofit/>
          </a:bodyPr>
          <a:lstStyle>
            <a:lvl1pPr marL="0" indent="0" eaLnBrk="1" hangingPunct="1">
              <a:buNone/>
              <a:defRPr sz="675" kern="900" cap="all" spc="225" baseline="0">
                <a:solidFill>
                  <a:schemeClr val="tx1">
                    <a:lumMod val="50000"/>
                    <a:lumOff val="50000"/>
                  </a:schemeClr>
                </a:solidFill>
                <a:latin typeface="Myriad Pro"/>
                <a:cs typeface="Myriad Pro"/>
              </a:defRPr>
            </a:lvl1pPr>
          </a:lstStyle>
          <a:p>
            <a:pPr eaLnBrk="1" hangingPunct="1"/>
            <a:r>
              <a:rPr lang="en-US" sz="675" dirty="0">
                <a:solidFill>
                  <a:srgbClr val="7F7F7F"/>
                </a:solidFill>
              </a:rPr>
              <a:t>Type LOYOLA UNIVERSITY CHICAGO, if needed</a:t>
            </a:r>
          </a:p>
        </p:txBody>
      </p:sp>
    </p:spTree>
    <p:extLst>
      <p:ext uri="{BB962C8B-B14F-4D97-AF65-F5344CB8AC3E}">
        <p14:creationId xmlns:p14="http://schemas.microsoft.com/office/powerpoint/2010/main" val="249139111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pic>
        <p:nvPicPr>
          <p:cNvPr id="6" name="Picture 7" descr="checkersMaroonFinal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UC_vertical_reverse_color_forPPT.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7951" y="3810005"/>
            <a:ext cx="3896101" cy="26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15384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02" y="1657353"/>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2" y="1657353"/>
            <a:ext cx="4783667"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xfrm>
            <a:off x="4236" y="6407153"/>
            <a:ext cx="548217" cy="423863"/>
          </a:xfrm>
          <a:prstGeom prst="rect">
            <a:avLst/>
          </a:prstGeom>
          <a:ln/>
        </p:spPr>
        <p:txBody>
          <a:bodyPr/>
          <a:lstStyle>
            <a:lvl1pPr>
              <a:defRPr/>
            </a:lvl1pPr>
          </a:lstStyle>
          <a:p>
            <a:pPr>
              <a:defRPr/>
            </a:pPr>
            <a:fld id="{FFE9CE59-12DD-4B75-89CC-8EE8AF7DB2B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45028109"/>
      </p:ext>
    </p:extLst>
  </p:cSld>
  <p:clrMapOvr>
    <a:masterClrMapping/>
  </p:clrMapOvr>
  <p:transition spd="med">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15" name="Text Placeholder 14"/>
          <p:cNvSpPr>
            <a:spLocks noGrp="1"/>
          </p:cNvSpPr>
          <p:nvPr>
            <p:ph type="body" sz="quarter" idx="10" hasCustomPrompt="1"/>
          </p:nvPr>
        </p:nvSpPr>
        <p:spPr>
          <a:xfrm>
            <a:off x="814920" y="1586990"/>
            <a:ext cx="10629381" cy="317940"/>
          </a:xfrm>
        </p:spPr>
        <p:txBody>
          <a:bodyPr>
            <a:normAutofit/>
          </a:bodyPr>
          <a:lstStyle>
            <a:lvl1pPr marL="0" indent="0">
              <a:buNone/>
              <a:defRPr sz="1600" b="1" i="0" cap="all" baseline="0">
                <a:latin typeface="Myriad Pro" pitchFamily="34" charset="0"/>
                <a:cs typeface="Myriad Pro" pitchFamily="34" charset="0"/>
              </a:defRPr>
            </a:lvl1pPr>
          </a:lstStyle>
          <a:p>
            <a:pPr lvl="0"/>
            <a:r>
              <a:rPr lang="en-US" dirty="0"/>
              <a:t>Label goes here, if needed</a:t>
            </a:r>
          </a:p>
        </p:txBody>
      </p:sp>
      <p:sp>
        <p:nvSpPr>
          <p:cNvPr id="20" name="Text Placeholder 17"/>
          <p:cNvSpPr>
            <a:spLocks noGrp="1"/>
          </p:cNvSpPr>
          <p:nvPr>
            <p:ph type="body" sz="quarter" idx="11" hasCustomPrompt="1"/>
          </p:nvPr>
        </p:nvSpPr>
        <p:spPr>
          <a:xfrm>
            <a:off x="814920" y="2826722"/>
            <a:ext cx="10629381" cy="849312"/>
          </a:xfrm>
        </p:spPr>
        <p:txBody>
          <a:bodyPr>
            <a:normAutofit/>
          </a:bodyPr>
          <a:lstStyle>
            <a:lvl1pPr marL="0" indent="0">
              <a:buNone/>
              <a:defRPr sz="3000" baseline="0">
                <a:latin typeface="Myriad Pro" pitchFamily="34" charset="0"/>
                <a:cs typeface="Myriad Pro" pitchFamily="34" charset="0"/>
              </a:defRPr>
            </a:lvl1pPr>
          </a:lstStyle>
          <a:p>
            <a:pPr lvl="0"/>
            <a:r>
              <a:rPr lang="en-US" dirty="0"/>
              <a:t>Type sample goes here</a:t>
            </a:r>
          </a:p>
        </p:txBody>
      </p:sp>
      <p:sp>
        <p:nvSpPr>
          <p:cNvPr id="24" name="Title 1"/>
          <p:cNvSpPr>
            <a:spLocks noGrp="1"/>
          </p:cNvSpPr>
          <p:nvPr>
            <p:ph type="title" hasCustomPrompt="1"/>
          </p:nvPr>
        </p:nvSpPr>
        <p:spPr>
          <a:xfrm>
            <a:off x="814464" y="1914072"/>
            <a:ext cx="10629839" cy="883924"/>
          </a:xfrm>
        </p:spPr>
        <p:txBody>
          <a:bodyPr tIns="0" bIns="0">
            <a:normAutofit/>
          </a:bodyPr>
          <a:lstStyle>
            <a:lvl1pPr algn="l">
              <a:defRPr sz="3600" b="1" cap="all">
                <a:solidFill>
                  <a:srgbClr val="800000"/>
                </a:solidFill>
                <a:latin typeface="Myriad Pro" pitchFamily="34" charset="0"/>
                <a:cs typeface="Myriad Pro" pitchFamily="34" charset="0"/>
              </a:defRPr>
            </a:lvl1pPr>
          </a:lstStyle>
          <a:p>
            <a:r>
              <a:rPr lang="en-US" dirty="0"/>
              <a:t>Headline/sample</a:t>
            </a:r>
          </a:p>
        </p:txBody>
      </p:sp>
      <p:sp>
        <p:nvSpPr>
          <p:cNvPr id="26" name="Text Placeholder 21"/>
          <p:cNvSpPr>
            <a:spLocks noGrp="1"/>
          </p:cNvSpPr>
          <p:nvPr>
            <p:ph type="body" sz="quarter" idx="12" hasCustomPrompt="1"/>
          </p:nvPr>
        </p:nvSpPr>
        <p:spPr>
          <a:xfrm>
            <a:off x="814920" y="4182279"/>
            <a:ext cx="10629381" cy="507197"/>
          </a:xfrm>
        </p:spPr>
        <p:txBody>
          <a:bodyPr>
            <a:normAutofit/>
          </a:bodyPr>
          <a:lstStyle>
            <a:lvl1pPr marL="0" indent="0">
              <a:buNone/>
              <a:defRPr sz="2000" b="0" i="1" baseline="0">
                <a:latin typeface="Myriad Pro" pitchFamily="34" charset="0"/>
                <a:cs typeface="Myriad Pro" pitchFamily="34" charset="0"/>
              </a:defRPr>
            </a:lvl1pPr>
          </a:lstStyle>
          <a:p>
            <a:pPr lvl="0"/>
            <a:r>
              <a:rPr lang="en-US" dirty="0"/>
              <a:t>Secondary type sample (chart, caption, etc.)</a:t>
            </a:r>
          </a:p>
        </p:txBody>
      </p:sp>
      <p:sp>
        <p:nvSpPr>
          <p:cNvPr id="8" name="Text Placeholder 21"/>
          <p:cNvSpPr>
            <a:spLocks noGrp="1"/>
          </p:cNvSpPr>
          <p:nvPr>
            <p:ph type="body" sz="quarter" idx="13" hasCustomPrompt="1"/>
          </p:nvPr>
        </p:nvSpPr>
        <p:spPr>
          <a:xfrm>
            <a:off x="711205"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325401463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35770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a:prstGeom prst="rect">
            <a:avLst/>
          </a:prstGeom>
        </p:spPr>
        <p:txBody>
          <a:bodyPr/>
          <a:lstStyle/>
          <a:p>
            <a:pPr lvl="0"/>
            <a:endParaRPr lang="en-US" noProof="0"/>
          </a:p>
        </p:txBody>
      </p:sp>
    </p:spTree>
    <p:extLst>
      <p:ext uri="{BB962C8B-B14F-4D97-AF65-F5344CB8AC3E}">
        <p14:creationId xmlns:p14="http://schemas.microsoft.com/office/powerpoint/2010/main" val="363402469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0057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UC_vertical_reverse_color_forPPT.t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47952" y="3810007"/>
            <a:ext cx="3896101" cy="26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432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06486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600206"/>
            <a:ext cx="462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59600" y="1600206"/>
            <a:ext cx="462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1631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6"/>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441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60144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1845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6608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61368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2307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51805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00821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6"/>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200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62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9327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a:prstGeom prst="rect">
            <a:avLst/>
          </a:prstGeom>
        </p:spPr>
        <p:txBody>
          <a:bodyPr/>
          <a:lstStyle/>
          <a:p>
            <a:pPr lvl="0"/>
            <a:r>
              <a:rPr lang="en-US" noProof="0"/>
              <a:t>Click icon to add table</a:t>
            </a:r>
          </a:p>
        </p:txBody>
      </p:sp>
    </p:spTree>
    <p:extLst>
      <p:ext uri="{BB962C8B-B14F-4D97-AF65-F5344CB8AC3E}">
        <p14:creationId xmlns:p14="http://schemas.microsoft.com/office/powerpoint/2010/main" val="24172252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28729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51"/>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979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80722A09-D830-440B-911A-19A17A3E116F}" type="slidenum">
              <a:rPr lang="en-GB"/>
              <a:pPr>
                <a:defRPr/>
              </a:pPr>
              <a:t>‹#›</a:t>
            </a:fld>
            <a:endParaRPr lang="en-GB"/>
          </a:p>
        </p:txBody>
      </p:sp>
    </p:spTree>
    <p:extLst>
      <p:ext uri="{BB962C8B-B14F-4D97-AF65-F5344CB8AC3E}">
        <p14:creationId xmlns:p14="http://schemas.microsoft.com/office/powerpoint/2010/main" val="2967216449"/>
      </p:ext>
    </p:extLst>
  </p:cSld>
  <p:clrMapOvr>
    <a:masterClrMapping/>
  </p:clrMapOvr>
  <p:transition spd="med">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9B7B7922-45AD-4DD0-B669-A0E1D922C83A}" type="slidenum">
              <a:rPr lang="en-GB"/>
              <a:pPr>
                <a:defRPr/>
              </a:pPr>
              <a:t>‹#›</a:t>
            </a:fld>
            <a:endParaRPr lang="en-GB"/>
          </a:p>
        </p:txBody>
      </p:sp>
    </p:spTree>
    <p:extLst>
      <p:ext uri="{BB962C8B-B14F-4D97-AF65-F5344CB8AC3E}">
        <p14:creationId xmlns:p14="http://schemas.microsoft.com/office/powerpoint/2010/main" val="1290932664"/>
      </p:ext>
    </p:extLst>
  </p:cSld>
  <p:clrMapOvr>
    <a:masterClrMapping/>
  </p:clrMapOvr>
  <p:transition spd="med">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3F2249B1-4AA1-4D83-9E3E-425EA6757B86}" type="slidenum">
              <a:rPr lang="en-GB"/>
              <a:pPr>
                <a:defRPr/>
              </a:pPr>
              <a:t>‹#›</a:t>
            </a:fld>
            <a:endParaRPr lang="en-GB"/>
          </a:p>
        </p:txBody>
      </p:sp>
    </p:spTree>
    <p:extLst>
      <p:ext uri="{BB962C8B-B14F-4D97-AF65-F5344CB8AC3E}">
        <p14:creationId xmlns:p14="http://schemas.microsoft.com/office/powerpoint/2010/main" val="3252135545"/>
      </p:ext>
    </p:extLst>
  </p:cSld>
  <p:clrMapOvr>
    <a:masterClrMapping/>
  </p:clrMapOvr>
  <p:transition spd="med">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11" y="1657354"/>
            <a:ext cx="4781551"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D61EC211-2463-4F0D-AD27-430902E8B3FA}" type="slidenum">
              <a:rPr lang="en-GB"/>
              <a:pPr>
                <a:defRPr/>
              </a:pPr>
              <a:t>‹#›</a:t>
            </a:fld>
            <a:endParaRPr lang="en-GB"/>
          </a:p>
        </p:txBody>
      </p:sp>
    </p:spTree>
    <p:extLst>
      <p:ext uri="{BB962C8B-B14F-4D97-AF65-F5344CB8AC3E}">
        <p14:creationId xmlns:p14="http://schemas.microsoft.com/office/powerpoint/2010/main" val="813032614"/>
      </p:ext>
    </p:extLst>
  </p:cSld>
  <p:clrMapOvr>
    <a:masterClrMapping/>
  </p:clrMapOvr>
  <p:transition spd="med">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ln/>
        </p:spPr>
        <p:txBody>
          <a:bodyPr/>
          <a:lstStyle>
            <a:lvl1pPr>
              <a:defRPr/>
            </a:lvl1pPr>
          </a:lstStyle>
          <a:p>
            <a:pPr>
              <a:defRPr/>
            </a:pPr>
            <a:fld id="{58E15572-75A1-4B49-857D-806D92EC99FB}" type="slidenum">
              <a:rPr lang="en-GB"/>
              <a:pPr>
                <a:defRPr/>
              </a:pPr>
              <a:t>‹#›</a:t>
            </a:fld>
            <a:endParaRPr lang="en-GB"/>
          </a:p>
        </p:txBody>
      </p:sp>
    </p:spTree>
    <p:extLst>
      <p:ext uri="{BB962C8B-B14F-4D97-AF65-F5344CB8AC3E}">
        <p14:creationId xmlns:p14="http://schemas.microsoft.com/office/powerpoint/2010/main" val="2805697681"/>
      </p:ext>
    </p:extLst>
  </p:cSld>
  <p:clrMapOvr>
    <a:masterClrMapping/>
  </p:clrMapOvr>
  <p:transition spd="med">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pPr>
              <a:defRPr/>
            </a:pPr>
            <a:fld id="{9DCF4FF5-67AE-4622-A9C2-0261C5BA3EFB}" type="slidenum">
              <a:rPr lang="en-GB"/>
              <a:pPr>
                <a:defRPr/>
              </a:pPr>
              <a:t>‹#›</a:t>
            </a:fld>
            <a:endParaRPr lang="en-GB"/>
          </a:p>
        </p:txBody>
      </p:sp>
    </p:spTree>
    <p:extLst>
      <p:ext uri="{BB962C8B-B14F-4D97-AF65-F5344CB8AC3E}">
        <p14:creationId xmlns:p14="http://schemas.microsoft.com/office/powerpoint/2010/main" val="1763197207"/>
      </p:ext>
    </p:extLst>
  </p:cSld>
  <p:clrMapOvr>
    <a:masterClrMapping/>
  </p:clrMapOvr>
  <p:transition spd="med">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500F0530-3B46-4744-8148-136CC4AB95B2}" type="slidenum">
              <a:rPr lang="en-GB"/>
              <a:pPr>
                <a:defRPr/>
              </a:pPr>
              <a:t>‹#›</a:t>
            </a:fld>
            <a:endParaRPr lang="en-GB"/>
          </a:p>
        </p:txBody>
      </p:sp>
    </p:spTree>
    <p:extLst>
      <p:ext uri="{BB962C8B-B14F-4D97-AF65-F5344CB8AC3E}">
        <p14:creationId xmlns:p14="http://schemas.microsoft.com/office/powerpoint/2010/main" val="3296344142"/>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6773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05749207-4890-4491-9187-691EAC44E7F4}" type="slidenum">
              <a:rPr lang="en-GB"/>
              <a:pPr>
                <a:defRPr/>
              </a:pPr>
              <a:t>‹#›</a:t>
            </a:fld>
            <a:endParaRPr lang="en-GB"/>
          </a:p>
        </p:txBody>
      </p:sp>
    </p:spTree>
    <p:extLst>
      <p:ext uri="{BB962C8B-B14F-4D97-AF65-F5344CB8AC3E}">
        <p14:creationId xmlns:p14="http://schemas.microsoft.com/office/powerpoint/2010/main" val="621175151"/>
      </p:ext>
    </p:extLst>
  </p:cSld>
  <p:clrMapOvr>
    <a:masterClrMapping/>
  </p:clrMapOvr>
  <p:transition spd="med">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55126CF7-7799-41A6-A4FB-F0D433165EA3}" type="slidenum">
              <a:rPr lang="en-GB"/>
              <a:pPr>
                <a:defRPr/>
              </a:pPr>
              <a:t>‹#›</a:t>
            </a:fld>
            <a:endParaRPr lang="en-GB"/>
          </a:p>
        </p:txBody>
      </p:sp>
    </p:spTree>
    <p:extLst>
      <p:ext uri="{BB962C8B-B14F-4D97-AF65-F5344CB8AC3E}">
        <p14:creationId xmlns:p14="http://schemas.microsoft.com/office/powerpoint/2010/main" val="3079991465"/>
      </p:ext>
    </p:extLst>
  </p:cSld>
  <p:clrMapOvr>
    <a:masterClrMapping/>
  </p:clrMapOvr>
  <p:transition spd="med">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8F279B37-3AA9-411B-BC44-FA71FE463EF1}" type="slidenum">
              <a:rPr lang="en-GB"/>
              <a:pPr>
                <a:defRPr/>
              </a:pPr>
              <a:t>‹#›</a:t>
            </a:fld>
            <a:endParaRPr lang="en-GB"/>
          </a:p>
        </p:txBody>
      </p:sp>
    </p:spTree>
    <p:extLst>
      <p:ext uri="{BB962C8B-B14F-4D97-AF65-F5344CB8AC3E}">
        <p14:creationId xmlns:p14="http://schemas.microsoft.com/office/powerpoint/2010/main" val="1699698276"/>
      </p:ext>
    </p:extLst>
  </p:cSld>
  <p:clrMapOvr>
    <a:masterClrMapping/>
  </p:clrMapOvr>
  <p:transition spd="med">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8300" y="609600"/>
            <a:ext cx="2440517"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3" y="609600"/>
            <a:ext cx="7124700"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72FD408F-8725-4775-B68A-07658D0D013E}" type="slidenum">
              <a:rPr lang="en-GB"/>
              <a:pPr>
                <a:defRPr/>
              </a:pPr>
              <a:t>‹#›</a:t>
            </a:fld>
            <a:endParaRPr lang="en-GB"/>
          </a:p>
        </p:txBody>
      </p:sp>
    </p:spTree>
    <p:extLst>
      <p:ext uri="{BB962C8B-B14F-4D97-AF65-F5344CB8AC3E}">
        <p14:creationId xmlns:p14="http://schemas.microsoft.com/office/powerpoint/2010/main" val="2182198220"/>
      </p:ext>
    </p:extLst>
  </p:cSld>
  <p:clrMapOvr>
    <a:masterClrMapping/>
  </p:clrMapOvr>
  <p:transition spd="med">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11"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3305F0E7-D758-46CB-87FB-AADCA5D636DD}" type="slidenum">
              <a:rPr lang="en-GB"/>
              <a:pPr>
                <a:defRPr/>
              </a:pPr>
              <a:t>‹#›</a:t>
            </a:fld>
            <a:endParaRPr lang="en-GB"/>
          </a:p>
        </p:txBody>
      </p:sp>
    </p:spTree>
    <p:extLst>
      <p:ext uri="{BB962C8B-B14F-4D97-AF65-F5344CB8AC3E}">
        <p14:creationId xmlns:p14="http://schemas.microsoft.com/office/powerpoint/2010/main" val="2447743426"/>
      </p:ext>
    </p:extLst>
  </p:cSld>
  <p:clrMapOvr>
    <a:masterClrMapping/>
  </p:clrMapOvr>
  <p:transition spd="med">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11"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15153" y="1657367"/>
            <a:ext cx="4783667" cy="223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915153" y="4049713"/>
            <a:ext cx="4783667" cy="223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sldNum" sz="quarter" idx="10"/>
          </p:nvPr>
        </p:nvSpPr>
        <p:spPr>
          <a:ln/>
        </p:spPr>
        <p:txBody>
          <a:bodyPr/>
          <a:lstStyle>
            <a:lvl1pPr>
              <a:defRPr/>
            </a:lvl1pPr>
          </a:lstStyle>
          <a:p>
            <a:pPr>
              <a:defRPr/>
            </a:pPr>
            <a:fld id="{E900A7AB-4219-4148-A9E3-3EC1A2E29AD3}" type="slidenum">
              <a:rPr lang="en-GB"/>
              <a:pPr>
                <a:defRPr/>
              </a:pPr>
              <a:t>‹#›</a:t>
            </a:fld>
            <a:endParaRPr lang="en-GB"/>
          </a:p>
        </p:txBody>
      </p:sp>
    </p:spTree>
    <p:extLst>
      <p:ext uri="{BB962C8B-B14F-4D97-AF65-F5344CB8AC3E}">
        <p14:creationId xmlns:p14="http://schemas.microsoft.com/office/powerpoint/2010/main" val="2069447990"/>
      </p:ext>
    </p:extLst>
  </p:cSld>
  <p:clrMapOvr>
    <a:masterClrMapping/>
  </p:clrMapOvr>
  <p:transition spd="med">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06425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07827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668420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600206"/>
            <a:ext cx="462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59600" y="1600206"/>
            <a:ext cx="462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65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7259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769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40672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1341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05740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902166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6254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274659"/>
            <a:ext cx="238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0" y="274659"/>
            <a:ext cx="695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8011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9684E9F1-DEB3-41A9-B324-3ECD48D14AAB}" type="slidenum">
              <a:rPr lang="en-GB"/>
              <a:pPr>
                <a:defRPr/>
              </a:pPr>
              <a:t>‹#›</a:t>
            </a:fld>
            <a:endParaRPr lang="en-GB"/>
          </a:p>
        </p:txBody>
      </p:sp>
    </p:spTree>
    <p:extLst>
      <p:ext uri="{BB962C8B-B14F-4D97-AF65-F5344CB8AC3E}">
        <p14:creationId xmlns:p14="http://schemas.microsoft.com/office/powerpoint/2010/main" val="1646698961"/>
      </p:ext>
    </p:extLst>
  </p:cSld>
  <p:clrMapOvr>
    <a:masterClrMapping/>
  </p:clrMapOvr>
  <p:transition spd="med">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43E3A933-3E7B-4AF6-9256-67844373AF9B}" type="slidenum">
              <a:rPr lang="en-GB"/>
              <a:pPr>
                <a:defRPr/>
              </a:pPr>
              <a:t>‹#›</a:t>
            </a:fld>
            <a:endParaRPr lang="en-GB"/>
          </a:p>
        </p:txBody>
      </p:sp>
    </p:spTree>
    <p:extLst>
      <p:ext uri="{BB962C8B-B14F-4D97-AF65-F5344CB8AC3E}">
        <p14:creationId xmlns:p14="http://schemas.microsoft.com/office/powerpoint/2010/main" val="1175519005"/>
      </p:ext>
    </p:extLst>
  </p:cSld>
  <p:clrMapOvr>
    <a:masterClrMapping/>
  </p:clrMapOvr>
  <p:transition spd="med">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9102D82B-34A4-4E8E-B922-F9D584F3D396}" type="slidenum">
              <a:rPr lang="en-GB"/>
              <a:pPr>
                <a:defRPr/>
              </a:pPr>
              <a:t>‹#›</a:t>
            </a:fld>
            <a:endParaRPr lang="en-GB"/>
          </a:p>
        </p:txBody>
      </p:sp>
    </p:spTree>
    <p:extLst>
      <p:ext uri="{BB962C8B-B14F-4D97-AF65-F5344CB8AC3E}">
        <p14:creationId xmlns:p14="http://schemas.microsoft.com/office/powerpoint/2010/main" val="2719973517"/>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86408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19" y="1657354"/>
            <a:ext cx="4781551"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F11A4E68-737B-4899-8280-C5DE46D7DBA6}" type="slidenum">
              <a:rPr lang="en-GB"/>
              <a:pPr>
                <a:defRPr/>
              </a:pPr>
              <a:t>‹#›</a:t>
            </a:fld>
            <a:endParaRPr lang="en-GB"/>
          </a:p>
        </p:txBody>
      </p:sp>
    </p:spTree>
    <p:extLst>
      <p:ext uri="{BB962C8B-B14F-4D97-AF65-F5344CB8AC3E}">
        <p14:creationId xmlns:p14="http://schemas.microsoft.com/office/powerpoint/2010/main" val="996358875"/>
      </p:ext>
    </p:extLst>
  </p:cSld>
  <p:clrMapOvr>
    <a:masterClrMapping/>
  </p:clrMapOvr>
  <p:transition spd="med">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ln/>
        </p:spPr>
        <p:txBody>
          <a:bodyPr/>
          <a:lstStyle>
            <a:lvl1pPr>
              <a:defRPr/>
            </a:lvl1pPr>
          </a:lstStyle>
          <a:p>
            <a:pPr>
              <a:defRPr/>
            </a:pPr>
            <a:fld id="{5CA15C29-54AE-45D6-B3B9-F047463F5B18}" type="slidenum">
              <a:rPr lang="en-GB"/>
              <a:pPr>
                <a:defRPr/>
              </a:pPr>
              <a:t>‹#›</a:t>
            </a:fld>
            <a:endParaRPr lang="en-GB"/>
          </a:p>
        </p:txBody>
      </p:sp>
    </p:spTree>
    <p:extLst>
      <p:ext uri="{BB962C8B-B14F-4D97-AF65-F5344CB8AC3E}">
        <p14:creationId xmlns:p14="http://schemas.microsoft.com/office/powerpoint/2010/main" val="2820160326"/>
      </p:ext>
    </p:extLst>
  </p:cSld>
  <p:clrMapOvr>
    <a:masterClrMapping/>
  </p:clrMapOvr>
  <p:transition spd="med">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pPr>
              <a:defRPr/>
            </a:pPr>
            <a:fld id="{86DE6DD4-A6BD-44B9-B25E-9B9971FFDED9}" type="slidenum">
              <a:rPr lang="en-GB"/>
              <a:pPr>
                <a:defRPr/>
              </a:pPr>
              <a:t>‹#›</a:t>
            </a:fld>
            <a:endParaRPr lang="en-GB"/>
          </a:p>
        </p:txBody>
      </p:sp>
    </p:spTree>
    <p:extLst>
      <p:ext uri="{BB962C8B-B14F-4D97-AF65-F5344CB8AC3E}">
        <p14:creationId xmlns:p14="http://schemas.microsoft.com/office/powerpoint/2010/main" val="355844019"/>
      </p:ext>
    </p:extLst>
  </p:cSld>
  <p:clrMapOvr>
    <a:masterClrMapping/>
  </p:clrMapOvr>
  <p:transition spd="med">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BB286F8B-80C6-4479-8048-103B9DC9407A}" type="slidenum">
              <a:rPr lang="en-GB"/>
              <a:pPr>
                <a:defRPr/>
              </a:pPr>
              <a:t>‹#›</a:t>
            </a:fld>
            <a:endParaRPr lang="en-GB"/>
          </a:p>
        </p:txBody>
      </p:sp>
    </p:spTree>
    <p:extLst>
      <p:ext uri="{BB962C8B-B14F-4D97-AF65-F5344CB8AC3E}">
        <p14:creationId xmlns:p14="http://schemas.microsoft.com/office/powerpoint/2010/main" val="205480062"/>
      </p:ext>
    </p:extLst>
  </p:cSld>
  <p:clrMapOvr>
    <a:masterClrMapping/>
  </p:clrMapOvr>
  <p:transition spd="med">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7A870CE6-F3E7-4800-8ADF-FCF20733C45A}" type="slidenum">
              <a:rPr lang="en-GB"/>
              <a:pPr>
                <a:defRPr/>
              </a:pPr>
              <a:t>‹#›</a:t>
            </a:fld>
            <a:endParaRPr lang="en-GB"/>
          </a:p>
        </p:txBody>
      </p:sp>
    </p:spTree>
    <p:extLst>
      <p:ext uri="{BB962C8B-B14F-4D97-AF65-F5344CB8AC3E}">
        <p14:creationId xmlns:p14="http://schemas.microsoft.com/office/powerpoint/2010/main" val="2203777245"/>
      </p:ext>
    </p:extLst>
  </p:cSld>
  <p:clrMapOvr>
    <a:masterClrMapping/>
  </p:clrMapOvr>
  <p:transition spd="med">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A7442916-F985-4597-B625-1FFCF3422C82}" type="slidenum">
              <a:rPr lang="en-GB"/>
              <a:pPr>
                <a:defRPr/>
              </a:pPr>
              <a:t>‹#›</a:t>
            </a:fld>
            <a:endParaRPr lang="en-GB"/>
          </a:p>
        </p:txBody>
      </p:sp>
    </p:spTree>
    <p:extLst>
      <p:ext uri="{BB962C8B-B14F-4D97-AF65-F5344CB8AC3E}">
        <p14:creationId xmlns:p14="http://schemas.microsoft.com/office/powerpoint/2010/main" val="3037498040"/>
      </p:ext>
    </p:extLst>
  </p:cSld>
  <p:clrMapOvr>
    <a:masterClrMapping/>
  </p:clrMapOvr>
  <p:transition spd="med">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80175089-AC84-4F67-AC3C-65BFADB5788A}" type="slidenum">
              <a:rPr lang="en-GB"/>
              <a:pPr>
                <a:defRPr/>
              </a:pPr>
              <a:t>‹#›</a:t>
            </a:fld>
            <a:endParaRPr lang="en-GB"/>
          </a:p>
        </p:txBody>
      </p:sp>
    </p:spTree>
    <p:extLst>
      <p:ext uri="{BB962C8B-B14F-4D97-AF65-F5344CB8AC3E}">
        <p14:creationId xmlns:p14="http://schemas.microsoft.com/office/powerpoint/2010/main" val="1479247327"/>
      </p:ext>
    </p:extLst>
  </p:cSld>
  <p:clrMapOvr>
    <a:masterClrMapping/>
  </p:clrMapOvr>
  <p:transition spd="med">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8300" y="609600"/>
            <a:ext cx="2440517"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3" y="609600"/>
            <a:ext cx="7124700"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1B772E79-5A74-48E1-AC59-209ED1A7DF67}" type="slidenum">
              <a:rPr lang="en-GB"/>
              <a:pPr>
                <a:defRPr/>
              </a:pPr>
              <a:t>‹#›</a:t>
            </a:fld>
            <a:endParaRPr lang="en-GB"/>
          </a:p>
        </p:txBody>
      </p:sp>
    </p:spTree>
    <p:extLst>
      <p:ext uri="{BB962C8B-B14F-4D97-AF65-F5344CB8AC3E}">
        <p14:creationId xmlns:p14="http://schemas.microsoft.com/office/powerpoint/2010/main" val="2264185865"/>
      </p:ext>
    </p:extLst>
  </p:cSld>
  <p:clrMapOvr>
    <a:masterClrMapping/>
  </p:clrMapOvr>
  <p:transition spd="med">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19"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DCD2B583-EC35-41FC-A964-0658B32EB49C}" type="slidenum">
              <a:rPr lang="en-GB"/>
              <a:pPr>
                <a:defRPr/>
              </a:pPr>
              <a:t>‹#›</a:t>
            </a:fld>
            <a:endParaRPr lang="en-GB"/>
          </a:p>
        </p:txBody>
      </p:sp>
    </p:spTree>
    <p:extLst>
      <p:ext uri="{BB962C8B-B14F-4D97-AF65-F5344CB8AC3E}">
        <p14:creationId xmlns:p14="http://schemas.microsoft.com/office/powerpoint/2010/main" val="3685920784"/>
      </p:ext>
    </p:extLst>
  </p:cSld>
  <p:clrMapOvr>
    <a:masterClrMapping/>
  </p:clrMapOvr>
  <p:transition spd="med">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753600" cy="654050"/>
          </a:xfrm>
        </p:spPr>
        <p:txBody>
          <a:bodyPr/>
          <a:lstStyle/>
          <a:p>
            <a:r>
              <a:rPr lang="en-US"/>
              <a:t>Click to edit Master title style</a:t>
            </a:r>
          </a:p>
        </p:txBody>
      </p:sp>
      <p:sp>
        <p:nvSpPr>
          <p:cNvPr id="3" name="Text Placeholder 2"/>
          <p:cNvSpPr>
            <a:spLocks noGrp="1"/>
          </p:cNvSpPr>
          <p:nvPr>
            <p:ph type="body" sz="half" idx="1"/>
          </p:nvPr>
        </p:nvSpPr>
        <p:spPr>
          <a:xfrm>
            <a:off x="1930419" y="1657354"/>
            <a:ext cx="4781551"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15153" y="1657379"/>
            <a:ext cx="4783667" cy="223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915153" y="4049713"/>
            <a:ext cx="4783667" cy="223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sldNum" sz="quarter" idx="10"/>
          </p:nvPr>
        </p:nvSpPr>
        <p:spPr>
          <a:ln/>
        </p:spPr>
        <p:txBody>
          <a:bodyPr/>
          <a:lstStyle>
            <a:lvl1pPr>
              <a:defRPr/>
            </a:lvl1pPr>
          </a:lstStyle>
          <a:p>
            <a:pPr>
              <a:defRPr/>
            </a:pPr>
            <a:fld id="{1E26F681-4C94-4D96-8FB1-97C50F374B03}" type="slidenum">
              <a:rPr lang="en-GB"/>
              <a:pPr>
                <a:defRPr/>
              </a:pPr>
              <a:t>‹#›</a:t>
            </a:fld>
            <a:endParaRPr lang="en-GB"/>
          </a:p>
        </p:txBody>
      </p:sp>
    </p:spTree>
    <p:extLst>
      <p:ext uri="{BB962C8B-B14F-4D97-AF65-F5344CB8AC3E}">
        <p14:creationId xmlns:p14="http://schemas.microsoft.com/office/powerpoint/2010/main" val="402304490"/>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598953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2FED02EE-D387-4581-A7C5-E4AACB92BC60}" type="slidenum">
              <a:rPr lang="en-GB"/>
              <a:pPr>
                <a:defRPr/>
              </a:pPr>
              <a:t>‹#›</a:t>
            </a:fld>
            <a:endParaRPr lang="en-GB"/>
          </a:p>
        </p:txBody>
      </p:sp>
    </p:spTree>
    <p:extLst>
      <p:ext uri="{BB962C8B-B14F-4D97-AF65-F5344CB8AC3E}">
        <p14:creationId xmlns:p14="http://schemas.microsoft.com/office/powerpoint/2010/main" val="1713167596"/>
      </p:ext>
    </p:extLst>
  </p:cSld>
  <p:clrMapOvr>
    <a:masterClrMapping/>
  </p:clrMapOvr>
  <p:transition spd="med">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Rectangle 3"/>
          <p:cNvSpPr>
            <a:spLocks noGrp="1" noChangeArrowheads="1"/>
          </p:cNvSpPr>
          <p:nvPr>
            <p:ph type="sldNum" sz="quarter" idx="10"/>
          </p:nvPr>
        </p:nvSpPr>
        <p:spPr>
          <a:ln/>
        </p:spPr>
        <p:txBody>
          <a:bodyPr/>
          <a:lstStyle>
            <a:lvl1pPr>
              <a:defRPr/>
            </a:lvl1pPr>
          </a:lstStyle>
          <a:p>
            <a:pPr>
              <a:defRPr/>
            </a:pPr>
            <a:fld id="{847AD8C7-02F5-4585-B7AC-97722E8A13C0}" type="slidenum">
              <a:rPr lang="en-GB"/>
              <a:pPr>
                <a:defRPr/>
              </a:pPr>
              <a:t>‹#›</a:t>
            </a:fld>
            <a:endParaRPr lang="en-GB"/>
          </a:p>
        </p:txBody>
      </p:sp>
    </p:spTree>
    <p:extLst>
      <p:ext uri="{BB962C8B-B14F-4D97-AF65-F5344CB8AC3E}">
        <p14:creationId xmlns:p14="http://schemas.microsoft.com/office/powerpoint/2010/main" val="894154139"/>
      </p:ext>
    </p:extLst>
  </p:cSld>
  <p:clrMapOvr>
    <a:masterClrMapping/>
  </p:clrMapOvr>
  <p:transition spd="med">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3D7A6A19-72A0-4137-8020-128042AFC7C5}" type="slidenum">
              <a:rPr lang="en-GB"/>
              <a:pPr>
                <a:defRPr/>
              </a:pPr>
              <a:t>‹#›</a:t>
            </a:fld>
            <a:endParaRPr lang="en-GB"/>
          </a:p>
        </p:txBody>
      </p:sp>
    </p:spTree>
    <p:extLst>
      <p:ext uri="{BB962C8B-B14F-4D97-AF65-F5344CB8AC3E}">
        <p14:creationId xmlns:p14="http://schemas.microsoft.com/office/powerpoint/2010/main" val="1145770471"/>
      </p:ext>
    </p:extLst>
  </p:cSld>
  <p:clrMapOvr>
    <a:masterClrMapping/>
  </p:clrMapOvr>
  <p:transition spd="med">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22" y="1657354"/>
            <a:ext cx="4781551"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15153" y="1657354"/>
            <a:ext cx="4783667" cy="4632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ln/>
        </p:spPr>
        <p:txBody>
          <a:bodyPr/>
          <a:lstStyle>
            <a:lvl1pPr>
              <a:defRPr/>
            </a:lvl1pPr>
          </a:lstStyle>
          <a:p>
            <a:pPr>
              <a:defRPr/>
            </a:pPr>
            <a:fld id="{62195F0C-F781-4932-A696-89429868217F}" type="slidenum">
              <a:rPr lang="en-GB"/>
              <a:pPr>
                <a:defRPr/>
              </a:pPr>
              <a:t>‹#›</a:t>
            </a:fld>
            <a:endParaRPr lang="en-GB"/>
          </a:p>
        </p:txBody>
      </p:sp>
    </p:spTree>
    <p:extLst>
      <p:ext uri="{BB962C8B-B14F-4D97-AF65-F5344CB8AC3E}">
        <p14:creationId xmlns:p14="http://schemas.microsoft.com/office/powerpoint/2010/main" val="698126605"/>
      </p:ext>
    </p:extLst>
  </p:cSld>
  <p:clrMapOvr>
    <a:masterClrMapping/>
  </p:clrMapOvr>
  <p:transition spd="med">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ln/>
        </p:spPr>
        <p:txBody>
          <a:bodyPr/>
          <a:lstStyle>
            <a:lvl1pPr>
              <a:defRPr/>
            </a:lvl1pPr>
          </a:lstStyle>
          <a:p>
            <a:pPr>
              <a:defRPr/>
            </a:pPr>
            <a:fld id="{35099FD2-02CC-487B-9625-FD920C90350D}" type="slidenum">
              <a:rPr lang="en-GB"/>
              <a:pPr>
                <a:defRPr/>
              </a:pPr>
              <a:t>‹#›</a:t>
            </a:fld>
            <a:endParaRPr lang="en-GB"/>
          </a:p>
        </p:txBody>
      </p:sp>
    </p:spTree>
    <p:extLst>
      <p:ext uri="{BB962C8B-B14F-4D97-AF65-F5344CB8AC3E}">
        <p14:creationId xmlns:p14="http://schemas.microsoft.com/office/powerpoint/2010/main" val="209896752"/>
      </p:ext>
    </p:extLst>
  </p:cSld>
  <p:clrMapOvr>
    <a:masterClrMapping/>
  </p:clrMapOvr>
  <p:transition spd="med">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pPr>
              <a:defRPr/>
            </a:pPr>
            <a:fld id="{6A89F527-A883-4ED2-A59F-C4D0820472A1}" type="slidenum">
              <a:rPr lang="en-GB"/>
              <a:pPr>
                <a:defRPr/>
              </a:pPr>
              <a:t>‹#›</a:t>
            </a:fld>
            <a:endParaRPr lang="en-GB"/>
          </a:p>
        </p:txBody>
      </p:sp>
    </p:spTree>
    <p:extLst>
      <p:ext uri="{BB962C8B-B14F-4D97-AF65-F5344CB8AC3E}">
        <p14:creationId xmlns:p14="http://schemas.microsoft.com/office/powerpoint/2010/main" val="4195088563"/>
      </p:ext>
    </p:extLst>
  </p:cSld>
  <p:clrMapOvr>
    <a:masterClrMapping/>
  </p:clrMapOvr>
  <p:transition spd="med">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3349B9B5-FF7C-45BE-A829-D996728E2E48}" type="slidenum">
              <a:rPr lang="en-GB"/>
              <a:pPr>
                <a:defRPr/>
              </a:pPr>
              <a:t>‹#›</a:t>
            </a:fld>
            <a:endParaRPr lang="en-GB"/>
          </a:p>
        </p:txBody>
      </p:sp>
    </p:spTree>
    <p:extLst>
      <p:ext uri="{BB962C8B-B14F-4D97-AF65-F5344CB8AC3E}">
        <p14:creationId xmlns:p14="http://schemas.microsoft.com/office/powerpoint/2010/main" val="1144027723"/>
      </p:ext>
    </p:extLst>
  </p:cSld>
  <p:clrMapOvr>
    <a:masterClrMapping/>
  </p:clrMapOvr>
  <p:transition spd="med">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E13790D9-D29B-4654-A2E6-7765265AC98A}" type="slidenum">
              <a:rPr lang="en-GB"/>
              <a:pPr>
                <a:defRPr/>
              </a:pPr>
              <a:t>‹#›</a:t>
            </a:fld>
            <a:endParaRPr lang="en-GB"/>
          </a:p>
        </p:txBody>
      </p:sp>
    </p:spTree>
    <p:extLst>
      <p:ext uri="{BB962C8B-B14F-4D97-AF65-F5344CB8AC3E}">
        <p14:creationId xmlns:p14="http://schemas.microsoft.com/office/powerpoint/2010/main" val="3898293305"/>
      </p:ext>
    </p:extLst>
  </p:cSld>
  <p:clrMapOvr>
    <a:masterClrMapping/>
  </p:clrMapOvr>
  <p:transition spd="med">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9F7A0ABA-24C5-4A8F-BCE7-A260EF3C4961}" type="slidenum">
              <a:rPr lang="en-GB"/>
              <a:pPr>
                <a:defRPr/>
              </a:pPr>
              <a:t>‹#›</a:t>
            </a:fld>
            <a:endParaRPr lang="en-GB"/>
          </a:p>
        </p:txBody>
      </p:sp>
    </p:spTree>
    <p:extLst>
      <p:ext uri="{BB962C8B-B14F-4D97-AF65-F5344CB8AC3E}">
        <p14:creationId xmlns:p14="http://schemas.microsoft.com/office/powerpoint/2010/main" val="2542522838"/>
      </p:ext>
    </p:extLst>
  </p:cSld>
  <p:clrMapOvr>
    <a:masterClrMapping/>
  </p:clrMapOvr>
  <p:transition spd="med">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5352BB40-2A2C-4746-92C7-C59C5C5A92DB}" type="slidenum">
              <a:rPr lang="en-GB"/>
              <a:pPr>
                <a:defRPr/>
              </a:pPr>
              <a:t>‹#›</a:t>
            </a:fld>
            <a:endParaRPr lang="en-GB"/>
          </a:p>
        </p:txBody>
      </p:sp>
    </p:spTree>
    <p:extLst>
      <p:ext uri="{BB962C8B-B14F-4D97-AF65-F5344CB8AC3E}">
        <p14:creationId xmlns:p14="http://schemas.microsoft.com/office/powerpoint/2010/main" val="1535573963"/>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hyperlink" Target="https://www.google.com/url?sa=i&amp;rct=j&amp;q=&amp;esrc=s&amp;source=images&amp;cd=&amp;cad=rja&amp;uact=8&amp;ved=0ahUKEwif7OLDzKHLAhWINiYKHbHoASsQjRwIBw&amp;url=http://www.economist.com/whichmba/mba-case-studies/case-study-competition-2015/loyola-university-chicago&amp;psig=AFQjCNFB1V0N4449jrWEXk1kYzCV90Abtg&amp;ust=1456994161745724"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0.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6" Type="http://schemas.openxmlformats.org/officeDocument/2006/relationships/image" Target="../media/image9.jpe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image" Target="../media/image8.jpeg"/><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image" Target="../media/image10.jpeg"/><Relationship Id="rId2" Type="http://schemas.openxmlformats.org/officeDocument/2006/relationships/slideLayout" Target="../slideLayouts/slideLayout163.xml"/><Relationship Id="rId16" Type="http://schemas.openxmlformats.org/officeDocument/2006/relationships/hyperlink" Target="https://www.google.com/url?sa=i&amp;rct=j&amp;q=&amp;esrc=s&amp;source=images&amp;cd=&amp;cad=rja&amp;uact=8&amp;ved=0ahUKEwi7j87ny6HLAhUHNSYKHXvyBT4QjRwIBw&amp;url=http://www.lib.luc.edu/specialcollections/exhibits/show/loyola-traditions/symbols/logo&amp;psig=AFQjCNGrE0gSj_SEjSz9jKPWKh0BcwHOSQ&amp;ust=1456994005500494" TargetMode="Externa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8.jpeg"/><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3" Type="http://schemas.openxmlformats.org/officeDocument/2006/relationships/slideLayout" Target="../slideLayouts/slideLayout177.xml"/><Relationship Id="rId21" Type="http://schemas.openxmlformats.org/officeDocument/2006/relationships/theme" Target="../theme/theme14.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3" Type="http://schemas.openxmlformats.org/officeDocument/2006/relationships/slideLayout" Target="../slideLayouts/slideLayout197.xml"/><Relationship Id="rId21" Type="http://schemas.openxmlformats.org/officeDocument/2006/relationships/image" Target="../media/image8.jpeg"/><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theme" Target="../theme/theme15.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image" Target="../media/image9.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3" Type="http://schemas.openxmlformats.org/officeDocument/2006/relationships/slideLayout" Target="../slideLayouts/slideLayout216.xml"/><Relationship Id="rId21" Type="http://schemas.openxmlformats.org/officeDocument/2006/relationships/theme" Target="../theme/theme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slideLayout" Target="../slideLayouts/slideLayout233.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23" Type="http://schemas.openxmlformats.org/officeDocument/2006/relationships/image" Target="../media/image9.jpeg"/><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 Id="rId22" Type="http://schemas.openxmlformats.org/officeDocument/2006/relationships/image" Target="../media/image8.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18" Type="http://schemas.openxmlformats.org/officeDocument/2006/relationships/theme" Target="../theme/theme17.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0" Type="http://schemas.openxmlformats.org/officeDocument/2006/relationships/image" Target="../media/image12.jpeg"/><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10" Type="http://schemas.openxmlformats.org/officeDocument/2006/relationships/slideLayout" Target="../slideLayouts/slideLayout243.xml"/><Relationship Id="rId19" Type="http://schemas.openxmlformats.org/officeDocument/2006/relationships/image" Target="../media/image8.jpeg"/><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3" Type="http://schemas.openxmlformats.org/officeDocument/2006/relationships/slideLayout" Target="../slideLayouts/slideLayout253.xml"/><Relationship Id="rId21" Type="http://schemas.openxmlformats.org/officeDocument/2006/relationships/image" Target="../media/image9.jpeg"/><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image" Target="../media/image8.jpeg"/><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10" Type="http://schemas.openxmlformats.org/officeDocument/2006/relationships/slideLayout" Target="../slideLayouts/slideLayout260.xml"/><Relationship Id="rId19" Type="http://schemas.openxmlformats.org/officeDocument/2006/relationships/theme" Target="../theme/theme18.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18" Type="http://schemas.openxmlformats.org/officeDocument/2006/relationships/slideLayout" Target="../slideLayouts/slideLayout286.xml"/><Relationship Id="rId3" Type="http://schemas.openxmlformats.org/officeDocument/2006/relationships/slideLayout" Target="../slideLayouts/slideLayout271.xml"/><Relationship Id="rId21" Type="http://schemas.openxmlformats.org/officeDocument/2006/relationships/image" Target="../media/image8.jpeg"/><Relationship Id="rId7" Type="http://schemas.openxmlformats.org/officeDocument/2006/relationships/slideLayout" Target="../slideLayouts/slideLayout275.xml"/><Relationship Id="rId12" Type="http://schemas.openxmlformats.org/officeDocument/2006/relationships/slideLayout" Target="../slideLayouts/slideLayout280.xml"/><Relationship Id="rId17" Type="http://schemas.openxmlformats.org/officeDocument/2006/relationships/slideLayout" Target="../slideLayouts/slideLayout285.xml"/><Relationship Id="rId2" Type="http://schemas.openxmlformats.org/officeDocument/2006/relationships/slideLayout" Target="../slideLayouts/slideLayout270.xml"/><Relationship Id="rId16" Type="http://schemas.openxmlformats.org/officeDocument/2006/relationships/slideLayout" Target="../slideLayouts/slideLayout284.xml"/><Relationship Id="rId20" Type="http://schemas.openxmlformats.org/officeDocument/2006/relationships/theme" Target="../theme/theme19.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10" Type="http://schemas.openxmlformats.org/officeDocument/2006/relationships/slideLayout" Target="../slideLayouts/slideLayout278.xml"/><Relationship Id="rId19" Type="http://schemas.openxmlformats.org/officeDocument/2006/relationships/slideLayout" Target="../slideLayouts/slideLayout287.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 Id="rId22" Type="http://schemas.openxmlformats.org/officeDocument/2006/relationships/image" Target="../media/image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3" Type="http://schemas.openxmlformats.org/officeDocument/2006/relationships/slideLayout" Target="../slideLayouts/slideLayout290.xml"/><Relationship Id="rId21" Type="http://schemas.openxmlformats.org/officeDocument/2006/relationships/image" Target="../media/image8.jpeg"/><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theme" Target="../theme/theme20.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10" Type="http://schemas.openxmlformats.org/officeDocument/2006/relationships/slideLayout" Target="../slideLayouts/slideLayout297.xml"/><Relationship Id="rId19" Type="http://schemas.openxmlformats.org/officeDocument/2006/relationships/slideLayout" Target="../slideLayouts/slideLayout306.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 Id="rId22" Type="http://schemas.openxmlformats.org/officeDocument/2006/relationships/image" Target="../media/image9.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18" Type="http://schemas.openxmlformats.org/officeDocument/2006/relationships/slideLayout" Target="../slideLayouts/slideLayout324.xml"/><Relationship Id="rId3" Type="http://schemas.openxmlformats.org/officeDocument/2006/relationships/slideLayout" Target="../slideLayouts/slideLayout309.xml"/><Relationship Id="rId21" Type="http://schemas.openxmlformats.org/officeDocument/2006/relationships/image" Target="../media/image8.jpeg"/><Relationship Id="rId7" Type="http://schemas.openxmlformats.org/officeDocument/2006/relationships/slideLayout" Target="../slideLayouts/slideLayout313.xml"/><Relationship Id="rId12" Type="http://schemas.openxmlformats.org/officeDocument/2006/relationships/slideLayout" Target="../slideLayouts/slideLayout318.xml"/><Relationship Id="rId17" Type="http://schemas.openxmlformats.org/officeDocument/2006/relationships/slideLayout" Target="../slideLayouts/slideLayout323.xml"/><Relationship Id="rId2" Type="http://schemas.openxmlformats.org/officeDocument/2006/relationships/slideLayout" Target="../slideLayouts/slideLayout308.xml"/><Relationship Id="rId16" Type="http://schemas.openxmlformats.org/officeDocument/2006/relationships/slideLayout" Target="../slideLayouts/slideLayout322.xml"/><Relationship Id="rId20" Type="http://schemas.openxmlformats.org/officeDocument/2006/relationships/theme" Target="../theme/theme21.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5" Type="http://schemas.openxmlformats.org/officeDocument/2006/relationships/slideLayout" Target="../slideLayouts/slideLayout321.xml"/><Relationship Id="rId10" Type="http://schemas.openxmlformats.org/officeDocument/2006/relationships/slideLayout" Target="../slideLayouts/slideLayout316.xml"/><Relationship Id="rId19" Type="http://schemas.openxmlformats.org/officeDocument/2006/relationships/slideLayout" Target="../slideLayouts/slideLayout325.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 Id="rId22" Type="http://schemas.openxmlformats.org/officeDocument/2006/relationships/image" Target="../media/image9.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17" Type="http://schemas.openxmlformats.org/officeDocument/2006/relationships/image" Target="../media/image15.png"/><Relationship Id="rId2" Type="http://schemas.openxmlformats.org/officeDocument/2006/relationships/slideLayout" Target="../slideLayouts/slideLayout327.xml"/><Relationship Id="rId16" Type="http://schemas.openxmlformats.org/officeDocument/2006/relationships/image" Target="../media/image14.png"/><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5" Type="http://schemas.openxmlformats.org/officeDocument/2006/relationships/image" Target="../media/image13.png"/><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slideLayout" Target="../slideLayouts/slideLayout351.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6" Type="http://schemas.openxmlformats.org/officeDocument/2006/relationships/image" Target="../media/image9.jpeg"/><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5" Type="http://schemas.openxmlformats.org/officeDocument/2006/relationships/image" Target="../media/image8.jpeg"/><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18" Type="http://schemas.openxmlformats.org/officeDocument/2006/relationships/slideLayout" Target="../slideLayouts/slideLayout369.xml"/><Relationship Id="rId3" Type="http://schemas.openxmlformats.org/officeDocument/2006/relationships/slideLayout" Target="../slideLayouts/slideLayout354.xml"/><Relationship Id="rId21" Type="http://schemas.openxmlformats.org/officeDocument/2006/relationships/slideLayout" Target="../slideLayouts/slideLayout372.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 Type="http://schemas.openxmlformats.org/officeDocument/2006/relationships/slideLayout" Target="../slideLayouts/slideLayout353.xml"/><Relationship Id="rId16" Type="http://schemas.openxmlformats.org/officeDocument/2006/relationships/slideLayout" Target="../slideLayouts/slideLayout367.xml"/><Relationship Id="rId20" Type="http://schemas.openxmlformats.org/officeDocument/2006/relationships/slideLayout" Target="../slideLayouts/slideLayout371.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24" Type="http://schemas.openxmlformats.org/officeDocument/2006/relationships/image" Target="../media/image1.jpeg"/><Relationship Id="rId5" Type="http://schemas.openxmlformats.org/officeDocument/2006/relationships/slideLayout" Target="../slideLayouts/slideLayout356.xml"/><Relationship Id="rId15" Type="http://schemas.openxmlformats.org/officeDocument/2006/relationships/slideLayout" Target="../slideLayouts/slideLayout366.xml"/><Relationship Id="rId23" Type="http://schemas.openxmlformats.org/officeDocument/2006/relationships/hyperlink" Target="https://www.google.com/url?sa=i&amp;rct=j&amp;q=&amp;esrc=s&amp;source=images&amp;cd=&amp;cad=rja&amp;uact=8&amp;ved=0ahUKEwif7OLDzKHLAhWINiYKHbHoASsQjRwIBw&amp;url=http://www.economist.com/whichmba/mba-case-studies/case-study-competition-2015/loyola-university-chicago&amp;psig=AFQjCNFB1V0N4449jrWEXk1kYzCV90Abtg&amp;ust=1456994161745724" TargetMode="External"/><Relationship Id="rId10" Type="http://schemas.openxmlformats.org/officeDocument/2006/relationships/slideLayout" Target="../slideLayouts/slideLayout361.xml"/><Relationship Id="rId19" Type="http://schemas.openxmlformats.org/officeDocument/2006/relationships/slideLayout" Target="../slideLayouts/slideLayout370.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 Id="rId22" Type="http://schemas.openxmlformats.org/officeDocument/2006/relationships/theme" Target="../theme/theme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9.jpe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8.jpe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6" Type="http://schemas.openxmlformats.org/officeDocument/2006/relationships/image" Target="../media/image9.jpe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8.jpe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9.jpe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8.jpe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8.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6" Type="http://schemas.openxmlformats.org/officeDocument/2006/relationships/image" Target="../media/image9.jpe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8.jpe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2032000" y="274638"/>
            <a:ext cx="9550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2291" name="Rectangle 3"/>
          <p:cNvSpPr>
            <a:spLocks noGrp="1" noChangeArrowheads="1"/>
          </p:cNvSpPr>
          <p:nvPr>
            <p:ph type="body" idx="1"/>
          </p:nvPr>
        </p:nvSpPr>
        <p:spPr bwMode="auto">
          <a:xfrm>
            <a:off x="2133600" y="1600206"/>
            <a:ext cx="9448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292" name="Rectangle 15"/>
          <p:cNvSpPr>
            <a:spLocks noChangeArrowheads="1"/>
          </p:cNvSpPr>
          <p:nvPr/>
        </p:nvSpPr>
        <p:spPr bwMode="auto">
          <a:xfrm>
            <a:off x="1" y="0"/>
            <a:ext cx="1583267" cy="6858000"/>
          </a:xfrm>
          <a:prstGeom prst="rect">
            <a:avLst/>
          </a:prstGeom>
          <a:gradFill>
            <a:gsLst>
              <a:gs pos="22000">
                <a:srgbClr val="A50021"/>
              </a:gs>
              <a:gs pos="100000">
                <a:schemeClr val="accent1">
                  <a:tint val="23500"/>
                  <a:satMod val="160000"/>
                </a:schemeClr>
              </a:gs>
            </a:gsLst>
            <a:lin ang="5400000" scaled="0"/>
          </a:gradFill>
          <a:ln>
            <a:noFill/>
          </a:ln>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dirty="0"/>
          </a:p>
        </p:txBody>
      </p:sp>
      <p:pic>
        <p:nvPicPr>
          <p:cNvPr id="4098" name="Picture 2" descr="http://cdn.static-economist.com/sites/default/files/imagecache/wmba-cs-banner/loyola_595x200quinlanlogo2.jp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 y="6126171"/>
            <a:ext cx="1583267" cy="73183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4090" r:id="rId18"/>
    <p:sldLayoutId id="2147484091" r:id="rId19"/>
    <p:sldLayoutId id="2147484092" r:id="rId20"/>
    <p:sldLayoutId id="2147484093" r:id="rId2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032000" y="274638"/>
            <a:ext cx="9550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2133600" y="1600206"/>
            <a:ext cx="9448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2" descr="slid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 y="0"/>
            <a:ext cx="9038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ldNum" sz="quarter" idx="4"/>
          </p:nvPr>
        </p:nvSpPr>
        <p:spPr bwMode="auto">
          <a:xfrm>
            <a:off x="4269" y="6407203"/>
            <a:ext cx="548217"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spcBef>
                <a:spcPct val="0"/>
              </a:spcBef>
              <a:spcAft>
                <a:spcPct val="0"/>
              </a:spcAft>
              <a:buClrTx/>
              <a:buFontTx/>
              <a:buNone/>
              <a:defRPr sz="1400" b="0">
                <a:solidFill>
                  <a:srgbClr val="E77003"/>
                </a:solidFill>
                <a:latin typeface="Arial" charset="0"/>
                <a:cs typeface="+mn-cs"/>
              </a:defRPr>
            </a:lvl1pPr>
          </a:lstStyle>
          <a:p>
            <a:pPr>
              <a:defRPr/>
            </a:pPr>
            <a:fld id="{EBC79EE3-A4D7-4DDC-B16F-77A5664F6478}" type="slidenum">
              <a:rPr lang="en-GB"/>
              <a:pPr>
                <a:defRPr/>
              </a:pPr>
              <a:t>‹#›</a:t>
            </a:fld>
            <a:endParaRPr lang="en-GB"/>
          </a:p>
        </p:txBody>
      </p:sp>
      <p:sp>
        <p:nvSpPr>
          <p:cNvPr id="9220" name="Rectangle 4"/>
          <p:cNvSpPr>
            <a:spLocks noGrp="1" noChangeArrowheads="1"/>
          </p:cNvSpPr>
          <p:nvPr>
            <p:ph type="title"/>
          </p:nvPr>
        </p:nvSpPr>
        <p:spPr bwMode="auto">
          <a:xfrm>
            <a:off x="1930400" y="609600"/>
            <a:ext cx="975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endParaRPr lang="en-GB" altLang="en-US"/>
          </a:p>
        </p:txBody>
      </p:sp>
      <p:sp>
        <p:nvSpPr>
          <p:cNvPr id="9221" name="Rectangle 5"/>
          <p:cNvSpPr>
            <a:spLocks noGrp="1" noChangeArrowheads="1"/>
          </p:cNvSpPr>
          <p:nvPr>
            <p:ph type="body" idx="1"/>
          </p:nvPr>
        </p:nvSpPr>
        <p:spPr bwMode="auto">
          <a:xfrm>
            <a:off x="1930427" y="1657354"/>
            <a:ext cx="9768417"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9222"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9223"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solidFill>
                <a:srgbClr val="000000"/>
              </a:solidFill>
            </a:endParaRPr>
          </a:p>
        </p:txBody>
      </p:sp>
      <p:sp>
        <p:nvSpPr>
          <p:cNvPr id="9224" name="Line 19"/>
          <p:cNvSpPr>
            <a:spLocks noChangeShapeType="1"/>
          </p:cNvSpPr>
          <p:nvPr/>
        </p:nvSpPr>
        <p:spPr bwMode="auto">
          <a:xfrm flipV="1">
            <a:off x="1583267" y="53"/>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9225" name="Picture 10" descr="wbc-logo (Goo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3200" y="5765800"/>
            <a:ext cx="118533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575769" y="5922964"/>
            <a:ext cx="210185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lnSpc>
                <a:spcPct val="80000"/>
              </a:lnSpc>
              <a:defRPr/>
            </a:pPr>
            <a:r>
              <a:rPr lang="en-US" sz="1400" b="0">
                <a:solidFill>
                  <a:srgbClr val="000000"/>
                </a:solidFill>
                <a:latin typeface="Arial Black" pitchFamily="34" charset="0"/>
                <a:cs typeface="+mn-cs"/>
              </a:rPr>
              <a:t> illiam </a:t>
            </a:r>
          </a:p>
          <a:p>
            <a:pPr>
              <a:lnSpc>
                <a:spcPct val="80000"/>
              </a:lnSpc>
              <a:defRPr/>
            </a:pPr>
            <a:r>
              <a:rPr lang="en-US" sz="1400" b="0">
                <a:solidFill>
                  <a:srgbClr val="000000"/>
                </a:solidFill>
                <a:latin typeface="Arial Black" pitchFamily="34" charset="0"/>
                <a:cs typeface="+mn-cs"/>
              </a:rPr>
              <a:t>    lackburn </a:t>
            </a:r>
          </a:p>
          <a:p>
            <a:pPr>
              <a:defRPr/>
            </a:pPr>
            <a:r>
              <a:rPr lang="en-US" sz="1400" b="0">
                <a:solidFill>
                  <a:srgbClr val="000000"/>
                </a:solidFill>
                <a:latin typeface="Arial Black" pitchFamily="34" charset="0"/>
                <a:cs typeface="+mn-cs"/>
              </a:rPr>
              <a:t>        onsulting, Ltd</a:t>
            </a:r>
            <a:r>
              <a:rPr lang="en-US" sz="1400" b="0">
                <a:solidFill>
                  <a:srgbClr val="000000"/>
                </a:solidFill>
                <a:latin typeface="Clarendon Condensed" pitchFamily="18" charset="0"/>
                <a:cs typeface="+mn-cs"/>
              </a:rPr>
              <a:t>.</a:t>
            </a:r>
            <a:r>
              <a:rPr lang="en-US" sz="1400" b="0">
                <a:solidFill>
                  <a:srgbClr val="000000"/>
                </a:solidFill>
                <a:cs typeface="+mn-cs"/>
              </a:rPr>
              <a:t> </a:t>
            </a:r>
          </a:p>
        </p:txBody>
      </p:sp>
      <p:sp>
        <p:nvSpPr>
          <p:cNvPr id="1035" name="Text Box 12"/>
          <p:cNvSpPr txBox="1">
            <a:spLocks noChangeArrowheads="1"/>
          </p:cNvSpPr>
          <p:nvPr/>
        </p:nvSpPr>
        <p:spPr bwMode="auto">
          <a:xfrm>
            <a:off x="7620001" y="5943653"/>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defRPr/>
            </a:pPr>
            <a:r>
              <a:rPr lang="en-US" sz="1200" u="sng">
                <a:solidFill>
                  <a:srgbClr val="000000"/>
                </a:solidFill>
                <a:cs typeface="Arial" charset="0"/>
              </a:rPr>
              <a:t>© 2010 William Blackburn Consulting, Ltd.</a:t>
            </a:r>
          </a:p>
          <a:p>
            <a:pPr>
              <a:defRPr/>
            </a:pPr>
            <a:endParaRPr lang="en-US" sz="1200" u="sng">
              <a:solidFill>
                <a:srgbClr val="000000"/>
              </a:solidFill>
              <a:cs typeface="Arial" charset="0"/>
            </a:endParaRPr>
          </a:p>
          <a:p>
            <a:pPr>
              <a:defRPr/>
            </a:pPr>
            <a:r>
              <a:rPr lang="en-US" sz="1200" u="sng">
                <a:solidFill>
                  <a:srgbClr val="000000"/>
                </a:solidFill>
                <a:cs typeface="+mn-cs"/>
              </a:rPr>
              <a:t>WRB@WBlackburnConsulting.com</a:t>
            </a:r>
          </a:p>
          <a:p>
            <a:pPr>
              <a:defRPr/>
            </a:pPr>
            <a:r>
              <a:rPr lang="en-US" sz="1200" u="sng">
                <a:solidFill>
                  <a:srgbClr val="000000"/>
                </a:solidFill>
                <a:cs typeface="+mn-cs"/>
              </a:rPr>
              <a:t>www.WBlackburnConsulting.com</a:t>
            </a:r>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transition spd="med">
    <p:random/>
  </p:transition>
  <p:txStyles>
    <p:titleStyle>
      <a:lvl1pPr algn="ctr" rtl="0" eaLnBrk="1" fontAlgn="base" hangingPunct="1">
        <a:spcBef>
          <a:spcPct val="0"/>
        </a:spcBef>
        <a:spcAft>
          <a:spcPct val="0"/>
        </a:spcAft>
        <a:defRPr sz="3200" b="1">
          <a:solidFill>
            <a:srgbClr val="800000"/>
          </a:solidFill>
          <a:latin typeface="+mj-lt"/>
          <a:ea typeface="+mj-ea"/>
          <a:cs typeface="+mj-cs"/>
        </a:defRPr>
      </a:lvl1pPr>
      <a:lvl2pPr algn="ctr" rtl="0" eaLnBrk="1" fontAlgn="base" hangingPunct="1">
        <a:spcBef>
          <a:spcPct val="0"/>
        </a:spcBef>
        <a:spcAft>
          <a:spcPct val="0"/>
        </a:spcAft>
        <a:defRPr sz="3200" b="1">
          <a:solidFill>
            <a:srgbClr val="800000"/>
          </a:solidFill>
          <a:latin typeface="Arial" charset="0"/>
        </a:defRPr>
      </a:lvl2pPr>
      <a:lvl3pPr algn="ctr" rtl="0" eaLnBrk="1" fontAlgn="base" hangingPunct="1">
        <a:spcBef>
          <a:spcPct val="0"/>
        </a:spcBef>
        <a:spcAft>
          <a:spcPct val="0"/>
        </a:spcAft>
        <a:defRPr sz="3200" b="1">
          <a:solidFill>
            <a:srgbClr val="800000"/>
          </a:solidFill>
          <a:latin typeface="Arial" charset="0"/>
        </a:defRPr>
      </a:lvl3pPr>
      <a:lvl4pPr algn="ctr" rtl="0" eaLnBrk="1" fontAlgn="base" hangingPunct="1">
        <a:spcBef>
          <a:spcPct val="0"/>
        </a:spcBef>
        <a:spcAft>
          <a:spcPct val="0"/>
        </a:spcAft>
        <a:defRPr sz="3200" b="1">
          <a:solidFill>
            <a:srgbClr val="800000"/>
          </a:solidFill>
          <a:latin typeface="Arial" charset="0"/>
        </a:defRPr>
      </a:lvl4pPr>
      <a:lvl5pPr algn="ctr" rtl="0" eaLnBrk="1" fontAlgn="base" hangingPunct="1">
        <a:spcBef>
          <a:spcPct val="0"/>
        </a:spcBef>
        <a:spcAft>
          <a:spcPct val="0"/>
        </a:spcAft>
        <a:defRPr sz="3200" b="1">
          <a:solidFill>
            <a:srgbClr val="800000"/>
          </a:solidFill>
          <a:latin typeface="Arial" charset="0"/>
        </a:defRPr>
      </a:lvl5pPr>
      <a:lvl6pPr marL="457200" algn="ctr" rtl="0" eaLnBrk="1" fontAlgn="base" hangingPunct="1">
        <a:spcBef>
          <a:spcPct val="0"/>
        </a:spcBef>
        <a:spcAft>
          <a:spcPct val="0"/>
        </a:spcAft>
        <a:defRPr sz="3200" b="1">
          <a:solidFill>
            <a:srgbClr val="800000"/>
          </a:solidFill>
          <a:latin typeface="Arial" charset="0"/>
        </a:defRPr>
      </a:lvl6pPr>
      <a:lvl7pPr marL="914400" algn="ctr" rtl="0" eaLnBrk="1" fontAlgn="base" hangingPunct="1">
        <a:spcBef>
          <a:spcPct val="0"/>
        </a:spcBef>
        <a:spcAft>
          <a:spcPct val="0"/>
        </a:spcAft>
        <a:defRPr sz="3200" b="1">
          <a:solidFill>
            <a:srgbClr val="800000"/>
          </a:solidFill>
          <a:latin typeface="Arial" charset="0"/>
        </a:defRPr>
      </a:lvl7pPr>
      <a:lvl8pPr marL="1371600" algn="ctr" rtl="0" eaLnBrk="1" fontAlgn="base" hangingPunct="1">
        <a:spcBef>
          <a:spcPct val="0"/>
        </a:spcBef>
        <a:spcAft>
          <a:spcPct val="0"/>
        </a:spcAft>
        <a:defRPr sz="3200" b="1">
          <a:solidFill>
            <a:srgbClr val="800000"/>
          </a:solidFill>
          <a:latin typeface="Arial" charset="0"/>
        </a:defRPr>
      </a:lvl8pPr>
      <a:lvl9pPr marL="1828800" algn="ctr" rtl="0" eaLnBrk="1" fontAlgn="base" hangingPunct="1">
        <a:spcBef>
          <a:spcPct val="0"/>
        </a:spcBef>
        <a:spcAft>
          <a:spcPct val="0"/>
        </a:spcAft>
        <a:defRPr sz="3200" b="1">
          <a:solidFill>
            <a:srgbClr val="800000"/>
          </a:solidFill>
          <a:latin typeface="Arial" charset="0"/>
        </a:defRPr>
      </a:lvl9pPr>
    </p:titleStyle>
    <p:bodyStyle>
      <a:lvl1pPr marL="342900" indent="-342900" algn="l" rtl="0" eaLnBrk="1" fontAlgn="base" hangingPunct="1">
        <a:spcBef>
          <a:spcPct val="70000"/>
        </a:spcBef>
        <a:spcAft>
          <a:spcPct val="20000"/>
        </a:spcAft>
        <a:buClr>
          <a:srgbClr val="000099"/>
        </a:buClr>
        <a:buFont typeface="Wingdings" pitchFamily="2" charset="2"/>
        <a:buChar char="q"/>
        <a:defRPr sz="2400" b="1">
          <a:solidFill>
            <a:schemeClr val="tx1"/>
          </a:solidFill>
          <a:latin typeface="+mn-lt"/>
          <a:ea typeface="+mn-ea"/>
          <a:cs typeface="+mn-cs"/>
        </a:defRPr>
      </a:lvl1pPr>
      <a:lvl2pPr marL="463550" indent="-231775" algn="l" rtl="0" eaLnBrk="1" fontAlgn="base" hangingPunct="1">
        <a:spcBef>
          <a:spcPct val="100000"/>
        </a:spcBef>
        <a:spcAft>
          <a:spcPct val="30000"/>
        </a:spcAft>
        <a:buClr>
          <a:srgbClr val="000099"/>
        </a:buClr>
        <a:buFont typeface="Wingdings" pitchFamily="2" charset="2"/>
        <a:buChar char="§"/>
        <a:defRPr sz="2000">
          <a:solidFill>
            <a:schemeClr val="tx1"/>
          </a:solidFill>
          <a:latin typeface="+mn-lt"/>
        </a:defRPr>
      </a:lvl2pPr>
      <a:lvl3pPr marL="914400" indent="-231775" algn="l" rtl="0" eaLnBrk="1" fontAlgn="base" hangingPunct="1">
        <a:spcBef>
          <a:spcPct val="30000"/>
        </a:spcBef>
        <a:spcAft>
          <a:spcPct val="30000"/>
        </a:spcAft>
        <a:buClr>
          <a:srgbClr val="000099"/>
        </a:buClr>
        <a:buChar char="•"/>
        <a:defRPr>
          <a:solidFill>
            <a:schemeClr val="tx1"/>
          </a:solidFill>
          <a:latin typeface="+mn-lt"/>
        </a:defRPr>
      </a:lvl3pPr>
      <a:lvl4pPr marL="137795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4pPr>
      <a:lvl5pPr marL="18288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5pPr>
      <a:lvl6pPr marL="22860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6pPr>
      <a:lvl7pPr marL="27432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7pPr>
      <a:lvl8pPr marL="32004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8pPr>
      <a:lvl9pPr marL="36576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2032000" y="274638"/>
            <a:ext cx="9550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body" idx="1"/>
          </p:nvPr>
        </p:nvSpPr>
        <p:spPr bwMode="auto">
          <a:xfrm>
            <a:off x="2133600" y="1600206"/>
            <a:ext cx="9448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4"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 descr="slid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 y="0"/>
            <a:ext cx="9038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ldNum" sz="quarter" idx="4"/>
          </p:nvPr>
        </p:nvSpPr>
        <p:spPr bwMode="auto">
          <a:xfrm>
            <a:off x="4277" y="6407215"/>
            <a:ext cx="548217"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spcBef>
                <a:spcPct val="0"/>
              </a:spcBef>
              <a:spcAft>
                <a:spcPct val="0"/>
              </a:spcAft>
              <a:buClrTx/>
              <a:buFontTx/>
              <a:buNone/>
              <a:defRPr sz="1400" b="0">
                <a:solidFill>
                  <a:srgbClr val="E77003"/>
                </a:solidFill>
                <a:latin typeface="Arial" charset="0"/>
                <a:cs typeface="+mn-cs"/>
              </a:defRPr>
            </a:lvl1pPr>
          </a:lstStyle>
          <a:p>
            <a:pPr>
              <a:defRPr/>
            </a:pPr>
            <a:fld id="{96575D6B-FD78-4CB6-92A3-148C5B860CE9}" type="slidenum">
              <a:rPr lang="en-GB"/>
              <a:pPr>
                <a:defRPr/>
              </a:pPr>
              <a:t>‹#›</a:t>
            </a:fld>
            <a:endParaRPr lang="en-GB"/>
          </a:p>
        </p:txBody>
      </p:sp>
      <p:sp>
        <p:nvSpPr>
          <p:cNvPr id="11268" name="Rectangle 4"/>
          <p:cNvSpPr>
            <a:spLocks noGrp="1" noChangeArrowheads="1"/>
          </p:cNvSpPr>
          <p:nvPr>
            <p:ph type="title"/>
          </p:nvPr>
        </p:nvSpPr>
        <p:spPr bwMode="auto">
          <a:xfrm>
            <a:off x="1930400" y="609600"/>
            <a:ext cx="975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endParaRPr lang="en-GB" altLang="en-US"/>
          </a:p>
        </p:txBody>
      </p:sp>
      <p:sp>
        <p:nvSpPr>
          <p:cNvPr id="11269" name="Rectangle 5"/>
          <p:cNvSpPr>
            <a:spLocks noGrp="1" noChangeArrowheads="1"/>
          </p:cNvSpPr>
          <p:nvPr>
            <p:ph type="body" idx="1"/>
          </p:nvPr>
        </p:nvSpPr>
        <p:spPr bwMode="auto">
          <a:xfrm>
            <a:off x="1930427" y="1657354"/>
            <a:ext cx="9768417"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1270"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1271" name="Rectangle 15"/>
          <p:cNvSpPr>
            <a:spLocks noChangeArrowheads="1"/>
          </p:cNvSpPr>
          <p:nvPr/>
        </p:nvSpPr>
        <p:spPr bwMode="auto">
          <a:xfrm>
            <a:off x="1" y="31"/>
            <a:ext cx="1583267" cy="6858000"/>
          </a:xfrm>
          <a:prstGeom prst="rect">
            <a:avLst/>
          </a:prstGeom>
          <a:gradFill>
            <a:gsLst>
              <a:gs pos="23000">
                <a:srgbClr val="A50021"/>
              </a:gs>
              <a:gs pos="100000">
                <a:schemeClr val="accent1">
                  <a:tint val="23500"/>
                  <a:satMod val="160000"/>
                </a:schemeClr>
              </a:gs>
            </a:gsLst>
            <a:lin ang="5400000" scaled="0"/>
          </a:gradFill>
          <a:ln>
            <a:noFill/>
          </a:ln>
          <a:effectLs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solidFill>
                <a:srgbClr val="000000"/>
              </a:solidFill>
            </a:endParaRPr>
          </a:p>
        </p:txBody>
      </p:sp>
      <p:sp>
        <p:nvSpPr>
          <p:cNvPr id="11272" name="Line 19"/>
          <p:cNvSpPr>
            <a:spLocks noChangeShapeType="1"/>
          </p:cNvSpPr>
          <p:nvPr/>
        </p:nvSpPr>
        <p:spPr bwMode="auto">
          <a:xfrm flipV="1">
            <a:off x="1583267" y="65"/>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35" name="Text Box 12"/>
          <p:cNvSpPr txBox="1">
            <a:spLocks noChangeArrowheads="1"/>
          </p:cNvSpPr>
          <p:nvPr/>
        </p:nvSpPr>
        <p:spPr bwMode="auto">
          <a:xfrm>
            <a:off x="7620001" y="5943665"/>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defRPr/>
            </a:pPr>
            <a:r>
              <a:rPr lang="en-US" sz="1200" u="sng">
                <a:solidFill>
                  <a:srgbClr val="000000"/>
                </a:solidFill>
                <a:cs typeface="Arial" charset="0"/>
              </a:rPr>
              <a:t>© 2010 William Blackburn Consulting, Ltd.</a:t>
            </a:r>
          </a:p>
          <a:p>
            <a:pPr>
              <a:defRPr/>
            </a:pPr>
            <a:endParaRPr lang="en-US" sz="1200" u="sng">
              <a:solidFill>
                <a:srgbClr val="000000"/>
              </a:solidFill>
              <a:cs typeface="Arial" charset="0"/>
            </a:endParaRPr>
          </a:p>
          <a:p>
            <a:pPr>
              <a:defRPr/>
            </a:pPr>
            <a:r>
              <a:rPr lang="en-US" sz="1200" u="sng">
                <a:solidFill>
                  <a:srgbClr val="000000"/>
                </a:solidFill>
                <a:cs typeface="+mn-cs"/>
              </a:rPr>
              <a:t>WRB@WBlackburnConsulting.com</a:t>
            </a:r>
          </a:p>
          <a:p>
            <a:pPr>
              <a:defRPr/>
            </a:pPr>
            <a:r>
              <a:rPr lang="en-US" sz="1200" u="sng">
                <a:solidFill>
                  <a:srgbClr val="000000"/>
                </a:solidFill>
                <a:cs typeface="+mn-cs"/>
              </a:rPr>
              <a:t>www.WBlackburnConsulting.com</a:t>
            </a:r>
          </a:p>
        </p:txBody>
      </p:sp>
      <p:pic>
        <p:nvPicPr>
          <p:cNvPr id="2050" name="Picture 2" descr="http://www.lib.luc.edu/specialcollections/files/fullsize/46e2e4e7b3b562057b14b6ac7a453d15.jp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2741" y="5943665"/>
            <a:ext cx="1317787" cy="82374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transition spd="med">
    <p:random/>
  </p:transition>
  <p:txStyles>
    <p:titleStyle>
      <a:lvl1pPr algn="ctr" rtl="0" eaLnBrk="1" fontAlgn="base" hangingPunct="1">
        <a:spcBef>
          <a:spcPct val="0"/>
        </a:spcBef>
        <a:spcAft>
          <a:spcPct val="0"/>
        </a:spcAft>
        <a:defRPr sz="3200" b="1">
          <a:solidFill>
            <a:srgbClr val="800000"/>
          </a:solidFill>
          <a:latin typeface="+mj-lt"/>
          <a:ea typeface="+mj-ea"/>
          <a:cs typeface="+mj-cs"/>
        </a:defRPr>
      </a:lvl1pPr>
      <a:lvl2pPr algn="ctr" rtl="0" eaLnBrk="1" fontAlgn="base" hangingPunct="1">
        <a:spcBef>
          <a:spcPct val="0"/>
        </a:spcBef>
        <a:spcAft>
          <a:spcPct val="0"/>
        </a:spcAft>
        <a:defRPr sz="3200" b="1">
          <a:solidFill>
            <a:srgbClr val="800000"/>
          </a:solidFill>
          <a:latin typeface="Arial" charset="0"/>
        </a:defRPr>
      </a:lvl2pPr>
      <a:lvl3pPr algn="ctr" rtl="0" eaLnBrk="1" fontAlgn="base" hangingPunct="1">
        <a:spcBef>
          <a:spcPct val="0"/>
        </a:spcBef>
        <a:spcAft>
          <a:spcPct val="0"/>
        </a:spcAft>
        <a:defRPr sz="3200" b="1">
          <a:solidFill>
            <a:srgbClr val="800000"/>
          </a:solidFill>
          <a:latin typeface="Arial" charset="0"/>
        </a:defRPr>
      </a:lvl3pPr>
      <a:lvl4pPr algn="ctr" rtl="0" eaLnBrk="1" fontAlgn="base" hangingPunct="1">
        <a:spcBef>
          <a:spcPct val="0"/>
        </a:spcBef>
        <a:spcAft>
          <a:spcPct val="0"/>
        </a:spcAft>
        <a:defRPr sz="3200" b="1">
          <a:solidFill>
            <a:srgbClr val="800000"/>
          </a:solidFill>
          <a:latin typeface="Arial" charset="0"/>
        </a:defRPr>
      </a:lvl4pPr>
      <a:lvl5pPr algn="ctr" rtl="0" eaLnBrk="1" fontAlgn="base" hangingPunct="1">
        <a:spcBef>
          <a:spcPct val="0"/>
        </a:spcBef>
        <a:spcAft>
          <a:spcPct val="0"/>
        </a:spcAft>
        <a:defRPr sz="3200" b="1">
          <a:solidFill>
            <a:srgbClr val="800000"/>
          </a:solidFill>
          <a:latin typeface="Arial" charset="0"/>
        </a:defRPr>
      </a:lvl5pPr>
      <a:lvl6pPr marL="457200" algn="ctr" rtl="0" eaLnBrk="1" fontAlgn="base" hangingPunct="1">
        <a:spcBef>
          <a:spcPct val="0"/>
        </a:spcBef>
        <a:spcAft>
          <a:spcPct val="0"/>
        </a:spcAft>
        <a:defRPr sz="3200" b="1">
          <a:solidFill>
            <a:srgbClr val="800000"/>
          </a:solidFill>
          <a:latin typeface="Arial" charset="0"/>
        </a:defRPr>
      </a:lvl6pPr>
      <a:lvl7pPr marL="914400" algn="ctr" rtl="0" eaLnBrk="1" fontAlgn="base" hangingPunct="1">
        <a:spcBef>
          <a:spcPct val="0"/>
        </a:spcBef>
        <a:spcAft>
          <a:spcPct val="0"/>
        </a:spcAft>
        <a:defRPr sz="3200" b="1">
          <a:solidFill>
            <a:srgbClr val="800000"/>
          </a:solidFill>
          <a:latin typeface="Arial" charset="0"/>
        </a:defRPr>
      </a:lvl7pPr>
      <a:lvl8pPr marL="1371600" algn="ctr" rtl="0" eaLnBrk="1" fontAlgn="base" hangingPunct="1">
        <a:spcBef>
          <a:spcPct val="0"/>
        </a:spcBef>
        <a:spcAft>
          <a:spcPct val="0"/>
        </a:spcAft>
        <a:defRPr sz="3200" b="1">
          <a:solidFill>
            <a:srgbClr val="800000"/>
          </a:solidFill>
          <a:latin typeface="Arial" charset="0"/>
        </a:defRPr>
      </a:lvl8pPr>
      <a:lvl9pPr marL="1828800" algn="ctr" rtl="0" eaLnBrk="1" fontAlgn="base" hangingPunct="1">
        <a:spcBef>
          <a:spcPct val="0"/>
        </a:spcBef>
        <a:spcAft>
          <a:spcPct val="0"/>
        </a:spcAft>
        <a:defRPr sz="3200" b="1">
          <a:solidFill>
            <a:srgbClr val="800000"/>
          </a:solidFill>
          <a:latin typeface="Arial" charset="0"/>
        </a:defRPr>
      </a:lvl9pPr>
    </p:titleStyle>
    <p:bodyStyle>
      <a:lvl1pPr marL="342900" indent="-342900" algn="l" rtl="0" eaLnBrk="1" fontAlgn="base" hangingPunct="1">
        <a:spcBef>
          <a:spcPct val="70000"/>
        </a:spcBef>
        <a:spcAft>
          <a:spcPct val="20000"/>
        </a:spcAft>
        <a:buClr>
          <a:srgbClr val="000099"/>
        </a:buClr>
        <a:buFont typeface="Wingdings" pitchFamily="2" charset="2"/>
        <a:buChar char="q"/>
        <a:defRPr sz="2400" b="1">
          <a:solidFill>
            <a:schemeClr val="tx1"/>
          </a:solidFill>
          <a:latin typeface="+mn-lt"/>
          <a:ea typeface="+mn-ea"/>
          <a:cs typeface="+mn-cs"/>
        </a:defRPr>
      </a:lvl1pPr>
      <a:lvl2pPr marL="463550" indent="-231775" algn="l" rtl="0" eaLnBrk="1" fontAlgn="base" hangingPunct="1">
        <a:spcBef>
          <a:spcPct val="100000"/>
        </a:spcBef>
        <a:spcAft>
          <a:spcPct val="30000"/>
        </a:spcAft>
        <a:buClr>
          <a:srgbClr val="000099"/>
        </a:buClr>
        <a:buFont typeface="Wingdings" pitchFamily="2" charset="2"/>
        <a:buChar char="§"/>
        <a:defRPr sz="2000">
          <a:solidFill>
            <a:schemeClr val="tx1"/>
          </a:solidFill>
          <a:latin typeface="+mn-lt"/>
        </a:defRPr>
      </a:lvl2pPr>
      <a:lvl3pPr marL="914400" indent="-231775" algn="l" rtl="0" eaLnBrk="1" fontAlgn="base" hangingPunct="1">
        <a:spcBef>
          <a:spcPct val="30000"/>
        </a:spcBef>
        <a:spcAft>
          <a:spcPct val="30000"/>
        </a:spcAft>
        <a:buClr>
          <a:srgbClr val="000099"/>
        </a:buClr>
        <a:buChar char="•"/>
        <a:defRPr>
          <a:solidFill>
            <a:schemeClr val="tx1"/>
          </a:solidFill>
          <a:latin typeface="+mn-lt"/>
        </a:defRPr>
      </a:lvl3pPr>
      <a:lvl4pPr marL="137795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4pPr>
      <a:lvl5pPr marL="18288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5pPr>
      <a:lvl6pPr marL="22860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6pPr>
      <a:lvl7pPr marL="27432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7pPr>
      <a:lvl8pPr marL="32004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8pPr>
      <a:lvl9pPr marL="36576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2" descr="slid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 y="0"/>
            <a:ext cx="9038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ldNum" sz="quarter" idx="4"/>
          </p:nvPr>
        </p:nvSpPr>
        <p:spPr bwMode="auto">
          <a:xfrm>
            <a:off x="4284" y="6407225"/>
            <a:ext cx="548217"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spcBef>
                <a:spcPct val="0"/>
              </a:spcBef>
              <a:spcAft>
                <a:spcPct val="0"/>
              </a:spcAft>
              <a:buClrTx/>
              <a:buFontTx/>
              <a:buNone/>
              <a:defRPr sz="1400" b="0">
                <a:solidFill>
                  <a:srgbClr val="E77003"/>
                </a:solidFill>
                <a:latin typeface="Arial" charset="0"/>
                <a:cs typeface="+mn-cs"/>
              </a:defRPr>
            </a:lvl1pPr>
          </a:lstStyle>
          <a:p>
            <a:pPr>
              <a:defRPr/>
            </a:pPr>
            <a:fld id="{F7A390FE-9E3A-4AA2-B33C-65A17AC6CC61}" type="slidenum">
              <a:rPr lang="en-GB"/>
              <a:pPr>
                <a:defRPr/>
              </a:pPr>
              <a:t>‹#›</a:t>
            </a:fld>
            <a:endParaRPr lang="en-GB"/>
          </a:p>
        </p:txBody>
      </p:sp>
      <p:sp>
        <p:nvSpPr>
          <p:cNvPr id="13316" name="Rectangle 4"/>
          <p:cNvSpPr>
            <a:spLocks noGrp="1" noChangeArrowheads="1"/>
          </p:cNvSpPr>
          <p:nvPr>
            <p:ph type="title"/>
          </p:nvPr>
        </p:nvSpPr>
        <p:spPr bwMode="auto">
          <a:xfrm>
            <a:off x="1930400" y="609600"/>
            <a:ext cx="975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endParaRPr lang="en-GB" altLang="en-US"/>
          </a:p>
        </p:txBody>
      </p:sp>
      <p:sp>
        <p:nvSpPr>
          <p:cNvPr id="13317" name="Rectangle 5"/>
          <p:cNvSpPr>
            <a:spLocks noGrp="1" noChangeArrowheads="1"/>
          </p:cNvSpPr>
          <p:nvPr>
            <p:ph type="body" idx="1"/>
          </p:nvPr>
        </p:nvSpPr>
        <p:spPr bwMode="auto">
          <a:xfrm>
            <a:off x="1930427" y="1657354"/>
            <a:ext cx="9768417"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3318"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3319"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solidFill>
                <a:srgbClr val="000000"/>
              </a:solidFill>
            </a:endParaRPr>
          </a:p>
        </p:txBody>
      </p:sp>
      <p:sp>
        <p:nvSpPr>
          <p:cNvPr id="13320" name="Line 19"/>
          <p:cNvSpPr>
            <a:spLocks noChangeShapeType="1"/>
          </p:cNvSpPr>
          <p:nvPr/>
        </p:nvSpPr>
        <p:spPr bwMode="auto">
          <a:xfrm flipV="1">
            <a:off x="1583267" y="75"/>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13321" name="Picture 10" descr="wbc-logo (Good)"/>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3200" y="5765800"/>
            <a:ext cx="118533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575783" y="5922964"/>
            <a:ext cx="210185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lnSpc>
                <a:spcPct val="80000"/>
              </a:lnSpc>
              <a:defRPr/>
            </a:pPr>
            <a:r>
              <a:rPr lang="en-US" sz="1400" b="0">
                <a:solidFill>
                  <a:srgbClr val="000000"/>
                </a:solidFill>
                <a:latin typeface="Arial Black" pitchFamily="34" charset="0"/>
                <a:cs typeface="+mn-cs"/>
              </a:rPr>
              <a:t> illiam </a:t>
            </a:r>
          </a:p>
          <a:p>
            <a:pPr>
              <a:lnSpc>
                <a:spcPct val="80000"/>
              </a:lnSpc>
              <a:defRPr/>
            </a:pPr>
            <a:r>
              <a:rPr lang="en-US" sz="1400" b="0">
                <a:solidFill>
                  <a:srgbClr val="000000"/>
                </a:solidFill>
                <a:latin typeface="Arial Black" pitchFamily="34" charset="0"/>
                <a:cs typeface="+mn-cs"/>
              </a:rPr>
              <a:t>    lackburn </a:t>
            </a:r>
          </a:p>
          <a:p>
            <a:pPr>
              <a:defRPr/>
            </a:pPr>
            <a:r>
              <a:rPr lang="en-US" sz="1400" b="0">
                <a:solidFill>
                  <a:srgbClr val="000000"/>
                </a:solidFill>
                <a:latin typeface="Arial Black" pitchFamily="34" charset="0"/>
                <a:cs typeface="+mn-cs"/>
              </a:rPr>
              <a:t>        onsulting, Ltd</a:t>
            </a:r>
            <a:r>
              <a:rPr lang="en-US" sz="1400" b="0">
                <a:solidFill>
                  <a:srgbClr val="000000"/>
                </a:solidFill>
                <a:latin typeface="Clarendon Condensed" pitchFamily="18" charset="0"/>
                <a:cs typeface="+mn-cs"/>
              </a:rPr>
              <a:t>.</a:t>
            </a:r>
            <a:r>
              <a:rPr lang="en-US" sz="1400" b="0">
                <a:solidFill>
                  <a:srgbClr val="000000"/>
                </a:solidFill>
                <a:cs typeface="+mn-cs"/>
              </a:rPr>
              <a:t> </a:t>
            </a:r>
          </a:p>
        </p:txBody>
      </p:sp>
      <p:sp>
        <p:nvSpPr>
          <p:cNvPr id="1035" name="Text Box 12"/>
          <p:cNvSpPr txBox="1">
            <a:spLocks noChangeArrowheads="1"/>
          </p:cNvSpPr>
          <p:nvPr/>
        </p:nvSpPr>
        <p:spPr bwMode="auto">
          <a:xfrm>
            <a:off x="7620001" y="5943675"/>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defRPr/>
            </a:pPr>
            <a:r>
              <a:rPr lang="en-US" sz="1200" u="sng">
                <a:solidFill>
                  <a:srgbClr val="000000"/>
                </a:solidFill>
                <a:cs typeface="Arial" charset="0"/>
              </a:rPr>
              <a:t>© 2010 William Blackburn Consulting, Ltd.</a:t>
            </a:r>
          </a:p>
          <a:p>
            <a:pPr>
              <a:defRPr/>
            </a:pPr>
            <a:endParaRPr lang="en-US" sz="1200" u="sng">
              <a:solidFill>
                <a:srgbClr val="000000"/>
              </a:solidFill>
              <a:cs typeface="Arial" charset="0"/>
            </a:endParaRPr>
          </a:p>
          <a:p>
            <a:pPr>
              <a:defRPr/>
            </a:pPr>
            <a:r>
              <a:rPr lang="en-US" sz="1200" u="sng">
                <a:solidFill>
                  <a:srgbClr val="000000"/>
                </a:solidFill>
                <a:cs typeface="+mn-cs"/>
              </a:rPr>
              <a:t>WRB@WBlackburnConsulting.com</a:t>
            </a:r>
          </a:p>
          <a:p>
            <a:pPr>
              <a:defRPr/>
            </a:pPr>
            <a:r>
              <a:rPr lang="en-US" sz="1200" u="sng">
                <a:solidFill>
                  <a:srgbClr val="000000"/>
                </a:solidFill>
                <a:cs typeface="+mn-cs"/>
              </a:rPr>
              <a:t>www.WBlackburnConsulting.com</a:t>
            </a:r>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Lst>
  <p:transition spd="med">
    <p:random/>
  </p:transition>
  <p:txStyles>
    <p:titleStyle>
      <a:lvl1pPr algn="ctr" rtl="0" eaLnBrk="1" fontAlgn="base" hangingPunct="1">
        <a:spcBef>
          <a:spcPct val="0"/>
        </a:spcBef>
        <a:spcAft>
          <a:spcPct val="0"/>
        </a:spcAft>
        <a:defRPr sz="3200" b="1">
          <a:solidFill>
            <a:srgbClr val="800000"/>
          </a:solidFill>
          <a:latin typeface="+mj-lt"/>
          <a:ea typeface="+mj-ea"/>
          <a:cs typeface="+mj-cs"/>
        </a:defRPr>
      </a:lvl1pPr>
      <a:lvl2pPr algn="ctr" rtl="0" eaLnBrk="1" fontAlgn="base" hangingPunct="1">
        <a:spcBef>
          <a:spcPct val="0"/>
        </a:spcBef>
        <a:spcAft>
          <a:spcPct val="0"/>
        </a:spcAft>
        <a:defRPr sz="3200" b="1">
          <a:solidFill>
            <a:srgbClr val="800000"/>
          </a:solidFill>
          <a:latin typeface="Arial" charset="0"/>
        </a:defRPr>
      </a:lvl2pPr>
      <a:lvl3pPr algn="ctr" rtl="0" eaLnBrk="1" fontAlgn="base" hangingPunct="1">
        <a:spcBef>
          <a:spcPct val="0"/>
        </a:spcBef>
        <a:spcAft>
          <a:spcPct val="0"/>
        </a:spcAft>
        <a:defRPr sz="3200" b="1">
          <a:solidFill>
            <a:srgbClr val="800000"/>
          </a:solidFill>
          <a:latin typeface="Arial" charset="0"/>
        </a:defRPr>
      </a:lvl3pPr>
      <a:lvl4pPr algn="ctr" rtl="0" eaLnBrk="1" fontAlgn="base" hangingPunct="1">
        <a:spcBef>
          <a:spcPct val="0"/>
        </a:spcBef>
        <a:spcAft>
          <a:spcPct val="0"/>
        </a:spcAft>
        <a:defRPr sz="3200" b="1">
          <a:solidFill>
            <a:srgbClr val="800000"/>
          </a:solidFill>
          <a:latin typeface="Arial" charset="0"/>
        </a:defRPr>
      </a:lvl4pPr>
      <a:lvl5pPr algn="ctr" rtl="0" eaLnBrk="1" fontAlgn="base" hangingPunct="1">
        <a:spcBef>
          <a:spcPct val="0"/>
        </a:spcBef>
        <a:spcAft>
          <a:spcPct val="0"/>
        </a:spcAft>
        <a:defRPr sz="3200" b="1">
          <a:solidFill>
            <a:srgbClr val="800000"/>
          </a:solidFill>
          <a:latin typeface="Arial" charset="0"/>
        </a:defRPr>
      </a:lvl5pPr>
      <a:lvl6pPr marL="457200" algn="ctr" rtl="0" eaLnBrk="1" fontAlgn="base" hangingPunct="1">
        <a:spcBef>
          <a:spcPct val="0"/>
        </a:spcBef>
        <a:spcAft>
          <a:spcPct val="0"/>
        </a:spcAft>
        <a:defRPr sz="3200" b="1">
          <a:solidFill>
            <a:srgbClr val="800000"/>
          </a:solidFill>
          <a:latin typeface="Arial" charset="0"/>
        </a:defRPr>
      </a:lvl6pPr>
      <a:lvl7pPr marL="914400" algn="ctr" rtl="0" eaLnBrk="1" fontAlgn="base" hangingPunct="1">
        <a:spcBef>
          <a:spcPct val="0"/>
        </a:spcBef>
        <a:spcAft>
          <a:spcPct val="0"/>
        </a:spcAft>
        <a:defRPr sz="3200" b="1">
          <a:solidFill>
            <a:srgbClr val="800000"/>
          </a:solidFill>
          <a:latin typeface="Arial" charset="0"/>
        </a:defRPr>
      </a:lvl7pPr>
      <a:lvl8pPr marL="1371600" algn="ctr" rtl="0" eaLnBrk="1" fontAlgn="base" hangingPunct="1">
        <a:spcBef>
          <a:spcPct val="0"/>
        </a:spcBef>
        <a:spcAft>
          <a:spcPct val="0"/>
        </a:spcAft>
        <a:defRPr sz="3200" b="1">
          <a:solidFill>
            <a:srgbClr val="800000"/>
          </a:solidFill>
          <a:latin typeface="Arial" charset="0"/>
        </a:defRPr>
      </a:lvl8pPr>
      <a:lvl9pPr marL="1828800" algn="ctr" rtl="0" eaLnBrk="1" fontAlgn="base" hangingPunct="1">
        <a:spcBef>
          <a:spcPct val="0"/>
        </a:spcBef>
        <a:spcAft>
          <a:spcPct val="0"/>
        </a:spcAft>
        <a:defRPr sz="3200" b="1">
          <a:solidFill>
            <a:srgbClr val="800000"/>
          </a:solidFill>
          <a:latin typeface="Arial" charset="0"/>
        </a:defRPr>
      </a:lvl9pPr>
    </p:titleStyle>
    <p:bodyStyle>
      <a:lvl1pPr marL="342900" indent="-342900" algn="l" rtl="0" eaLnBrk="1" fontAlgn="base" hangingPunct="1">
        <a:spcBef>
          <a:spcPct val="70000"/>
        </a:spcBef>
        <a:spcAft>
          <a:spcPct val="20000"/>
        </a:spcAft>
        <a:buClr>
          <a:srgbClr val="000099"/>
        </a:buClr>
        <a:buFont typeface="Wingdings" pitchFamily="2" charset="2"/>
        <a:buChar char="q"/>
        <a:defRPr sz="2400" b="1">
          <a:solidFill>
            <a:schemeClr val="tx1"/>
          </a:solidFill>
          <a:latin typeface="+mn-lt"/>
          <a:ea typeface="+mn-ea"/>
          <a:cs typeface="+mn-cs"/>
        </a:defRPr>
      </a:lvl1pPr>
      <a:lvl2pPr marL="463550" indent="-231775" algn="l" rtl="0" eaLnBrk="1" fontAlgn="base" hangingPunct="1">
        <a:spcBef>
          <a:spcPct val="100000"/>
        </a:spcBef>
        <a:spcAft>
          <a:spcPct val="30000"/>
        </a:spcAft>
        <a:buClr>
          <a:srgbClr val="000099"/>
        </a:buClr>
        <a:buFont typeface="Wingdings" pitchFamily="2" charset="2"/>
        <a:buChar char="§"/>
        <a:defRPr sz="2000">
          <a:solidFill>
            <a:schemeClr val="tx1"/>
          </a:solidFill>
          <a:latin typeface="+mn-lt"/>
        </a:defRPr>
      </a:lvl2pPr>
      <a:lvl3pPr marL="914400" indent="-231775" algn="l" rtl="0" eaLnBrk="1" fontAlgn="base" hangingPunct="1">
        <a:spcBef>
          <a:spcPct val="30000"/>
        </a:spcBef>
        <a:spcAft>
          <a:spcPct val="30000"/>
        </a:spcAft>
        <a:buClr>
          <a:srgbClr val="000099"/>
        </a:buClr>
        <a:buChar char="•"/>
        <a:defRPr>
          <a:solidFill>
            <a:schemeClr val="tx1"/>
          </a:solidFill>
          <a:latin typeface="+mn-lt"/>
        </a:defRPr>
      </a:lvl3pPr>
      <a:lvl4pPr marL="137795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4pPr>
      <a:lvl5pPr marL="18288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5pPr>
      <a:lvl6pPr marL="22860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6pPr>
      <a:lvl7pPr marL="27432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7pPr>
      <a:lvl8pPr marL="32004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8pPr>
      <a:lvl9pPr marL="36576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2" descr="slid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 y="0"/>
            <a:ext cx="9038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ldNum" sz="quarter" idx="4"/>
          </p:nvPr>
        </p:nvSpPr>
        <p:spPr bwMode="auto">
          <a:xfrm>
            <a:off x="4286" y="6407229"/>
            <a:ext cx="548217"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spcBef>
                <a:spcPct val="0"/>
              </a:spcBef>
              <a:spcAft>
                <a:spcPct val="0"/>
              </a:spcAft>
              <a:buClrTx/>
              <a:buFontTx/>
              <a:buNone/>
              <a:defRPr sz="1400" b="0">
                <a:solidFill>
                  <a:srgbClr val="E77003"/>
                </a:solidFill>
                <a:latin typeface="Arial" charset="0"/>
                <a:cs typeface="+mn-cs"/>
              </a:defRPr>
            </a:lvl1pPr>
          </a:lstStyle>
          <a:p>
            <a:pPr>
              <a:defRPr/>
            </a:pPr>
            <a:fld id="{2D5B8C50-904C-481E-959D-286065159AE5}" type="slidenum">
              <a:rPr lang="en-GB"/>
              <a:pPr>
                <a:defRPr/>
              </a:pPr>
              <a:t>‹#›</a:t>
            </a:fld>
            <a:endParaRPr lang="en-GB"/>
          </a:p>
        </p:txBody>
      </p:sp>
      <p:sp>
        <p:nvSpPr>
          <p:cNvPr id="14340" name="Rectangle 4"/>
          <p:cNvSpPr>
            <a:spLocks noGrp="1" noChangeArrowheads="1"/>
          </p:cNvSpPr>
          <p:nvPr>
            <p:ph type="title"/>
          </p:nvPr>
        </p:nvSpPr>
        <p:spPr bwMode="auto">
          <a:xfrm>
            <a:off x="1930400" y="609600"/>
            <a:ext cx="975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endParaRPr lang="en-GB" altLang="en-US"/>
          </a:p>
        </p:txBody>
      </p:sp>
      <p:sp>
        <p:nvSpPr>
          <p:cNvPr id="14341" name="Rectangle 5"/>
          <p:cNvSpPr>
            <a:spLocks noGrp="1" noChangeArrowheads="1"/>
          </p:cNvSpPr>
          <p:nvPr>
            <p:ph type="body" idx="1"/>
          </p:nvPr>
        </p:nvSpPr>
        <p:spPr bwMode="auto">
          <a:xfrm>
            <a:off x="1930427" y="1657354"/>
            <a:ext cx="9768417"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4342"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4343"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solidFill>
                <a:srgbClr val="000000"/>
              </a:solidFill>
            </a:endParaRPr>
          </a:p>
        </p:txBody>
      </p:sp>
      <p:sp>
        <p:nvSpPr>
          <p:cNvPr id="14344" name="Line 19"/>
          <p:cNvSpPr>
            <a:spLocks noChangeShapeType="1"/>
          </p:cNvSpPr>
          <p:nvPr/>
        </p:nvSpPr>
        <p:spPr bwMode="auto">
          <a:xfrm flipV="1">
            <a:off x="1583267" y="79"/>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14345" name="Picture 10" descr="wbc-logo (Good)"/>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3200" y="5765800"/>
            <a:ext cx="118533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575786" y="5922964"/>
            <a:ext cx="210185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lnSpc>
                <a:spcPct val="80000"/>
              </a:lnSpc>
              <a:defRPr/>
            </a:pPr>
            <a:r>
              <a:rPr lang="en-US" sz="1400" b="0">
                <a:solidFill>
                  <a:srgbClr val="000000"/>
                </a:solidFill>
                <a:latin typeface="Arial Black" pitchFamily="34" charset="0"/>
                <a:cs typeface="+mn-cs"/>
              </a:rPr>
              <a:t> illiam </a:t>
            </a:r>
          </a:p>
          <a:p>
            <a:pPr>
              <a:lnSpc>
                <a:spcPct val="80000"/>
              </a:lnSpc>
              <a:defRPr/>
            </a:pPr>
            <a:r>
              <a:rPr lang="en-US" sz="1400" b="0">
                <a:solidFill>
                  <a:srgbClr val="000000"/>
                </a:solidFill>
                <a:latin typeface="Arial Black" pitchFamily="34" charset="0"/>
                <a:cs typeface="+mn-cs"/>
              </a:rPr>
              <a:t>    lackburn </a:t>
            </a:r>
          </a:p>
          <a:p>
            <a:pPr>
              <a:defRPr/>
            </a:pPr>
            <a:r>
              <a:rPr lang="en-US" sz="1400" b="0">
                <a:solidFill>
                  <a:srgbClr val="000000"/>
                </a:solidFill>
                <a:latin typeface="Arial Black" pitchFamily="34" charset="0"/>
                <a:cs typeface="+mn-cs"/>
              </a:rPr>
              <a:t>        onsulting, Ltd</a:t>
            </a:r>
            <a:r>
              <a:rPr lang="en-US" sz="1400" b="0">
                <a:solidFill>
                  <a:srgbClr val="000000"/>
                </a:solidFill>
                <a:latin typeface="Clarendon Condensed" pitchFamily="18" charset="0"/>
                <a:cs typeface="+mn-cs"/>
              </a:rPr>
              <a:t>.</a:t>
            </a:r>
            <a:r>
              <a:rPr lang="en-US" sz="1400" b="0">
                <a:solidFill>
                  <a:srgbClr val="000000"/>
                </a:solidFill>
                <a:cs typeface="+mn-cs"/>
              </a:rPr>
              <a:t> </a:t>
            </a:r>
          </a:p>
        </p:txBody>
      </p:sp>
      <p:sp>
        <p:nvSpPr>
          <p:cNvPr id="1035" name="Text Box 12"/>
          <p:cNvSpPr txBox="1">
            <a:spLocks noChangeArrowheads="1"/>
          </p:cNvSpPr>
          <p:nvPr/>
        </p:nvSpPr>
        <p:spPr bwMode="auto">
          <a:xfrm>
            <a:off x="7620001" y="5943679"/>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defRPr/>
            </a:pPr>
            <a:r>
              <a:rPr lang="en-US" sz="1200" u="sng">
                <a:solidFill>
                  <a:srgbClr val="000000"/>
                </a:solidFill>
                <a:cs typeface="Arial" charset="0"/>
              </a:rPr>
              <a:t>© 2010 William Blackburn Consulting, Ltd.</a:t>
            </a:r>
          </a:p>
          <a:p>
            <a:pPr>
              <a:defRPr/>
            </a:pPr>
            <a:endParaRPr lang="en-US" sz="1200" u="sng">
              <a:solidFill>
                <a:srgbClr val="000000"/>
              </a:solidFill>
              <a:cs typeface="Arial" charset="0"/>
            </a:endParaRPr>
          </a:p>
          <a:p>
            <a:pPr>
              <a:defRPr/>
            </a:pPr>
            <a:r>
              <a:rPr lang="en-US" sz="1200" u="sng">
                <a:solidFill>
                  <a:srgbClr val="000000"/>
                </a:solidFill>
                <a:cs typeface="+mn-cs"/>
              </a:rPr>
              <a:t>WRB@WBlackburnConsulting.com</a:t>
            </a:r>
          </a:p>
          <a:p>
            <a:pPr>
              <a:defRPr/>
            </a:pPr>
            <a:r>
              <a:rPr lang="en-US" sz="1200" u="sng">
                <a:solidFill>
                  <a:srgbClr val="000000"/>
                </a:solidFill>
                <a:cs typeface="+mn-cs"/>
              </a:rPr>
              <a:t>www.WBlackburnConsulting.com</a:t>
            </a:r>
          </a:p>
        </p:txBody>
      </p:sp>
    </p:spTree>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Lst>
  <p:transition spd="med">
    <p:random/>
  </p:transition>
  <p:txStyles>
    <p:titleStyle>
      <a:lvl1pPr algn="ctr" rtl="0" eaLnBrk="1" fontAlgn="base" hangingPunct="1">
        <a:spcBef>
          <a:spcPct val="0"/>
        </a:spcBef>
        <a:spcAft>
          <a:spcPct val="0"/>
        </a:spcAft>
        <a:defRPr sz="3200" b="1">
          <a:solidFill>
            <a:srgbClr val="800000"/>
          </a:solidFill>
          <a:latin typeface="+mj-lt"/>
          <a:ea typeface="+mj-ea"/>
          <a:cs typeface="+mj-cs"/>
        </a:defRPr>
      </a:lvl1pPr>
      <a:lvl2pPr algn="ctr" rtl="0" eaLnBrk="1" fontAlgn="base" hangingPunct="1">
        <a:spcBef>
          <a:spcPct val="0"/>
        </a:spcBef>
        <a:spcAft>
          <a:spcPct val="0"/>
        </a:spcAft>
        <a:defRPr sz="3200" b="1">
          <a:solidFill>
            <a:srgbClr val="800000"/>
          </a:solidFill>
          <a:latin typeface="Arial" charset="0"/>
        </a:defRPr>
      </a:lvl2pPr>
      <a:lvl3pPr algn="ctr" rtl="0" eaLnBrk="1" fontAlgn="base" hangingPunct="1">
        <a:spcBef>
          <a:spcPct val="0"/>
        </a:spcBef>
        <a:spcAft>
          <a:spcPct val="0"/>
        </a:spcAft>
        <a:defRPr sz="3200" b="1">
          <a:solidFill>
            <a:srgbClr val="800000"/>
          </a:solidFill>
          <a:latin typeface="Arial" charset="0"/>
        </a:defRPr>
      </a:lvl3pPr>
      <a:lvl4pPr algn="ctr" rtl="0" eaLnBrk="1" fontAlgn="base" hangingPunct="1">
        <a:spcBef>
          <a:spcPct val="0"/>
        </a:spcBef>
        <a:spcAft>
          <a:spcPct val="0"/>
        </a:spcAft>
        <a:defRPr sz="3200" b="1">
          <a:solidFill>
            <a:srgbClr val="800000"/>
          </a:solidFill>
          <a:latin typeface="Arial" charset="0"/>
        </a:defRPr>
      </a:lvl4pPr>
      <a:lvl5pPr algn="ctr" rtl="0" eaLnBrk="1" fontAlgn="base" hangingPunct="1">
        <a:spcBef>
          <a:spcPct val="0"/>
        </a:spcBef>
        <a:spcAft>
          <a:spcPct val="0"/>
        </a:spcAft>
        <a:defRPr sz="3200" b="1">
          <a:solidFill>
            <a:srgbClr val="800000"/>
          </a:solidFill>
          <a:latin typeface="Arial" charset="0"/>
        </a:defRPr>
      </a:lvl5pPr>
      <a:lvl6pPr marL="457200" algn="ctr" rtl="0" eaLnBrk="1" fontAlgn="base" hangingPunct="1">
        <a:spcBef>
          <a:spcPct val="0"/>
        </a:spcBef>
        <a:spcAft>
          <a:spcPct val="0"/>
        </a:spcAft>
        <a:defRPr sz="3200" b="1">
          <a:solidFill>
            <a:srgbClr val="800000"/>
          </a:solidFill>
          <a:latin typeface="Arial" charset="0"/>
        </a:defRPr>
      </a:lvl6pPr>
      <a:lvl7pPr marL="914400" algn="ctr" rtl="0" eaLnBrk="1" fontAlgn="base" hangingPunct="1">
        <a:spcBef>
          <a:spcPct val="0"/>
        </a:spcBef>
        <a:spcAft>
          <a:spcPct val="0"/>
        </a:spcAft>
        <a:defRPr sz="3200" b="1">
          <a:solidFill>
            <a:srgbClr val="800000"/>
          </a:solidFill>
          <a:latin typeface="Arial" charset="0"/>
        </a:defRPr>
      </a:lvl7pPr>
      <a:lvl8pPr marL="1371600" algn="ctr" rtl="0" eaLnBrk="1" fontAlgn="base" hangingPunct="1">
        <a:spcBef>
          <a:spcPct val="0"/>
        </a:spcBef>
        <a:spcAft>
          <a:spcPct val="0"/>
        </a:spcAft>
        <a:defRPr sz="3200" b="1">
          <a:solidFill>
            <a:srgbClr val="800000"/>
          </a:solidFill>
          <a:latin typeface="Arial" charset="0"/>
        </a:defRPr>
      </a:lvl8pPr>
      <a:lvl9pPr marL="1828800" algn="ctr" rtl="0" eaLnBrk="1" fontAlgn="base" hangingPunct="1">
        <a:spcBef>
          <a:spcPct val="0"/>
        </a:spcBef>
        <a:spcAft>
          <a:spcPct val="0"/>
        </a:spcAft>
        <a:defRPr sz="3200" b="1">
          <a:solidFill>
            <a:srgbClr val="800000"/>
          </a:solidFill>
          <a:latin typeface="Arial" charset="0"/>
        </a:defRPr>
      </a:lvl9pPr>
    </p:titleStyle>
    <p:bodyStyle>
      <a:lvl1pPr marL="342900" indent="-342900" algn="l" rtl="0" eaLnBrk="1" fontAlgn="base" hangingPunct="1">
        <a:spcBef>
          <a:spcPct val="70000"/>
        </a:spcBef>
        <a:spcAft>
          <a:spcPct val="20000"/>
        </a:spcAft>
        <a:buClr>
          <a:srgbClr val="000099"/>
        </a:buClr>
        <a:buFont typeface="Wingdings" pitchFamily="2" charset="2"/>
        <a:buChar char="q"/>
        <a:defRPr sz="2400" b="1">
          <a:solidFill>
            <a:schemeClr val="tx1"/>
          </a:solidFill>
          <a:latin typeface="+mn-lt"/>
          <a:ea typeface="+mn-ea"/>
          <a:cs typeface="+mn-cs"/>
        </a:defRPr>
      </a:lvl1pPr>
      <a:lvl2pPr marL="463550" indent="-231775" algn="l" rtl="0" eaLnBrk="1" fontAlgn="base" hangingPunct="1">
        <a:spcBef>
          <a:spcPct val="100000"/>
        </a:spcBef>
        <a:spcAft>
          <a:spcPct val="30000"/>
        </a:spcAft>
        <a:buClr>
          <a:srgbClr val="000099"/>
        </a:buClr>
        <a:buFont typeface="Wingdings" pitchFamily="2" charset="2"/>
        <a:buChar char="§"/>
        <a:defRPr sz="2000">
          <a:solidFill>
            <a:schemeClr val="tx1"/>
          </a:solidFill>
          <a:latin typeface="+mn-lt"/>
        </a:defRPr>
      </a:lvl2pPr>
      <a:lvl3pPr marL="914400" indent="-231775" algn="l" rtl="0" eaLnBrk="1" fontAlgn="base" hangingPunct="1">
        <a:spcBef>
          <a:spcPct val="30000"/>
        </a:spcBef>
        <a:spcAft>
          <a:spcPct val="30000"/>
        </a:spcAft>
        <a:buClr>
          <a:srgbClr val="000099"/>
        </a:buClr>
        <a:buChar char="•"/>
        <a:defRPr>
          <a:solidFill>
            <a:schemeClr val="tx1"/>
          </a:solidFill>
          <a:latin typeface="+mn-lt"/>
        </a:defRPr>
      </a:lvl3pPr>
      <a:lvl4pPr marL="137795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4pPr>
      <a:lvl5pPr marL="18288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5pPr>
      <a:lvl6pPr marL="22860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6pPr>
      <a:lvl7pPr marL="27432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7pPr>
      <a:lvl8pPr marL="32004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8pPr>
      <a:lvl9pPr marL="36576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2" descr="slid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 y="0"/>
            <a:ext cx="9038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ldNum" sz="quarter" idx="4"/>
          </p:nvPr>
        </p:nvSpPr>
        <p:spPr bwMode="auto">
          <a:xfrm>
            <a:off x="4289" y="6407233"/>
            <a:ext cx="548217"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defRPr sz="1400" b="0">
                <a:solidFill>
                  <a:srgbClr val="E77003"/>
                </a:solidFill>
                <a:latin typeface="Arial" charset="0"/>
                <a:cs typeface="+mn-cs"/>
              </a:defRPr>
            </a:lvl1pPr>
          </a:lstStyle>
          <a:p>
            <a:pPr>
              <a:defRPr/>
            </a:pPr>
            <a:fld id="{998C8F18-38AB-4914-83F9-B9594D4F8241}" type="slidenum">
              <a:rPr lang="en-GB" altLang="en-US"/>
              <a:pPr>
                <a:defRPr/>
              </a:pPr>
              <a:t>‹#›</a:t>
            </a:fld>
            <a:endParaRPr lang="en-GB" altLang="en-US"/>
          </a:p>
        </p:txBody>
      </p:sp>
      <p:sp>
        <p:nvSpPr>
          <p:cNvPr id="15364" name="Rectangle 4"/>
          <p:cNvSpPr>
            <a:spLocks noGrp="1" noChangeArrowheads="1"/>
          </p:cNvSpPr>
          <p:nvPr>
            <p:ph type="title"/>
          </p:nvPr>
        </p:nvSpPr>
        <p:spPr bwMode="auto">
          <a:xfrm>
            <a:off x="1930400" y="609600"/>
            <a:ext cx="975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endParaRPr lang="en-GB" altLang="en-US"/>
          </a:p>
        </p:txBody>
      </p:sp>
      <p:sp>
        <p:nvSpPr>
          <p:cNvPr id="15365" name="Rectangle 5"/>
          <p:cNvSpPr>
            <a:spLocks noGrp="1" noChangeArrowheads="1"/>
          </p:cNvSpPr>
          <p:nvPr>
            <p:ph type="body" idx="1"/>
          </p:nvPr>
        </p:nvSpPr>
        <p:spPr bwMode="auto">
          <a:xfrm>
            <a:off x="1930427" y="1657354"/>
            <a:ext cx="9768417"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5366"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5367"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algn="ctr" eaLnBrk="1" hangingPunct="1">
              <a:defRPr/>
            </a:pPr>
            <a:endParaRPr lang="en-US" altLang="en-US" sz="1800" b="0">
              <a:solidFill>
                <a:srgbClr val="000000"/>
              </a:solidFill>
            </a:endParaRPr>
          </a:p>
        </p:txBody>
      </p:sp>
      <p:sp>
        <p:nvSpPr>
          <p:cNvPr id="15368" name="Line 19"/>
          <p:cNvSpPr>
            <a:spLocks noChangeShapeType="1"/>
          </p:cNvSpPr>
          <p:nvPr/>
        </p:nvSpPr>
        <p:spPr bwMode="auto">
          <a:xfrm flipV="1">
            <a:off x="1583267" y="83"/>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15369" name="Picture 10" descr="wbc-logo (Good)"/>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3200" y="5765800"/>
            <a:ext cx="118533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11"/>
          <p:cNvSpPr txBox="1">
            <a:spLocks noChangeArrowheads="1"/>
          </p:cNvSpPr>
          <p:nvPr/>
        </p:nvSpPr>
        <p:spPr bwMode="auto">
          <a:xfrm>
            <a:off x="575789" y="5922964"/>
            <a:ext cx="210185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lnSpc>
                <a:spcPct val="80000"/>
              </a:lnSpc>
              <a:defRPr/>
            </a:pPr>
            <a:r>
              <a:rPr lang="en-US" altLang="en-US" sz="1400" b="0">
                <a:solidFill>
                  <a:srgbClr val="000000"/>
                </a:solidFill>
                <a:latin typeface="Arial Black" pitchFamily="34" charset="0"/>
              </a:rPr>
              <a:t> illiam </a:t>
            </a:r>
          </a:p>
          <a:p>
            <a:pPr eaLnBrk="1" hangingPunct="1">
              <a:lnSpc>
                <a:spcPct val="80000"/>
              </a:lnSpc>
              <a:defRPr/>
            </a:pPr>
            <a:r>
              <a:rPr lang="en-US" altLang="en-US" sz="1400" b="0">
                <a:solidFill>
                  <a:srgbClr val="000000"/>
                </a:solidFill>
                <a:latin typeface="Arial Black" pitchFamily="34" charset="0"/>
              </a:rPr>
              <a:t>    lackburn </a:t>
            </a:r>
          </a:p>
          <a:p>
            <a:pPr eaLnBrk="1" hangingPunct="1">
              <a:defRPr/>
            </a:pPr>
            <a:r>
              <a:rPr lang="en-US" altLang="en-US" sz="1400" b="0">
                <a:solidFill>
                  <a:srgbClr val="000000"/>
                </a:solidFill>
                <a:latin typeface="Arial Black" pitchFamily="34" charset="0"/>
              </a:rPr>
              <a:t>        onsulting, Ltd</a:t>
            </a:r>
            <a:r>
              <a:rPr lang="en-US" altLang="en-US" sz="1400" b="0">
                <a:solidFill>
                  <a:srgbClr val="000000"/>
                </a:solidFill>
                <a:latin typeface="Clarendon Condensed" pitchFamily="18" charset="0"/>
              </a:rPr>
              <a:t>.</a:t>
            </a:r>
            <a:r>
              <a:rPr lang="en-US" altLang="en-US" sz="1400" b="0">
                <a:solidFill>
                  <a:srgbClr val="000000"/>
                </a:solidFill>
              </a:rPr>
              <a:t> </a:t>
            </a:r>
          </a:p>
        </p:txBody>
      </p:sp>
      <p:sp>
        <p:nvSpPr>
          <p:cNvPr id="15371" name="Text Box 12"/>
          <p:cNvSpPr txBox="1">
            <a:spLocks noChangeArrowheads="1"/>
          </p:cNvSpPr>
          <p:nvPr/>
        </p:nvSpPr>
        <p:spPr bwMode="auto">
          <a:xfrm>
            <a:off x="7620001" y="5943683"/>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b="1">
                <a:solidFill>
                  <a:schemeClr val="tx1"/>
                </a:solidFill>
                <a:latin typeface="Arial" charset="0"/>
                <a:cs typeface="Arial" charset="0"/>
              </a:defRPr>
            </a:lvl1pPr>
            <a:lvl2pPr marL="742950" indent="-285750" eaLnBrk="0" hangingPunct="0">
              <a:defRPr sz="3600" b="1">
                <a:solidFill>
                  <a:schemeClr val="tx1"/>
                </a:solidFill>
                <a:latin typeface="Arial" charset="0"/>
                <a:cs typeface="Arial" charset="0"/>
              </a:defRPr>
            </a:lvl2pPr>
            <a:lvl3pPr marL="1143000" indent="-228600" eaLnBrk="0" hangingPunct="0">
              <a:defRPr sz="3600" b="1">
                <a:solidFill>
                  <a:schemeClr val="tx1"/>
                </a:solidFill>
                <a:latin typeface="Arial" charset="0"/>
                <a:cs typeface="Arial" charset="0"/>
              </a:defRPr>
            </a:lvl3pPr>
            <a:lvl4pPr marL="1600200" indent="-228600" eaLnBrk="0" hangingPunct="0">
              <a:defRPr sz="3600" b="1">
                <a:solidFill>
                  <a:schemeClr val="tx1"/>
                </a:solidFill>
                <a:latin typeface="Arial" charset="0"/>
                <a:cs typeface="Arial" charset="0"/>
              </a:defRPr>
            </a:lvl4pPr>
            <a:lvl5pPr marL="2057400" indent="-228600" eaLnBrk="0" hangingPunct="0">
              <a:defRPr sz="3600" b="1">
                <a:solidFill>
                  <a:schemeClr val="tx1"/>
                </a:solidFill>
                <a:latin typeface="Arial" charset="0"/>
                <a:cs typeface="Arial" charset="0"/>
              </a:defRPr>
            </a:lvl5pPr>
            <a:lvl6pPr marL="2514600" indent="-228600" eaLnBrk="0" fontAlgn="base" hangingPunct="0">
              <a:spcBef>
                <a:spcPct val="0"/>
              </a:spcBef>
              <a:spcAft>
                <a:spcPct val="0"/>
              </a:spcAft>
              <a:defRPr sz="3600" b="1">
                <a:solidFill>
                  <a:schemeClr val="tx1"/>
                </a:solidFill>
                <a:latin typeface="Arial" charset="0"/>
                <a:cs typeface="Arial" charset="0"/>
              </a:defRPr>
            </a:lvl6pPr>
            <a:lvl7pPr marL="2971800" indent="-228600" eaLnBrk="0" fontAlgn="base" hangingPunct="0">
              <a:spcBef>
                <a:spcPct val="0"/>
              </a:spcBef>
              <a:spcAft>
                <a:spcPct val="0"/>
              </a:spcAft>
              <a:defRPr sz="3600" b="1">
                <a:solidFill>
                  <a:schemeClr val="tx1"/>
                </a:solidFill>
                <a:latin typeface="Arial" charset="0"/>
                <a:cs typeface="Arial" charset="0"/>
              </a:defRPr>
            </a:lvl7pPr>
            <a:lvl8pPr marL="3429000" indent="-228600" eaLnBrk="0" fontAlgn="base" hangingPunct="0">
              <a:spcBef>
                <a:spcPct val="0"/>
              </a:spcBef>
              <a:spcAft>
                <a:spcPct val="0"/>
              </a:spcAft>
              <a:defRPr sz="3600" b="1">
                <a:solidFill>
                  <a:schemeClr val="tx1"/>
                </a:solidFill>
                <a:latin typeface="Arial" charset="0"/>
                <a:cs typeface="Arial" charset="0"/>
              </a:defRPr>
            </a:lvl8pPr>
            <a:lvl9pPr marL="3886200" indent="-228600" eaLnBrk="0" fontAlgn="base" hangingPunct="0">
              <a:spcBef>
                <a:spcPct val="0"/>
              </a:spcBef>
              <a:spcAft>
                <a:spcPct val="0"/>
              </a:spcAft>
              <a:defRPr sz="3600" b="1">
                <a:solidFill>
                  <a:schemeClr val="tx1"/>
                </a:solidFill>
                <a:latin typeface="Arial" charset="0"/>
                <a:cs typeface="Arial" charset="0"/>
              </a:defRPr>
            </a:lvl9pPr>
          </a:lstStyle>
          <a:p>
            <a:pPr eaLnBrk="1" hangingPunct="1">
              <a:defRPr/>
            </a:pPr>
            <a:r>
              <a:rPr lang="en-US" altLang="en-US" sz="1200" u="sng">
                <a:solidFill>
                  <a:srgbClr val="000000"/>
                </a:solidFill>
              </a:rPr>
              <a:t>© 2010 William Blackburn Consulting, Ltd.</a:t>
            </a:r>
          </a:p>
          <a:p>
            <a:pPr eaLnBrk="1" hangingPunct="1">
              <a:defRPr/>
            </a:pPr>
            <a:endParaRPr lang="en-US" altLang="en-US" sz="1200" u="sng">
              <a:solidFill>
                <a:srgbClr val="000000"/>
              </a:solidFill>
            </a:endParaRPr>
          </a:p>
          <a:p>
            <a:pPr eaLnBrk="1" hangingPunct="1">
              <a:defRPr/>
            </a:pPr>
            <a:r>
              <a:rPr lang="en-US" altLang="en-US" sz="1200" u="sng">
                <a:solidFill>
                  <a:srgbClr val="000000"/>
                </a:solidFill>
              </a:rPr>
              <a:t>WRB@WBlackburnConsulting.com</a:t>
            </a:r>
          </a:p>
          <a:p>
            <a:pPr eaLnBrk="1" hangingPunct="1">
              <a:defRPr/>
            </a:pPr>
            <a:r>
              <a:rPr lang="en-US" altLang="en-US" sz="1200" u="sng">
                <a:solidFill>
                  <a:srgbClr val="000000"/>
                </a:solidFill>
              </a:rPr>
              <a:t>www.WBlackburnConsulting.com</a:t>
            </a:r>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Lst>
  <p:transition spd="med">
    <p:random/>
  </p:transition>
  <p:txStyles>
    <p:titleStyle>
      <a:lvl1pPr algn="ctr" rtl="0" eaLnBrk="1" fontAlgn="base" hangingPunct="1">
        <a:spcBef>
          <a:spcPct val="0"/>
        </a:spcBef>
        <a:spcAft>
          <a:spcPct val="0"/>
        </a:spcAft>
        <a:defRPr sz="3200" b="1">
          <a:solidFill>
            <a:srgbClr val="800000"/>
          </a:solidFill>
          <a:latin typeface="+mj-lt"/>
          <a:ea typeface="+mj-ea"/>
          <a:cs typeface="+mj-cs"/>
        </a:defRPr>
      </a:lvl1pPr>
      <a:lvl2pPr algn="ctr" rtl="0" eaLnBrk="1" fontAlgn="base" hangingPunct="1">
        <a:spcBef>
          <a:spcPct val="0"/>
        </a:spcBef>
        <a:spcAft>
          <a:spcPct val="0"/>
        </a:spcAft>
        <a:defRPr sz="3200" b="1">
          <a:solidFill>
            <a:srgbClr val="800000"/>
          </a:solidFill>
          <a:latin typeface="Arial" charset="0"/>
        </a:defRPr>
      </a:lvl2pPr>
      <a:lvl3pPr algn="ctr" rtl="0" eaLnBrk="1" fontAlgn="base" hangingPunct="1">
        <a:spcBef>
          <a:spcPct val="0"/>
        </a:spcBef>
        <a:spcAft>
          <a:spcPct val="0"/>
        </a:spcAft>
        <a:defRPr sz="3200" b="1">
          <a:solidFill>
            <a:srgbClr val="800000"/>
          </a:solidFill>
          <a:latin typeface="Arial" charset="0"/>
        </a:defRPr>
      </a:lvl3pPr>
      <a:lvl4pPr algn="ctr" rtl="0" eaLnBrk="1" fontAlgn="base" hangingPunct="1">
        <a:spcBef>
          <a:spcPct val="0"/>
        </a:spcBef>
        <a:spcAft>
          <a:spcPct val="0"/>
        </a:spcAft>
        <a:defRPr sz="3200" b="1">
          <a:solidFill>
            <a:srgbClr val="800000"/>
          </a:solidFill>
          <a:latin typeface="Arial" charset="0"/>
        </a:defRPr>
      </a:lvl4pPr>
      <a:lvl5pPr algn="ctr" rtl="0" eaLnBrk="1" fontAlgn="base" hangingPunct="1">
        <a:spcBef>
          <a:spcPct val="0"/>
        </a:spcBef>
        <a:spcAft>
          <a:spcPct val="0"/>
        </a:spcAft>
        <a:defRPr sz="3200" b="1">
          <a:solidFill>
            <a:srgbClr val="800000"/>
          </a:solidFill>
          <a:latin typeface="Arial" charset="0"/>
        </a:defRPr>
      </a:lvl5pPr>
      <a:lvl6pPr marL="457200" algn="ctr" rtl="0" eaLnBrk="1" fontAlgn="base" hangingPunct="1">
        <a:spcBef>
          <a:spcPct val="0"/>
        </a:spcBef>
        <a:spcAft>
          <a:spcPct val="0"/>
        </a:spcAft>
        <a:defRPr sz="3200" b="1">
          <a:solidFill>
            <a:srgbClr val="800000"/>
          </a:solidFill>
          <a:latin typeface="Arial" charset="0"/>
        </a:defRPr>
      </a:lvl6pPr>
      <a:lvl7pPr marL="914400" algn="ctr" rtl="0" eaLnBrk="1" fontAlgn="base" hangingPunct="1">
        <a:spcBef>
          <a:spcPct val="0"/>
        </a:spcBef>
        <a:spcAft>
          <a:spcPct val="0"/>
        </a:spcAft>
        <a:defRPr sz="3200" b="1">
          <a:solidFill>
            <a:srgbClr val="800000"/>
          </a:solidFill>
          <a:latin typeface="Arial" charset="0"/>
        </a:defRPr>
      </a:lvl7pPr>
      <a:lvl8pPr marL="1371600" algn="ctr" rtl="0" eaLnBrk="1" fontAlgn="base" hangingPunct="1">
        <a:spcBef>
          <a:spcPct val="0"/>
        </a:spcBef>
        <a:spcAft>
          <a:spcPct val="0"/>
        </a:spcAft>
        <a:defRPr sz="3200" b="1">
          <a:solidFill>
            <a:srgbClr val="800000"/>
          </a:solidFill>
          <a:latin typeface="Arial" charset="0"/>
        </a:defRPr>
      </a:lvl8pPr>
      <a:lvl9pPr marL="1828800" algn="ctr" rtl="0" eaLnBrk="1" fontAlgn="base" hangingPunct="1">
        <a:spcBef>
          <a:spcPct val="0"/>
        </a:spcBef>
        <a:spcAft>
          <a:spcPct val="0"/>
        </a:spcAft>
        <a:defRPr sz="3200" b="1">
          <a:solidFill>
            <a:srgbClr val="800000"/>
          </a:solidFill>
          <a:latin typeface="Arial" charset="0"/>
        </a:defRPr>
      </a:lvl9pPr>
    </p:titleStyle>
    <p:bodyStyle>
      <a:lvl1pPr algn="l" rtl="0" eaLnBrk="1" fontAlgn="base" hangingPunct="1">
        <a:spcBef>
          <a:spcPct val="70000"/>
        </a:spcBef>
        <a:spcAft>
          <a:spcPct val="20000"/>
        </a:spcAft>
        <a:buClr>
          <a:srgbClr val="000099"/>
        </a:buClr>
        <a:buFont typeface="Wingdings" pitchFamily="2" charset="2"/>
        <a:buChar char="q"/>
        <a:defRPr sz="2400" b="1">
          <a:solidFill>
            <a:schemeClr val="tx1"/>
          </a:solidFill>
          <a:latin typeface="+mn-lt"/>
          <a:ea typeface="+mn-ea"/>
          <a:cs typeface="+mn-cs"/>
        </a:defRPr>
      </a:lvl1pPr>
      <a:lvl2pPr marL="463550" indent="-231775" algn="l" rtl="0" eaLnBrk="1" fontAlgn="base" hangingPunct="1">
        <a:spcBef>
          <a:spcPct val="100000"/>
        </a:spcBef>
        <a:spcAft>
          <a:spcPct val="30000"/>
        </a:spcAft>
        <a:buClr>
          <a:srgbClr val="000099"/>
        </a:buClr>
        <a:buFont typeface="Wingdings" pitchFamily="2" charset="2"/>
        <a:buChar char="§"/>
        <a:defRPr sz="2000">
          <a:solidFill>
            <a:schemeClr val="tx1"/>
          </a:solidFill>
          <a:latin typeface="+mn-lt"/>
        </a:defRPr>
      </a:lvl2pPr>
      <a:lvl3pPr marL="914400" indent="-231775" algn="l" rtl="0" eaLnBrk="1" fontAlgn="base" hangingPunct="1">
        <a:spcBef>
          <a:spcPct val="30000"/>
        </a:spcBef>
        <a:spcAft>
          <a:spcPct val="30000"/>
        </a:spcAft>
        <a:buClr>
          <a:srgbClr val="000099"/>
        </a:buClr>
        <a:buChar char="•"/>
        <a:defRPr>
          <a:solidFill>
            <a:schemeClr val="tx1"/>
          </a:solidFill>
          <a:latin typeface="+mn-lt"/>
        </a:defRPr>
      </a:lvl3pPr>
      <a:lvl4pPr marL="137795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4pPr>
      <a:lvl5pPr marL="18288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5pPr>
      <a:lvl6pPr marL="22860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6pPr>
      <a:lvl7pPr marL="27432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7pPr>
      <a:lvl8pPr marL="32004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8pPr>
      <a:lvl9pPr marL="36576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Picture 2" descr="slid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 y="0"/>
            <a:ext cx="9038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ldNum" sz="quarter" idx="4"/>
          </p:nvPr>
        </p:nvSpPr>
        <p:spPr bwMode="auto">
          <a:xfrm>
            <a:off x="4292" y="6407237"/>
            <a:ext cx="548217"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spcBef>
                <a:spcPct val="0"/>
              </a:spcBef>
              <a:spcAft>
                <a:spcPct val="0"/>
              </a:spcAft>
              <a:buClrTx/>
              <a:buFontTx/>
              <a:buNone/>
              <a:defRPr sz="1400" b="0">
                <a:solidFill>
                  <a:srgbClr val="E77003"/>
                </a:solidFill>
                <a:latin typeface="Arial" charset="0"/>
                <a:cs typeface="+mn-cs"/>
              </a:defRPr>
            </a:lvl1pPr>
          </a:lstStyle>
          <a:p>
            <a:pPr>
              <a:defRPr/>
            </a:pPr>
            <a:fld id="{11D3820F-871C-4334-A431-5AFCC0CA0FDF}" type="slidenum">
              <a:rPr lang="en-GB"/>
              <a:pPr>
                <a:defRPr/>
              </a:pPr>
              <a:t>‹#›</a:t>
            </a:fld>
            <a:endParaRPr lang="en-GB" dirty="0"/>
          </a:p>
        </p:txBody>
      </p:sp>
      <p:sp>
        <p:nvSpPr>
          <p:cNvPr id="16388" name="Rectangle 4"/>
          <p:cNvSpPr>
            <a:spLocks noGrp="1" noChangeArrowheads="1"/>
          </p:cNvSpPr>
          <p:nvPr>
            <p:ph type="title"/>
          </p:nvPr>
        </p:nvSpPr>
        <p:spPr bwMode="auto">
          <a:xfrm>
            <a:off x="1930400" y="609600"/>
            <a:ext cx="975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endParaRPr lang="en-GB" altLang="en-US"/>
          </a:p>
        </p:txBody>
      </p:sp>
      <p:sp>
        <p:nvSpPr>
          <p:cNvPr id="16389" name="Rectangle 5"/>
          <p:cNvSpPr>
            <a:spLocks noGrp="1" noChangeArrowheads="1"/>
          </p:cNvSpPr>
          <p:nvPr>
            <p:ph type="body" idx="1"/>
          </p:nvPr>
        </p:nvSpPr>
        <p:spPr bwMode="auto">
          <a:xfrm>
            <a:off x="1930427" y="1657354"/>
            <a:ext cx="9768417"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6390"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31"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a:defRPr/>
            </a:pPr>
            <a:endParaRPr lang="en-US" altLang="en-US" sz="1800" b="0">
              <a:solidFill>
                <a:srgbClr val="000000"/>
              </a:solidFill>
              <a:cs typeface="+mn-cs"/>
            </a:endParaRPr>
          </a:p>
        </p:txBody>
      </p:sp>
      <p:sp>
        <p:nvSpPr>
          <p:cNvPr id="16392" name="Line 19"/>
          <p:cNvSpPr>
            <a:spLocks noChangeShapeType="1"/>
          </p:cNvSpPr>
          <p:nvPr/>
        </p:nvSpPr>
        <p:spPr bwMode="auto">
          <a:xfrm flipV="1">
            <a:off x="1583267" y="87"/>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16393" name="Picture 10" descr="wbc-logo (Good)"/>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3200" y="5765800"/>
            <a:ext cx="118533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575791" y="5922964"/>
            <a:ext cx="210185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lnSpc>
                <a:spcPct val="80000"/>
              </a:lnSpc>
              <a:defRPr/>
            </a:pPr>
            <a:r>
              <a:rPr lang="en-US" sz="1400" b="0" dirty="0">
                <a:solidFill>
                  <a:srgbClr val="000000"/>
                </a:solidFill>
                <a:latin typeface="Arial Black" pitchFamily="34" charset="0"/>
                <a:cs typeface="+mn-cs"/>
              </a:rPr>
              <a:t> </a:t>
            </a:r>
            <a:r>
              <a:rPr lang="en-US" sz="1400" b="0" dirty="0" err="1">
                <a:solidFill>
                  <a:srgbClr val="000000"/>
                </a:solidFill>
                <a:latin typeface="Arial Black" pitchFamily="34" charset="0"/>
                <a:cs typeface="+mn-cs"/>
              </a:rPr>
              <a:t>illiam</a:t>
            </a:r>
            <a:r>
              <a:rPr lang="en-US" sz="1400" b="0" dirty="0">
                <a:solidFill>
                  <a:srgbClr val="000000"/>
                </a:solidFill>
                <a:latin typeface="Arial Black" pitchFamily="34" charset="0"/>
                <a:cs typeface="+mn-cs"/>
              </a:rPr>
              <a:t> </a:t>
            </a:r>
          </a:p>
          <a:p>
            <a:pPr>
              <a:lnSpc>
                <a:spcPct val="80000"/>
              </a:lnSpc>
              <a:defRPr/>
            </a:pPr>
            <a:r>
              <a:rPr lang="en-US" sz="1400" b="0" dirty="0">
                <a:solidFill>
                  <a:srgbClr val="000000"/>
                </a:solidFill>
                <a:latin typeface="Arial Black" pitchFamily="34" charset="0"/>
                <a:cs typeface="+mn-cs"/>
              </a:rPr>
              <a:t>    </a:t>
            </a:r>
            <a:r>
              <a:rPr lang="en-US" sz="1400" b="0" dirty="0" err="1">
                <a:solidFill>
                  <a:srgbClr val="000000"/>
                </a:solidFill>
                <a:latin typeface="Arial Black" pitchFamily="34" charset="0"/>
                <a:cs typeface="+mn-cs"/>
              </a:rPr>
              <a:t>lackburn</a:t>
            </a:r>
            <a:r>
              <a:rPr lang="en-US" sz="1400" b="0" dirty="0">
                <a:solidFill>
                  <a:srgbClr val="000000"/>
                </a:solidFill>
                <a:latin typeface="Arial Black" pitchFamily="34" charset="0"/>
                <a:cs typeface="+mn-cs"/>
              </a:rPr>
              <a:t> </a:t>
            </a:r>
          </a:p>
          <a:p>
            <a:pPr>
              <a:defRPr/>
            </a:pPr>
            <a:r>
              <a:rPr lang="en-US" sz="1400" b="0" dirty="0">
                <a:solidFill>
                  <a:srgbClr val="000000"/>
                </a:solidFill>
                <a:latin typeface="Arial Black" pitchFamily="34" charset="0"/>
                <a:cs typeface="+mn-cs"/>
              </a:rPr>
              <a:t>        </a:t>
            </a:r>
            <a:r>
              <a:rPr lang="en-US" sz="1400" b="0" dirty="0" err="1">
                <a:solidFill>
                  <a:srgbClr val="000000"/>
                </a:solidFill>
                <a:latin typeface="Arial Black" pitchFamily="34" charset="0"/>
                <a:cs typeface="+mn-cs"/>
              </a:rPr>
              <a:t>onsulting</a:t>
            </a:r>
            <a:r>
              <a:rPr lang="en-US" sz="1400" b="0" dirty="0">
                <a:solidFill>
                  <a:srgbClr val="000000"/>
                </a:solidFill>
                <a:latin typeface="Arial Black" pitchFamily="34" charset="0"/>
                <a:cs typeface="+mn-cs"/>
              </a:rPr>
              <a:t>, Ltd</a:t>
            </a:r>
            <a:r>
              <a:rPr lang="en-US" sz="1400" b="0" dirty="0">
                <a:solidFill>
                  <a:srgbClr val="000000"/>
                </a:solidFill>
                <a:latin typeface="Clarendon Condensed" pitchFamily="18" charset="0"/>
                <a:cs typeface="+mn-cs"/>
              </a:rPr>
              <a:t>.</a:t>
            </a:r>
            <a:r>
              <a:rPr lang="en-US" sz="1400" b="0" dirty="0">
                <a:solidFill>
                  <a:srgbClr val="000000"/>
                </a:solidFill>
                <a:cs typeface="+mn-cs"/>
              </a:rPr>
              <a:t> </a:t>
            </a:r>
          </a:p>
        </p:txBody>
      </p:sp>
      <p:sp>
        <p:nvSpPr>
          <p:cNvPr id="1035" name="Text Box 12"/>
          <p:cNvSpPr txBox="1">
            <a:spLocks noChangeArrowheads="1"/>
          </p:cNvSpPr>
          <p:nvPr/>
        </p:nvSpPr>
        <p:spPr bwMode="auto">
          <a:xfrm>
            <a:off x="7620001" y="5943687"/>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defRPr/>
            </a:pPr>
            <a:r>
              <a:rPr lang="en-US" sz="1200" u="sng">
                <a:solidFill>
                  <a:srgbClr val="000000"/>
                </a:solidFill>
                <a:cs typeface="Arial" charset="0"/>
              </a:rPr>
              <a:t>© 2010 William Blackburn Consulting, Ltd.</a:t>
            </a:r>
          </a:p>
          <a:p>
            <a:pPr>
              <a:defRPr/>
            </a:pPr>
            <a:endParaRPr lang="en-US" sz="1200" u="sng">
              <a:solidFill>
                <a:srgbClr val="000000"/>
              </a:solidFill>
              <a:cs typeface="Arial" charset="0"/>
            </a:endParaRPr>
          </a:p>
          <a:p>
            <a:pPr>
              <a:defRPr/>
            </a:pPr>
            <a:r>
              <a:rPr lang="en-US" sz="1200" u="sng">
                <a:solidFill>
                  <a:srgbClr val="000000"/>
                </a:solidFill>
                <a:cs typeface="+mn-cs"/>
              </a:rPr>
              <a:t>WRB@WBlackburnConsulting.com</a:t>
            </a:r>
          </a:p>
          <a:p>
            <a:pPr>
              <a:defRPr/>
            </a:pPr>
            <a:r>
              <a:rPr lang="en-US" sz="1200" u="sng">
                <a:solidFill>
                  <a:srgbClr val="000000"/>
                </a:solidFill>
                <a:cs typeface="+mn-cs"/>
              </a:rPr>
              <a:t>www.WBlackburnConsulting.com</a:t>
            </a:r>
          </a:p>
        </p:txBody>
      </p:sp>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Lst>
  <p:transition spd="med">
    <p:random/>
  </p:transition>
  <p:txStyles>
    <p:titleStyle>
      <a:lvl1pPr algn="ctr" rtl="0" eaLnBrk="1" fontAlgn="base" hangingPunct="1">
        <a:spcBef>
          <a:spcPct val="0"/>
        </a:spcBef>
        <a:spcAft>
          <a:spcPct val="0"/>
        </a:spcAft>
        <a:defRPr sz="3200" b="1">
          <a:solidFill>
            <a:srgbClr val="800000"/>
          </a:solidFill>
          <a:latin typeface="+mj-lt"/>
          <a:ea typeface="+mj-ea"/>
          <a:cs typeface="+mj-cs"/>
        </a:defRPr>
      </a:lvl1pPr>
      <a:lvl2pPr algn="ctr" rtl="0" eaLnBrk="1" fontAlgn="base" hangingPunct="1">
        <a:spcBef>
          <a:spcPct val="0"/>
        </a:spcBef>
        <a:spcAft>
          <a:spcPct val="0"/>
        </a:spcAft>
        <a:defRPr sz="3200" b="1">
          <a:solidFill>
            <a:srgbClr val="800000"/>
          </a:solidFill>
          <a:latin typeface="Arial" charset="0"/>
        </a:defRPr>
      </a:lvl2pPr>
      <a:lvl3pPr algn="ctr" rtl="0" eaLnBrk="1" fontAlgn="base" hangingPunct="1">
        <a:spcBef>
          <a:spcPct val="0"/>
        </a:spcBef>
        <a:spcAft>
          <a:spcPct val="0"/>
        </a:spcAft>
        <a:defRPr sz="3200" b="1">
          <a:solidFill>
            <a:srgbClr val="800000"/>
          </a:solidFill>
          <a:latin typeface="Arial" charset="0"/>
        </a:defRPr>
      </a:lvl3pPr>
      <a:lvl4pPr algn="ctr" rtl="0" eaLnBrk="1" fontAlgn="base" hangingPunct="1">
        <a:spcBef>
          <a:spcPct val="0"/>
        </a:spcBef>
        <a:spcAft>
          <a:spcPct val="0"/>
        </a:spcAft>
        <a:defRPr sz="3200" b="1">
          <a:solidFill>
            <a:srgbClr val="800000"/>
          </a:solidFill>
          <a:latin typeface="Arial" charset="0"/>
        </a:defRPr>
      </a:lvl4pPr>
      <a:lvl5pPr algn="ctr" rtl="0" eaLnBrk="1" fontAlgn="base" hangingPunct="1">
        <a:spcBef>
          <a:spcPct val="0"/>
        </a:spcBef>
        <a:spcAft>
          <a:spcPct val="0"/>
        </a:spcAft>
        <a:defRPr sz="3200" b="1">
          <a:solidFill>
            <a:srgbClr val="800000"/>
          </a:solidFill>
          <a:latin typeface="Arial" charset="0"/>
        </a:defRPr>
      </a:lvl5pPr>
      <a:lvl6pPr marL="457200" algn="ctr" rtl="0" eaLnBrk="1" fontAlgn="base" hangingPunct="1">
        <a:spcBef>
          <a:spcPct val="0"/>
        </a:spcBef>
        <a:spcAft>
          <a:spcPct val="0"/>
        </a:spcAft>
        <a:defRPr sz="3200" b="1">
          <a:solidFill>
            <a:srgbClr val="800000"/>
          </a:solidFill>
          <a:latin typeface="Arial" charset="0"/>
        </a:defRPr>
      </a:lvl6pPr>
      <a:lvl7pPr marL="914400" algn="ctr" rtl="0" eaLnBrk="1" fontAlgn="base" hangingPunct="1">
        <a:spcBef>
          <a:spcPct val="0"/>
        </a:spcBef>
        <a:spcAft>
          <a:spcPct val="0"/>
        </a:spcAft>
        <a:defRPr sz="3200" b="1">
          <a:solidFill>
            <a:srgbClr val="800000"/>
          </a:solidFill>
          <a:latin typeface="Arial" charset="0"/>
        </a:defRPr>
      </a:lvl7pPr>
      <a:lvl8pPr marL="1371600" algn="ctr" rtl="0" eaLnBrk="1" fontAlgn="base" hangingPunct="1">
        <a:spcBef>
          <a:spcPct val="0"/>
        </a:spcBef>
        <a:spcAft>
          <a:spcPct val="0"/>
        </a:spcAft>
        <a:defRPr sz="3200" b="1">
          <a:solidFill>
            <a:srgbClr val="800000"/>
          </a:solidFill>
          <a:latin typeface="Arial" charset="0"/>
        </a:defRPr>
      </a:lvl8pPr>
      <a:lvl9pPr marL="1828800" algn="ctr" rtl="0" eaLnBrk="1" fontAlgn="base" hangingPunct="1">
        <a:spcBef>
          <a:spcPct val="0"/>
        </a:spcBef>
        <a:spcAft>
          <a:spcPct val="0"/>
        </a:spcAft>
        <a:defRPr sz="3200" b="1">
          <a:solidFill>
            <a:srgbClr val="800000"/>
          </a:solidFill>
          <a:latin typeface="Arial" charset="0"/>
        </a:defRPr>
      </a:lvl9pPr>
    </p:titleStyle>
    <p:bodyStyle>
      <a:lvl1pPr marL="342900" indent="-342900" algn="l" rtl="0" eaLnBrk="1" fontAlgn="base" hangingPunct="1">
        <a:spcBef>
          <a:spcPct val="70000"/>
        </a:spcBef>
        <a:spcAft>
          <a:spcPct val="20000"/>
        </a:spcAft>
        <a:buClr>
          <a:srgbClr val="000099"/>
        </a:buClr>
        <a:buFont typeface="Wingdings" pitchFamily="2" charset="2"/>
        <a:buChar char="q"/>
        <a:defRPr sz="2400" b="1">
          <a:solidFill>
            <a:schemeClr val="tx1"/>
          </a:solidFill>
          <a:latin typeface="+mn-lt"/>
          <a:ea typeface="+mn-ea"/>
          <a:cs typeface="+mn-cs"/>
        </a:defRPr>
      </a:lvl1pPr>
      <a:lvl2pPr marL="463550" indent="-231775" algn="l" rtl="0" eaLnBrk="1" fontAlgn="base" hangingPunct="1">
        <a:spcBef>
          <a:spcPct val="100000"/>
        </a:spcBef>
        <a:spcAft>
          <a:spcPct val="30000"/>
        </a:spcAft>
        <a:buClr>
          <a:srgbClr val="000099"/>
        </a:buClr>
        <a:buFont typeface="Wingdings" pitchFamily="2" charset="2"/>
        <a:buChar char="§"/>
        <a:defRPr sz="2000">
          <a:solidFill>
            <a:schemeClr val="tx1"/>
          </a:solidFill>
          <a:latin typeface="+mn-lt"/>
        </a:defRPr>
      </a:lvl2pPr>
      <a:lvl3pPr marL="914400" indent="-231775" algn="l" rtl="0" eaLnBrk="1" fontAlgn="base" hangingPunct="1">
        <a:spcBef>
          <a:spcPct val="30000"/>
        </a:spcBef>
        <a:spcAft>
          <a:spcPct val="30000"/>
        </a:spcAft>
        <a:buClr>
          <a:srgbClr val="000099"/>
        </a:buClr>
        <a:buChar char="•"/>
        <a:defRPr>
          <a:solidFill>
            <a:schemeClr val="tx1"/>
          </a:solidFill>
          <a:latin typeface="+mn-lt"/>
        </a:defRPr>
      </a:lvl3pPr>
      <a:lvl4pPr marL="137795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4pPr>
      <a:lvl5pPr marL="18288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5pPr>
      <a:lvl6pPr marL="22860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6pPr>
      <a:lvl7pPr marL="27432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7pPr>
      <a:lvl8pPr marL="32004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8pPr>
      <a:lvl9pPr marL="36576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410" name="Picture 2" descr="slid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 y="0"/>
            <a:ext cx="9038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ldNum" sz="quarter" idx="4"/>
          </p:nvPr>
        </p:nvSpPr>
        <p:spPr bwMode="auto">
          <a:xfrm>
            <a:off x="4294" y="6407241"/>
            <a:ext cx="548217"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spcBef>
                <a:spcPct val="0"/>
              </a:spcBef>
              <a:spcAft>
                <a:spcPct val="0"/>
              </a:spcAft>
              <a:buClrTx/>
              <a:buFontTx/>
              <a:buNone/>
              <a:defRPr sz="1400" b="0">
                <a:solidFill>
                  <a:srgbClr val="E77003"/>
                </a:solidFill>
                <a:latin typeface="Arial" charset="0"/>
                <a:cs typeface="+mn-cs"/>
              </a:defRPr>
            </a:lvl1pPr>
          </a:lstStyle>
          <a:p>
            <a:pPr>
              <a:defRPr/>
            </a:pPr>
            <a:fld id="{FF4AD7EF-061A-4FFA-B742-6AE3D8B99BBB}" type="slidenum">
              <a:rPr lang="en-GB"/>
              <a:pPr>
                <a:defRPr/>
              </a:pPr>
              <a:t>‹#›</a:t>
            </a:fld>
            <a:endParaRPr lang="en-GB"/>
          </a:p>
        </p:txBody>
      </p:sp>
      <p:sp>
        <p:nvSpPr>
          <p:cNvPr id="17412" name="Rectangle 4"/>
          <p:cNvSpPr>
            <a:spLocks noGrp="1" noChangeArrowheads="1"/>
          </p:cNvSpPr>
          <p:nvPr>
            <p:ph type="title"/>
          </p:nvPr>
        </p:nvSpPr>
        <p:spPr bwMode="auto">
          <a:xfrm>
            <a:off x="1930400" y="609600"/>
            <a:ext cx="975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endParaRPr lang="en-GB" altLang="en-US"/>
          </a:p>
        </p:txBody>
      </p:sp>
      <p:sp>
        <p:nvSpPr>
          <p:cNvPr id="17413" name="Rectangle 5"/>
          <p:cNvSpPr>
            <a:spLocks noGrp="1" noChangeArrowheads="1"/>
          </p:cNvSpPr>
          <p:nvPr>
            <p:ph type="body" idx="1"/>
          </p:nvPr>
        </p:nvSpPr>
        <p:spPr bwMode="auto">
          <a:xfrm>
            <a:off x="1930427" y="1657354"/>
            <a:ext cx="9768417"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7414"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5127"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solidFill>
                <a:srgbClr val="000000"/>
              </a:solidFill>
            </a:endParaRPr>
          </a:p>
        </p:txBody>
      </p:sp>
      <p:sp>
        <p:nvSpPr>
          <p:cNvPr id="17416" name="Line 19"/>
          <p:cNvSpPr>
            <a:spLocks noChangeShapeType="1"/>
          </p:cNvSpPr>
          <p:nvPr/>
        </p:nvSpPr>
        <p:spPr bwMode="auto">
          <a:xfrm flipV="1">
            <a:off x="1583267" y="91"/>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17417" name="Picture 10" descr="wbc-logo (Good)"/>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3200" y="5765800"/>
            <a:ext cx="118533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575794" y="5922964"/>
            <a:ext cx="210185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lnSpc>
                <a:spcPct val="80000"/>
              </a:lnSpc>
              <a:defRPr/>
            </a:pPr>
            <a:r>
              <a:rPr lang="en-US" sz="1400" b="0">
                <a:solidFill>
                  <a:srgbClr val="000000"/>
                </a:solidFill>
                <a:latin typeface="Arial Black" pitchFamily="34" charset="0"/>
              </a:rPr>
              <a:t> illiam </a:t>
            </a:r>
          </a:p>
          <a:p>
            <a:pPr>
              <a:lnSpc>
                <a:spcPct val="80000"/>
              </a:lnSpc>
              <a:defRPr/>
            </a:pPr>
            <a:r>
              <a:rPr lang="en-US" sz="1400" b="0">
                <a:solidFill>
                  <a:srgbClr val="000000"/>
                </a:solidFill>
                <a:latin typeface="Arial Black" pitchFamily="34" charset="0"/>
              </a:rPr>
              <a:t>    lackburn </a:t>
            </a:r>
          </a:p>
          <a:p>
            <a:pPr>
              <a:defRPr/>
            </a:pPr>
            <a:r>
              <a:rPr lang="en-US" sz="1400" b="0">
                <a:solidFill>
                  <a:srgbClr val="000000"/>
                </a:solidFill>
                <a:latin typeface="Arial Black" pitchFamily="34" charset="0"/>
              </a:rPr>
              <a:t>        onsulting, Ltd</a:t>
            </a:r>
            <a:r>
              <a:rPr lang="en-US" sz="1400" b="0">
                <a:solidFill>
                  <a:srgbClr val="000000"/>
                </a:solidFill>
                <a:latin typeface="Clarendon Condensed" pitchFamily="18" charset="0"/>
              </a:rPr>
              <a:t>.</a:t>
            </a:r>
            <a:r>
              <a:rPr lang="en-US" sz="1400" b="0">
                <a:solidFill>
                  <a:srgbClr val="000000"/>
                </a:solidFill>
              </a:rPr>
              <a:t> </a:t>
            </a:r>
          </a:p>
        </p:txBody>
      </p:sp>
      <p:sp>
        <p:nvSpPr>
          <p:cNvPr id="1035" name="Text Box 12"/>
          <p:cNvSpPr txBox="1">
            <a:spLocks noChangeArrowheads="1"/>
          </p:cNvSpPr>
          <p:nvPr/>
        </p:nvSpPr>
        <p:spPr bwMode="auto">
          <a:xfrm>
            <a:off x="7620001" y="5943691"/>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defRPr/>
            </a:pPr>
            <a:r>
              <a:rPr lang="en-US" sz="1200" u="sng">
                <a:solidFill>
                  <a:srgbClr val="000000"/>
                </a:solidFill>
                <a:cs typeface="Arial" charset="0"/>
              </a:rPr>
              <a:t>© 2010 William Blackburn Consulting, Ltd.</a:t>
            </a:r>
          </a:p>
          <a:p>
            <a:pPr>
              <a:defRPr/>
            </a:pPr>
            <a:endParaRPr lang="en-US" sz="1200" u="sng">
              <a:solidFill>
                <a:srgbClr val="000000"/>
              </a:solidFill>
              <a:cs typeface="Arial" charset="0"/>
            </a:endParaRPr>
          </a:p>
          <a:p>
            <a:pPr>
              <a:defRPr/>
            </a:pPr>
            <a:r>
              <a:rPr lang="en-US" sz="1200" u="sng">
                <a:solidFill>
                  <a:srgbClr val="000000"/>
                </a:solidFill>
              </a:rPr>
              <a:t>WRB@WBlackburnConsulting.com</a:t>
            </a:r>
          </a:p>
          <a:p>
            <a:pPr>
              <a:defRPr/>
            </a:pPr>
            <a:r>
              <a:rPr lang="en-US" sz="1200" u="sng">
                <a:solidFill>
                  <a:srgbClr val="000000"/>
                </a:solidFill>
              </a:rPr>
              <a:t>www.WBlackburnConsulting.com</a:t>
            </a:r>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Lst>
  <p:transition spd="med">
    <p:random/>
  </p:transition>
  <p:txStyles>
    <p:titleStyle>
      <a:lvl1pPr algn="ctr" rtl="0" eaLnBrk="1" fontAlgn="base" hangingPunct="1">
        <a:spcBef>
          <a:spcPct val="0"/>
        </a:spcBef>
        <a:spcAft>
          <a:spcPct val="0"/>
        </a:spcAft>
        <a:defRPr sz="3200" b="1">
          <a:solidFill>
            <a:srgbClr val="800000"/>
          </a:solidFill>
          <a:latin typeface="+mj-lt"/>
          <a:ea typeface="+mj-ea"/>
          <a:cs typeface="+mj-cs"/>
        </a:defRPr>
      </a:lvl1pPr>
      <a:lvl2pPr algn="ctr" rtl="0" eaLnBrk="1" fontAlgn="base" hangingPunct="1">
        <a:spcBef>
          <a:spcPct val="0"/>
        </a:spcBef>
        <a:spcAft>
          <a:spcPct val="0"/>
        </a:spcAft>
        <a:defRPr sz="3200" b="1">
          <a:solidFill>
            <a:srgbClr val="800000"/>
          </a:solidFill>
          <a:latin typeface="Arial" charset="0"/>
        </a:defRPr>
      </a:lvl2pPr>
      <a:lvl3pPr algn="ctr" rtl="0" eaLnBrk="1" fontAlgn="base" hangingPunct="1">
        <a:spcBef>
          <a:spcPct val="0"/>
        </a:spcBef>
        <a:spcAft>
          <a:spcPct val="0"/>
        </a:spcAft>
        <a:defRPr sz="3200" b="1">
          <a:solidFill>
            <a:srgbClr val="800000"/>
          </a:solidFill>
          <a:latin typeface="Arial" charset="0"/>
        </a:defRPr>
      </a:lvl3pPr>
      <a:lvl4pPr algn="ctr" rtl="0" eaLnBrk="1" fontAlgn="base" hangingPunct="1">
        <a:spcBef>
          <a:spcPct val="0"/>
        </a:spcBef>
        <a:spcAft>
          <a:spcPct val="0"/>
        </a:spcAft>
        <a:defRPr sz="3200" b="1">
          <a:solidFill>
            <a:srgbClr val="800000"/>
          </a:solidFill>
          <a:latin typeface="Arial" charset="0"/>
        </a:defRPr>
      </a:lvl4pPr>
      <a:lvl5pPr algn="ctr" rtl="0" eaLnBrk="1" fontAlgn="base" hangingPunct="1">
        <a:spcBef>
          <a:spcPct val="0"/>
        </a:spcBef>
        <a:spcAft>
          <a:spcPct val="0"/>
        </a:spcAft>
        <a:defRPr sz="3200" b="1">
          <a:solidFill>
            <a:srgbClr val="800000"/>
          </a:solidFill>
          <a:latin typeface="Arial" charset="0"/>
        </a:defRPr>
      </a:lvl5pPr>
      <a:lvl6pPr marL="457200" algn="ctr" rtl="0" eaLnBrk="1" fontAlgn="base" hangingPunct="1">
        <a:spcBef>
          <a:spcPct val="0"/>
        </a:spcBef>
        <a:spcAft>
          <a:spcPct val="0"/>
        </a:spcAft>
        <a:defRPr sz="3200" b="1">
          <a:solidFill>
            <a:srgbClr val="800000"/>
          </a:solidFill>
          <a:latin typeface="Arial" charset="0"/>
        </a:defRPr>
      </a:lvl6pPr>
      <a:lvl7pPr marL="914400" algn="ctr" rtl="0" eaLnBrk="1" fontAlgn="base" hangingPunct="1">
        <a:spcBef>
          <a:spcPct val="0"/>
        </a:spcBef>
        <a:spcAft>
          <a:spcPct val="0"/>
        </a:spcAft>
        <a:defRPr sz="3200" b="1">
          <a:solidFill>
            <a:srgbClr val="800000"/>
          </a:solidFill>
          <a:latin typeface="Arial" charset="0"/>
        </a:defRPr>
      </a:lvl7pPr>
      <a:lvl8pPr marL="1371600" algn="ctr" rtl="0" eaLnBrk="1" fontAlgn="base" hangingPunct="1">
        <a:spcBef>
          <a:spcPct val="0"/>
        </a:spcBef>
        <a:spcAft>
          <a:spcPct val="0"/>
        </a:spcAft>
        <a:defRPr sz="3200" b="1">
          <a:solidFill>
            <a:srgbClr val="800000"/>
          </a:solidFill>
          <a:latin typeface="Arial" charset="0"/>
        </a:defRPr>
      </a:lvl8pPr>
      <a:lvl9pPr marL="1828800" algn="ctr" rtl="0" eaLnBrk="1" fontAlgn="base" hangingPunct="1">
        <a:spcBef>
          <a:spcPct val="0"/>
        </a:spcBef>
        <a:spcAft>
          <a:spcPct val="0"/>
        </a:spcAft>
        <a:defRPr sz="3200" b="1">
          <a:solidFill>
            <a:srgbClr val="800000"/>
          </a:solidFill>
          <a:latin typeface="Arial" charset="0"/>
        </a:defRPr>
      </a:lvl9pPr>
    </p:titleStyle>
    <p:bodyStyle>
      <a:lvl1pPr marL="342900" indent="-342900" algn="l" rtl="0" eaLnBrk="1" fontAlgn="base" hangingPunct="1">
        <a:spcBef>
          <a:spcPct val="70000"/>
        </a:spcBef>
        <a:spcAft>
          <a:spcPct val="20000"/>
        </a:spcAft>
        <a:buClr>
          <a:srgbClr val="000099"/>
        </a:buClr>
        <a:buFont typeface="Wingdings" pitchFamily="2" charset="2"/>
        <a:buChar char="q"/>
        <a:defRPr sz="2400" b="1">
          <a:solidFill>
            <a:schemeClr val="tx1"/>
          </a:solidFill>
          <a:latin typeface="+mn-lt"/>
          <a:ea typeface="+mn-ea"/>
          <a:cs typeface="+mn-cs"/>
        </a:defRPr>
      </a:lvl1pPr>
      <a:lvl2pPr marL="463550" indent="-231775" algn="l" rtl="0" eaLnBrk="1" fontAlgn="base" hangingPunct="1">
        <a:spcBef>
          <a:spcPct val="100000"/>
        </a:spcBef>
        <a:spcAft>
          <a:spcPct val="30000"/>
        </a:spcAft>
        <a:buClr>
          <a:srgbClr val="000099"/>
        </a:buClr>
        <a:buFont typeface="Wingdings" pitchFamily="2" charset="2"/>
        <a:buChar char="§"/>
        <a:defRPr sz="2000">
          <a:solidFill>
            <a:schemeClr val="tx1"/>
          </a:solidFill>
          <a:latin typeface="+mn-lt"/>
        </a:defRPr>
      </a:lvl2pPr>
      <a:lvl3pPr marL="914400" indent="-231775" algn="l" rtl="0" eaLnBrk="1" fontAlgn="base" hangingPunct="1">
        <a:spcBef>
          <a:spcPct val="30000"/>
        </a:spcBef>
        <a:spcAft>
          <a:spcPct val="30000"/>
        </a:spcAft>
        <a:buClr>
          <a:srgbClr val="000099"/>
        </a:buClr>
        <a:buChar char="•"/>
        <a:defRPr>
          <a:solidFill>
            <a:schemeClr val="tx1"/>
          </a:solidFill>
          <a:latin typeface="+mn-lt"/>
        </a:defRPr>
      </a:lvl3pPr>
      <a:lvl4pPr marL="137795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4pPr>
      <a:lvl5pPr marL="18288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5pPr>
      <a:lvl6pPr marL="22860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6pPr>
      <a:lvl7pPr marL="27432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7pPr>
      <a:lvl8pPr marL="32004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8pPr>
      <a:lvl9pPr marL="36576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00" y="274638"/>
            <a:ext cx="9550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133600" y="1600205"/>
            <a:ext cx="9448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434" name="Picture 2" descr="slid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 y="0"/>
            <a:ext cx="9038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ldNum" sz="quarter" idx="4"/>
          </p:nvPr>
        </p:nvSpPr>
        <p:spPr bwMode="auto">
          <a:xfrm>
            <a:off x="4297" y="6407245"/>
            <a:ext cx="548217"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spcBef>
                <a:spcPct val="0"/>
              </a:spcBef>
              <a:spcAft>
                <a:spcPct val="0"/>
              </a:spcAft>
              <a:buClrTx/>
              <a:buFontTx/>
              <a:buNone/>
              <a:defRPr sz="1400" b="0">
                <a:solidFill>
                  <a:srgbClr val="E77003"/>
                </a:solidFill>
                <a:latin typeface="Arial" charset="0"/>
                <a:cs typeface="+mn-cs"/>
              </a:defRPr>
            </a:lvl1pPr>
          </a:lstStyle>
          <a:p>
            <a:pPr>
              <a:defRPr/>
            </a:pPr>
            <a:fld id="{FC44C917-AEC0-4461-9D6F-93C6CCA5A463}" type="slidenum">
              <a:rPr lang="en-GB"/>
              <a:pPr>
                <a:defRPr/>
              </a:pPr>
              <a:t>‹#›</a:t>
            </a:fld>
            <a:endParaRPr lang="en-GB"/>
          </a:p>
        </p:txBody>
      </p:sp>
      <p:sp>
        <p:nvSpPr>
          <p:cNvPr id="18436" name="Rectangle 4"/>
          <p:cNvSpPr>
            <a:spLocks noGrp="1" noChangeArrowheads="1"/>
          </p:cNvSpPr>
          <p:nvPr>
            <p:ph type="title"/>
          </p:nvPr>
        </p:nvSpPr>
        <p:spPr bwMode="auto">
          <a:xfrm>
            <a:off x="1930400" y="609600"/>
            <a:ext cx="975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endParaRPr lang="en-GB" altLang="en-US"/>
          </a:p>
        </p:txBody>
      </p:sp>
      <p:sp>
        <p:nvSpPr>
          <p:cNvPr id="18437" name="Rectangle 5"/>
          <p:cNvSpPr>
            <a:spLocks noGrp="1" noChangeArrowheads="1"/>
          </p:cNvSpPr>
          <p:nvPr>
            <p:ph type="body" idx="1"/>
          </p:nvPr>
        </p:nvSpPr>
        <p:spPr bwMode="auto">
          <a:xfrm>
            <a:off x="1930427" y="1657354"/>
            <a:ext cx="9768417"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8438"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5127"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solidFill>
                <a:srgbClr val="000000"/>
              </a:solidFill>
            </a:endParaRPr>
          </a:p>
        </p:txBody>
      </p:sp>
      <p:sp>
        <p:nvSpPr>
          <p:cNvPr id="18440" name="Line 19"/>
          <p:cNvSpPr>
            <a:spLocks noChangeShapeType="1"/>
          </p:cNvSpPr>
          <p:nvPr/>
        </p:nvSpPr>
        <p:spPr bwMode="auto">
          <a:xfrm flipV="1">
            <a:off x="1583267" y="95"/>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18441" name="Picture 10" descr="wbc-logo (Good)"/>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3200" y="5765800"/>
            <a:ext cx="118533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575797" y="5922964"/>
            <a:ext cx="210185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lnSpc>
                <a:spcPct val="80000"/>
              </a:lnSpc>
              <a:defRPr/>
            </a:pPr>
            <a:r>
              <a:rPr lang="en-US" sz="1400" b="0">
                <a:solidFill>
                  <a:srgbClr val="000000"/>
                </a:solidFill>
                <a:latin typeface="Arial Black" pitchFamily="34" charset="0"/>
              </a:rPr>
              <a:t> illiam </a:t>
            </a:r>
          </a:p>
          <a:p>
            <a:pPr>
              <a:lnSpc>
                <a:spcPct val="80000"/>
              </a:lnSpc>
              <a:defRPr/>
            </a:pPr>
            <a:r>
              <a:rPr lang="en-US" sz="1400" b="0">
                <a:solidFill>
                  <a:srgbClr val="000000"/>
                </a:solidFill>
                <a:latin typeface="Arial Black" pitchFamily="34" charset="0"/>
              </a:rPr>
              <a:t>    lackburn </a:t>
            </a:r>
          </a:p>
          <a:p>
            <a:pPr>
              <a:defRPr/>
            </a:pPr>
            <a:r>
              <a:rPr lang="en-US" sz="1400" b="0">
                <a:solidFill>
                  <a:srgbClr val="000000"/>
                </a:solidFill>
                <a:latin typeface="Arial Black" pitchFamily="34" charset="0"/>
              </a:rPr>
              <a:t>        onsulting, Ltd</a:t>
            </a:r>
            <a:r>
              <a:rPr lang="en-US" sz="1400" b="0">
                <a:solidFill>
                  <a:srgbClr val="000000"/>
                </a:solidFill>
                <a:latin typeface="Clarendon Condensed" pitchFamily="18" charset="0"/>
              </a:rPr>
              <a:t>.</a:t>
            </a:r>
            <a:r>
              <a:rPr lang="en-US" sz="1400" b="0">
                <a:solidFill>
                  <a:srgbClr val="000000"/>
                </a:solidFill>
              </a:rPr>
              <a:t> </a:t>
            </a:r>
          </a:p>
        </p:txBody>
      </p:sp>
      <p:sp>
        <p:nvSpPr>
          <p:cNvPr id="1035" name="Text Box 12"/>
          <p:cNvSpPr txBox="1">
            <a:spLocks noChangeArrowheads="1"/>
          </p:cNvSpPr>
          <p:nvPr/>
        </p:nvSpPr>
        <p:spPr bwMode="auto">
          <a:xfrm>
            <a:off x="7620001" y="5943695"/>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defRPr/>
            </a:pPr>
            <a:r>
              <a:rPr lang="en-US" sz="1200" u="sng">
                <a:solidFill>
                  <a:srgbClr val="000000"/>
                </a:solidFill>
                <a:cs typeface="Arial" charset="0"/>
              </a:rPr>
              <a:t>© 2010 William Blackburn Consulting, Ltd.</a:t>
            </a:r>
          </a:p>
          <a:p>
            <a:pPr>
              <a:defRPr/>
            </a:pPr>
            <a:endParaRPr lang="en-US" sz="1200" u="sng">
              <a:solidFill>
                <a:srgbClr val="000000"/>
              </a:solidFill>
              <a:cs typeface="Arial" charset="0"/>
            </a:endParaRPr>
          </a:p>
          <a:p>
            <a:pPr>
              <a:defRPr/>
            </a:pPr>
            <a:r>
              <a:rPr lang="en-US" sz="1200" u="sng">
                <a:solidFill>
                  <a:srgbClr val="000000"/>
                </a:solidFill>
              </a:rPr>
              <a:t>WRB@WBlackburnConsulting.com</a:t>
            </a:r>
          </a:p>
          <a:p>
            <a:pPr>
              <a:defRPr/>
            </a:pPr>
            <a:r>
              <a:rPr lang="en-US" sz="1200" u="sng">
                <a:solidFill>
                  <a:srgbClr val="000000"/>
                </a:solidFill>
              </a:rPr>
              <a:t>www.WBlackburnConsulting.com</a:t>
            </a:r>
          </a:p>
        </p:txBody>
      </p:sp>
    </p:spTree>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Lst>
  <p:transition spd="med">
    <p:random/>
  </p:transition>
  <p:txStyles>
    <p:titleStyle>
      <a:lvl1pPr algn="ctr" rtl="0" eaLnBrk="1" fontAlgn="base" hangingPunct="1">
        <a:spcBef>
          <a:spcPct val="0"/>
        </a:spcBef>
        <a:spcAft>
          <a:spcPct val="0"/>
        </a:spcAft>
        <a:defRPr sz="3200" b="1">
          <a:solidFill>
            <a:srgbClr val="800000"/>
          </a:solidFill>
          <a:latin typeface="+mj-lt"/>
          <a:ea typeface="+mj-ea"/>
          <a:cs typeface="+mj-cs"/>
        </a:defRPr>
      </a:lvl1pPr>
      <a:lvl2pPr algn="ctr" rtl="0" eaLnBrk="1" fontAlgn="base" hangingPunct="1">
        <a:spcBef>
          <a:spcPct val="0"/>
        </a:spcBef>
        <a:spcAft>
          <a:spcPct val="0"/>
        </a:spcAft>
        <a:defRPr sz="3200" b="1">
          <a:solidFill>
            <a:srgbClr val="800000"/>
          </a:solidFill>
          <a:latin typeface="Arial" charset="0"/>
        </a:defRPr>
      </a:lvl2pPr>
      <a:lvl3pPr algn="ctr" rtl="0" eaLnBrk="1" fontAlgn="base" hangingPunct="1">
        <a:spcBef>
          <a:spcPct val="0"/>
        </a:spcBef>
        <a:spcAft>
          <a:spcPct val="0"/>
        </a:spcAft>
        <a:defRPr sz="3200" b="1">
          <a:solidFill>
            <a:srgbClr val="800000"/>
          </a:solidFill>
          <a:latin typeface="Arial" charset="0"/>
        </a:defRPr>
      </a:lvl3pPr>
      <a:lvl4pPr algn="ctr" rtl="0" eaLnBrk="1" fontAlgn="base" hangingPunct="1">
        <a:spcBef>
          <a:spcPct val="0"/>
        </a:spcBef>
        <a:spcAft>
          <a:spcPct val="0"/>
        </a:spcAft>
        <a:defRPr sz="3200" b="1">
          <a:solidFill>
            <a:srgbClr val="800000"/>
          </a:solidFill>
          <a:latin typeface="Arial" charset="0"/>
        </a:defRPr>
      </a:lvl4pPr>
      <a:lvl5pPr algn="ctr" rtl="0" eaLnBrk="1" fontAlgn="base" hangingPunct="1">
        <a:spcBef>
          <a:spcPct val="0"/>
        </a:spcBef>
        <a:spcAft>
          <a:spcPct val="0"/>
        </a:spcAft>
        <a:defRPr sz="3200" b="1">
          <a:solidFill>
            <a:srgbClr val="800000"/>
          </a:solidFill>
          <a:latin typeface="Arial" charset="0"/>
        </a:defRPr>
      </a:lvl5pPr>
      <a:lvl6pPr marL="457200" algn="ctr" rtl="0" eaLnBrk="1" fontAlgn="base" hangingPunct="1">
        <a:spcBef>
          <a:spcPct val="0"/>
        </a:spcBef>
        <a:spcAft>
          <a:spcPct val="0"/>
        </a:spcAft>
        <a:defRPr sz="3200" b="1">
          <a:solidFill>
            <a:srgbClr val="800000"/>
          </a:solidFill>
          <a:latin typeface="Arial" charset="0"/>
        </a:defRPr>
      </a:lvl6pPr>
      <a:lvl7pPr marL="914400" algn="ctr" rtl="0" eaLnBrk="1" fontAlgn="base" hangingPunct="1">
        <a:spcBef>
          <a:spcPct val="0"/>
        </a:spcBef>
        <a:spcAft>
          <a:spcPct val="0"/>
        </a:spcAft>
        <a:defRPr sz="3200" b="1">
          <a:solidFill>
            <a:srgbClr val="800000"/>
          </a:solidFill>
          <a:latin typeface="Arial" charset="0"/>
        </a:defRPr>
      </a:lvl7pPr>
      <a:lvl8pPr marL="1371600" algn="ctr" rtl="0" eaLnBrk="1" fontAlgn="base" hangingPunct="1">
        <a:spcBef>
          <a:spcPct val="0"/>
        </a:spcBef>
        <a:spcAft>
          <a:spcPct val="0"/>
        </a:spcAft>
        <a:defRPr sz="3200" b="1">
          <a:solidFill>
            <a:srgbClr val="800000"/>
          </a:solidFill>
          <a:latin typeface="Arial" charset="0"/>
        </a:defRPr>
      </a:lvl8pPr>
      <a:lvl9pPr marL="1828800" algn="ctr" rtl="0" eaLnBrk="1" fontAlgn="base" hangingPunct="1">
        <a:spcBef>
          <a:spcPct val="0"/>
        </a:spcBef>
        <a:spcAft>
          <a:spcPct val="0"/>
        </a:spcAft>
        <a:defRPr sz="3200" b="1">
          <a:solidFill>
            <a:srgbClr val="800000"/>
          </a:solidFill>
          <a:latin typeface="Arial" charset="0"/>
        </a:defRPr>
      </a:lvl9pPr>
    </p:titleStyle>
    <p:bodyStyle>
      <a:lvl1pPr marL="342900" indent="-342900" algn="l" rtl="0" eaLnBrk="1" fontAlgn="base" hangingPunct="1">
        <a:spcBef>
          <a:spcPct val="70000"/>
        </a:spcBef>
        <a:spcAft>
          <a:spcPct val="20000"/>
        </a:spcAft>
        <a:buClr>
          <a:srgbClr val="000099"/>
        </a:buClr>
        <a:buFont typeface="Wingdings" pitchFamily="2" charset="2"/>
        <a:buChar char="q"/>
        <a:defRPr sz="2400" b="1">
          <a:solidFill>
            <a:schemeClr val="tx1"/>
          </a:solidFill>
          <a:latin typeface="+mn-lt"/>
          <a:ea typeface="+mn-ea"/>
          <a:cs typeface="+mn-cs"/>
        </a:defRPr>
      </a:lvl1pPr>
      <a:lvl2pPr marL="463550" indent="-231775" algn="l" rtl="0" eaLnBrk="1" fontAlgn="base" hangingPunct="1">
        <a:spcBef>
          <a:spcPct val="100000"/>
        </a:spcBef>
        <a:spcAft>
          <a:spcPct val="30000"/>
        </a:spcAft>
        <a:buClr>
          <a:srgbClr val="000099"/>
        </a:buClr>
        <a:buFont typeface="Wingdings" pitchFamily="2" charset="2"/>
        <a:buChar char="§"/>
        <a:defRPr sz="2000">
          <a:solidFill>
            <a:schemeClr val="tx1"/>
          </a:solidFill>
          <a:latin typeface="+mn-lt"/>
        </a:defRPr>
      </a:lvl2pPr>
      <a:lvl3pPr marL="914400" indent="-231775" algn="l" rtl="0" eaLnBrk="1" fontAlgn="base" hangingPunct="1">
        <a:spcBef>
          <a:spcPct val="30000"/>
        </a:spcBef>
        <a:spcAft>
          <a:spcPct val="30000"/>
        </a:spcAft>
        <a:buClr>
          <a:srgbClr val="000099"/>
        </a:buClr>
        <a:buChar char="•"/>
        <a:defRPr>
          <a:solidFill>
            <a:schemeClr val="tx1"/>
          </a:solidFill>
          <a:latin typeface="+mn-lt"/>
        </a:defRPr>
      </a:lvl3pPr>
      <a:lvl4pPr marL="137795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4pPr>
      <a:lvl5pPr marL="18288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5pPr>
      <a:lvl6pPr marL="22860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6pPr>
      <a:lvl7pPr marL="27432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7pPr>
      <a:lvl8pPr marL="32004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8pPr>
      <a:lvl9pPr marL="36576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 descr="slid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6" y="0"/>
            <a:ext cx="9038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ldNum" sz="quarter" idx="4"/>
          </p:nvPr>
        </p:nvSpPr>
        <p:spPr bwMode="auto">
          <a:xfrm>
            <a:off x="4300" y="6407249"/>
            <a:ext cx="548217"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spcBef>
                <a:spcPct val="0"/>
              </a:spcBef>
              <a:spcAft>
                <a:spcPct val="0"/>
              </a:spcAft>
              <a:buClrTx/>
              <a:buFontTx/>
              <a:buNone/>
              <a:defRPr sz="1400" b="0">
                <a:solidFill>
                  <a:srgbClr val="E77003"/>
                </a:solidFill>
                <a:latin typeface="Arial" charset="0"/>
                <a:cs typeface="+mn-cs"/>
              </a:defRPr>
            </a:lvl1pPr>
          </a:lstStyle>
          <a:p>
            <a:pPr>
              <a:defRPr/>
            </a:pPr>
            <a:fld id="{E0107490-1975-452E-AF96-DFB46B16D668}" type="slidenum">
              <a:rPr lang="en-GB"/>
              <a:pPr>
                <a:defRPr/>
              </a:pPr>
              <a:t>‹#›</a:t>
            </a:fld>
            <a:endParaRPr lang="en-GB"/>
          </a:p>
        </p:txBody>
      </p:sp>
      <p:sp>
        <p:nvSpPr>
          <p:cNvPr id="19460" name="Rectangle 4"/>
          <p:cNvSpPr>
            <a:spLocks noGrp="1" noChangeArrowheads="1"/>
          </p:cNvSpPr>
          <p:nvPr>
            <p:ph type="title"/>
          </p:nvPr>
        </p:nvSpPr>
        <p:spPr bwMode="auto">
          <a:xfrm>
            <a:off x="1930400" y="609600"/>
            <a:ext cx="975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endParaRPr lang="en-GB" altLang="en-US"/>
          </a:p>
        </p:txBody>
      </p:sp>
      <p:sp>
        <p:nvSpPr>
          <p:cNvPr id="19461" name="Rectangle 5"/>
          <p:cNvSpPr>
            <a:spLocks noGrp="1" noChangeArrowheads="1"/>
          </p:cNvSpPr>
          <p:nvPr>
            <p:ph type="body" idx="1"/>
          </p:nvPr>
        </p:nvSpPr>
        <p:spPr bwMode="auto">
          <a:xfrm>
            <a:off x="1930427" y="1657354"/>
            <a:ext cx="9768417"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9462"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5127"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solidFill>
                <a:srgbClr val="000000"/>
              </a:solidFill>
            </a:endParaRPr>
          </a:p>
        </p:txBody>
      </p:sp>
      <p:sp>
        <p:nvSpPr>
          <p:cNvPr id="19464" name="Line 19"/>
          <p:cNvSpPr>
            <a:spLocks noChangeShapeType="1"/>
          </p:cNvSpPr>
          <p:nvPr/>
        </p:nvSpPr>
        <p:spPr bwMode="auto">
          <a:xfrm flipV="1">
            <a:off x="1583267" y="99"/>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19465" name="Picture 10" descr="wbc-logo (Good)"/>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3200" y="5765800"/>
            <a:ext cx="118533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575799" y="5922964"/>
            <a:ext cx="210185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lnSpc>
                <a:spcPct val="80000"/>
              </a:lnSpc>
              <a:defRPr/>
            </a:pPr>
            <a:r>
              <a:rPr lang="en-US" sz="1400" b="0">
                <a:solidFill>
                  <a:srgbClr val="000000"/>
                </a:solidFill>
                <a:latin typeface="Arial Black" pitchFamily="34" charset="0"/>
              </a:rPr>
              <a:t> illiam </a:t>
            </a:r>
          </a:p>
          <a:p>
            <a:pPr>
              <a:lnSpc>
                <a:spcPct val="80000"/>
              </a:lnSpc>
              <a:defRPr/>
            </a:pPr>
            <a:r>
              <a:rPr lang="en-US" sz="1400" b="0">
                <a:solidFill>
                  <a:srgbClr val="000000"/>
                </a:solidFill>
                <a:latin typeface="Arial Black" pitchFamily="34" charset="0"/>
              </a:rPr>
              <a:t>    lackburn </a:t>
            </a:r>
          </a:p>
          <a:p>
            <a:pPr>
              <a:defRPr/>
            </a:pPr>
            <a:r>
              <a:rPr lang="en-US" sz="1400" b="0">
                <a:solidFill>
                  <a:srgbClr val="000000"/>
                </a:solidFill>
                <a:latin typeface="Arial Black" pitchFamily="34" charset="0"/>
              </a:rPr>
              <a:t>        onsulting, Ltd</a:t>
            </a:r>
            <a:r>
              <a:rPr lang="en-US" sz="1400" b="0">
                <a:solidFill>
                  <a:srgbClr val="000000"/>
                </a:solidFill>
                <a:latin typeface="Clarendon Condensed" pitchFamily="18" charset="0"/>
              </a:rPr>
              <a:t>.</a:t>
            </a:r>
            <a:r>
              <a:rPr lang="en-US" sz="1400" b="0">
                <a:solidFill>
                  <a:srgbClr val="000000"/>
                </a:solidFill>
              </a:rPr>
              <a:t> </a:t>
            </a:r>
          </a:p>
        </p:txBody>
      </p:sp>
      <p:sp>
        <p:nvSpPr>
          <p:cNvPr id="1035" name="Text Box 12"/>
          <p:cNvSpPr txBox="1">
            <a:spLocks noChangeArrowheads="1"/>
          </p:cNvSpPr>
          <p:nvPr/>
        </p:nvSpPr>
        <p:spPr bwMode="auto">
          <a:xfrm>
            <a:off x="7620001" y="5943699"/>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defRPr/>
            </a:pPr>
            <a:r>
              <a:rPr lang="en-US" sz="1200" u="sng">
                <a:solidFill>
                  <a:srgbClr val="000000"/>
                </a:solidFill>
                <a:cs typeface="Arial" charset="0"/>
              </a:rPr>
              <a:t>© 2010 William Blackburn Consulting, Ltd.</a:t>
            </a:r>
          </a:p>
          <a:p>
            <a:pPr>
              <a:defRPr/>
            </a:pPr>
            <a:endParaRPr lang="en-US" sz="1200" u="sng">
              <a:solidFill>
                <a:srgbClr val="000000"/>
              </a:solidFill>
              <a:cs typeface="Arial" charset="0"/>
            </a:endParaRPr>
          </a:p>
          <a:p>
            <a:pPr>
              <a:defRPr/>
            </a:pPr>
            <a:r>
              <a:rPr lang="en-US" sz="1200" u="sng">
                <a:solidFill>
                  <a:srgbClr val="000000"/>
                </a:solidFill>
              </a:rPr>
              <a:t>WRB@WBlackburnConsulting.com</a:t>
            </a:r>
          </a:p>
          <a:p>
            <a:pPr>
              <a:defRPr/>
            </a:pPr>
            <a:r>
              <a:rPr lang="en-US" sz="1200" u="sng">
                <a:solidFill>
                  <a:srgbClr val="000000"/>
                </a:solidFill>
              </a:rPr>
              <a:t>www.WBlackburnConsulting.com</a:t>
            </a:r>
          </a:p>
        </p:txBody>
      </p:sp>
    </p:spTree>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 id="2147484059" r:id="rId17"/>
    <p:sldLayoutId id="2147484060" r:id="rId18"/>
    <p:sldLayoutId id="2147484061" r:id="rId19"/>
  </p:sldLayoutIdLst>
  <p:transition spd="med">
    <p:random/>
  </p:transition>
  <p:txStyles>
    <p:titleStyle>
      <a:lvl1pPr algn="ctr" rtl="0" eaLnBrk="1" fontAlgn="base" hangingPunct="1">
        <a:spcBef>
          <a:spcPct val="0"/>
        </a:spcBef>
        <a:spcAft>
          <a:spcPct val="0"/>
        </a:spcAft>
        <a:defRPr sz="3200" b="1">
          <a:solidFill>
            <a:srgbClr val="800000"/>
          </a:solidFill>
          <a:latin typeface="+mj-lt"/>
          <a:ea typeface="+mj-ea"/>
          <a:cs typeface="+mj-cs"/>
        </a:defRPr>
      </a:lvl1pPr>
      <a:lvl2pPr algn="ctr" rtl="0" eaLnBrk="1" fontAlgn="base" hangingPunct="1">
        <a:spcBef>
          <a:spcPct val="0"/>
        </a:spcBef>
        <a:spcAft>
          <a:spcPct val="0"/>
        </a:spcAft>
        <a:defRPr sz="3200" b="1">
          <a:solidFill>
            <a:srgbClr val="800000"/>
          </a:solidFill>
          <a:latin typeface="Arial" charset="0"/>
        </a:defRPr>
      </a:lvl2pPr>
      <a:lvl3pPr algn="ctr" rtl="0" eaLnBrk="1" fontAlgn="base" hangingPunct="1">
        <a:spcBef>
          <a:spcPct val="0"/>
        </a:spcBef>
        <a:spcAft>
          <a:spcPct val="0"/>
        </a:spcAft>
        <a:defRPr sz="3200" b="1">
          <a:solidFill>
            <a:srgbClr val="800000"/>
          </a:solidFill>
          <a:latin typeface="Arial" charset="0"/>
        </a:defRPr>
      </a:lvl3pPr>
      <a:lvl4pPr algn="ctr" rtl="0" eaLnBrk="1" fontAlgn="base" hangingPunct="1">
        <a:spcBef>
          <a:spcPct val="0"/>
        </a:spcBef>
        <a:spcAft>
          <a:spcPct val="0"/>
        </a:spcAft>
        <a:defRPr sz="3200" b="1">
          <a:solidFill>
            <a:srgbClr val="800000"/>
          </a:solidFill>
          <a:latin typeface="Arial" charset="0"/>
        </a:defRPr>
      </a:lvl4pPr>
      <a:lvl5pPr algn="ctr" rtl="0" eaLnBrk="1" fontAlgn="base" hangingPunct="1">
        <a:spcBef>
          <a:spcPct val="0"/>
        </a:spcBef>
        <a:spcAft>
          <a:spcPct val="0"/>
        </a:spcAft>
        <a:defRPr sz="3200" b="1">
          <a:solidFill>
            <a:srgbClr val="800000"/>
          </a:solidFill>
          <a:latin typeface="Arial" charset="0"/>
        </a:defRPr>
      </a:lvl5pPr>
      <a:lvl6pPr marL="457200" algn="ctr" rtl="0" eaLnBrk="1" fontAlgn="base" hangingPunct="1">
        <a:spcBef>
          <a:spcPct val="0"/>
        </a:spcBef>
        <a:spcAft>
          <a:spcPct val="0"/>
        </a:spcAft>
        <a:defRPr sz="3200" b="1">
          <a:solidFill>
            <a:srgbClr val="800000"/>
          </a:solidFill>
          <a:latin typeface="Arial" charset="0"/>
        </a:defRPr>
      </a:lvl6pPr>
      <a:lvl7pPr marL="914400" algn="ctr" rtl="0" eaLnBrk="1" fontAlgn="base" hangingPunct="1">
        <a:spcBef>
          <a:spcPct val="0"/>
        </a:spcBef>
        <a:spcAft>
          <a:spcPct val="0"/>
        </a:spcAft>
        <a:defRPr sz="3200" b="1">
          <a:solidFill>
            <a:srgbClr val="800000"/>
          </a:solidFill>
          <a:latin typeface="Arial" charset="0"/>
        </a:defRPr>
      </a:lvl7pPr>
      <a:lvl8pPr marL="1371600" algn="ctr" rtl="0" eaLnBrk="1" fontAlgn="base" hangingPunct="1">
        <a:spcBef>
          <a:spcPct val="0"/>
        </a:spcBef>
        <a:spcAft>
          <a:spcPct val="0"/>
        </a:spcAft>
        <a:defRPr sz="3200" b="1">
          <a:solidFill>
            <a:srgbClr val="800000"/>
          </a:solidFill>
          <a:latin typeface="Arial" charset="0"/>
        </a:defRPr>
      </a:lvl8pPr>
      <a:lvl9pPr marL="1828800" algn="ctr" rtl="0" eaLnBrk="1" fontAlgn="base" hangingPunct="1">
        <a:spcBef>
          <a:spcPct val="0"/>
        </a:spcBef>
        <a:spcAft>
          <a:spcPct val="0"/>
        </a:spcAft>
        <a:defRPr sz="3200" b="1">
          <a:solidFill>
            <a:srgbClr val="800000"/>
          </a:solidFill>
          <a:latin typeface="Arial" charset="0"/>
        </a:defRPr>
      </a:lvl9pPr>
    </p:titleStyle>
    <p:bodyStyle>
      <a:lvl1pPr marL="342900" indent="-342900" algn="l" rtl="0" eaLnBrk="1" fontAlgn="base" hangingPunct="1">
        <a:spcBef>
          <a:spcPct val="70000"/>
        </a:spcBef>
        <a:spcAft>
          <a:spcPct val="20000"/>
        </a:spcAft>
        <a:buClr>
          <a:srgbClr val="000099"/>
        </a:buClr>
        <a:buFont typeface="Wingdings" pitchFamily="2" charset="2"/>
        <a:buChar char="q"/>
        <a:defRPr sz="2400" b="1">
          <a:solidFill>
            <a:schemeClr val="tx1"/>
          </a:solidFill>
          <a:latin typeface="+mn-lt"/>
          <a:ea typeface="+mn-ea"/>
          <a:cs typeface="+mn-cs"/>
        </a:defRPr>
      </a:lvl1pPr>
      <a:lvl2pPr marL="463550" indent="-231775" algn="l" rtl="0" eaLnBrk="1" fontAlgn="base" hangingPunct="1">
        <a:spcBef>
          <a:spcPct val="100000"/>
        </a:spcBef>
        <a:spcAft>
          <a:spcPct val="30000"/>
        </a:spcAft>
        <a:buClr>
          <a:srgbClr val="000099"/>
        </a:buClr>
        <a:buFont typeface="Wingdings" pitchFamily="2" charset="2"/>
        <a:buChar char="§"/>
        <a:defRPr sz="2000">
          <a:solidFill>
            <a:schemeClr val="tx1"/>
          </a:solidFill>
          <a:latin typeface="+mn-lt"/>
        </a:defRPr>
      </a:lvl2pPr>
      <a:lvl3pPr marL="914400" indent="-231775" algn="l" rtl="0" eaLnBrk="1" fontAlgn="base" hangingPunct="1">
        <a:spcBef>
          <a:spcPct val="30000"/>
        </a:spcBef>
        <a:spcAft>
          <a:spcPct val="30000"/>
        </a:spcAft>
        <a:buClr>
          <a:srgbClr val="000099"/>
        </a:buClr>
        <a:buChar char="•"/>
        <a:defRPr>
          <a:solidFill>
            <a:schemeClr val="tx1"/>
          </a:solidFill>
          <a:latin typeface="+mn-lt"/>
        </a:defRPr>
      </a:lvl3pPr>
      <a:lvl4pPr marL="137795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4pPr>
      <a:lvl5pPr marL="18288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5pPr>
      <a:lvl6pPr marL="22860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6pPr>
      <a:lvl7pPr marL="27432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7pPr>
      <a:lvl8pPr marL="32004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8pPr>
      <a:lvl9pPr marL="36576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610306" name="Group 2"/>
          <p:cNvGrpSpPr>
            <a:grpSpLocks/>
          </p:cNvGrpSpPr>
          <p:nvPr/>
        </p:nvGrpSpPr>
        <p:grpSpPr bwMode="auto">
          <a:xfrm>
            <a:off x="0" y="103"/>
            <a:ext cx="12192000" cy="6856413"/>
            <a:chOff x="0" y="0"/>
            <a:chExt cx="5760" cy="4319"/>
          </a:xfrm>
        </p:grpSpPr>
        <p:sp>
          <p:nvSpPr>
            <p:cNvPr id="6103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10"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z="1800" b="0">
                <a:solidFill>
                  <a:srgbClr val="FFFFFF"/>
                </a:solidFill>
                <a:cs typeface="+mn-cs"/>
              </a:endParaRPr>
            </a:p>
          </p:txBody>
        </p:sp>
        <p:sp>
          <p:nvSpPr>
            <p:cNvPr id="610312"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13"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15"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17"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19"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23"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25"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z="1800" b="0">
                <a:solidFill>
                  <a:srgbClr val="FFFFFF"/>
                </a:solidFill>
                <a:cs typeface="+mn-cs"/>
              </a:endParaRPr>
            </a:p>
          </p:txBody>
        </p:sp>
        <p:sp>
          <p:nvSpPr>
            <p:cNvPr id="6103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29"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32"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34"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grpSp>
          <p:nvGrpSpPr>
            <p:cNvPr id="610343" name="Group 39"/>
            <p:cNvGrpSpPr>
              <a:grpSpLocks/>
            </p:cNvGrpSpPr>
            <p:nvPr userDrawn="1"/>
          </p:nvGrpSpPr>
          <p:grpSpPr bwMode="auto">
            <a:xfrm>
              <a:off x="0" y="1632"/>
              <a:ext cx="5758" cy="1858"/>
              <a:chOff x="0" y="1632"/>
              <a:chExt cx="5758" cy="1858"/>
            </a:xfrm>
          </p:grpSpPr>
          <p:sp>
            <p:nvSpPr>
              <p:cNvPr id="6103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sp>
            <p:nvSpPr>
              <p:cNvPr id="6103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b="0">
                  <a:solidFill>
                    <a:srgbClr val="FFFFFF"/>
                  </a:solidFill>
                  <a:cs typeface="+mn-cs"/>
                </a:endParaRPr>
              </a:p>
            </p:txBody>
          </p:sp>
        </p:grpSp>
      </p:grpSp>
      <p:sp>
        <p:nvSpPr>
          <p:cNvPr id="610346"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0347" name="Rectangle 43"/>
          <p:cNvSpPr>
            <a:spLocks noGrp="1" noChangeArrowheads="1"/>
          </p:cNvSpPr>
          <p:nvPr>
            <p:ph type="body" idx="1"/>
          </p:nvPr>
        </p:nvSpPr>
        <p:spPr bwMode="auto">
          <a:xfrm>
            <a:off x="609600" y="1600206"/>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0348"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b="0">
              <a:solidFill>
                <a:srgbClr val="FFFFFF"/>
              </a:solidFill>
              <a:cs typeface="+mn-cs"/>
            </a:endParaRPr>
          </a:p>
        </p:txBody>
      </p:sp>
      <p:sp>
        <p:nvSpPr>
          <p:cNvPr id="610349"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b="0">
              <a:solidFill>
                <a:srgbClr val="FFFFFF"/>
              </a:solidFill>
              <a:cs typeface="+mn-cs"/>
            </a:endParaRPr>
          </a:p>
        </p:txBody>
      </p:sp>
      <p:sp>
        <p:nvSpPr>
          <p:cNvPr id="610350"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A050C2EB-9818-4DDC-B80A-8022E9580DFE}" type="slidenum">
              <a:rPr lang="en-US" altLang="en-US" b="0">
                <a:solidFill>
                  <a:srgbClr val="FFFFFF"/>
                </a:solidFill>
                <a:cs typeface="+mn-cs"/>
              </a:rPr>
              <a:pPr/>
              <a:t>‹#›</a:t>
            </a:fld>
            <a:endParaRPr lang="en-US" altLang="en-US" b="0">
              <a:solidFill>
                <a:srgbClr val="FFFFFF"/>
              </a:solidFill>
              <a:cs typeface="+mn-cs"/>
            </a:endParaRPr>
          </a:p>
        </p:txBody>
      </p:sp>
    </p:spTree>
    <p:extLst>
      <p:ext uri="{BB962C8B-B14F-4D97-AF65-F5344CB8AC3E}">
        <p14:creationId xmlns:p14="http://schemas.microsoft.com/office/powerpoint/2010/main" val="867565865"/>
      </p:ext>
    </p:extLst>
  </p:cSld>
  <p:clrMap bg1="dk2" tx1="lt1" bg2="dk1" tx2="lt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Lst>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1" fontAlgn="base" hangingPunct="1">
        <a:spcBef>
          <a:spcPct val="20000"/>
        </a:spcBef>
        <a:spcAft>
          <a:spcPct val="0"/>
        </a:spcAft>
        <a:buClr>
          <a:schemeClr val="hlink"/>
        </a:buClr>
        <a:buSzPct val="90000"/>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SzPct val="90000"/>
        <a:buFont typeface="Wingdings"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slid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 y="0"/>
            <a:ext cx="9038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ldNum" sz="quarter" idx="4"/>
          </p:nvPr>
        </p:nvSpPr>
        <p:spPr bwMode="auto">
          <a:xfrm>
            <a:off x="4305" y="6407257"/>
            <a:ext cx="548217"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spcBef>
                <a:spcPct val="0"/>
              </a:spcBef>
              <a:spcAft>
                <a:spcPct val="0"/>
              </a:spcAft>
              <a:buClrTx/>
              <a:buFontTx/>
              <a:buNone/>
              <a:defRPr sz="1400" b="0">
                <a:solidFill>
                  <a:srgbClr val="E77003"/>
                </a:solidFill>
              </a:defRPr>
            </a:lvl1pPr>
          </a:lstStyle>
          <a:p>
            <a:pPr eaLnBrk="0" hangingPunct="0">
              <a:defRPr/>
            </a:pPr>
            <a:fld id="{0FAAE797-BEE9-4C5F-9585-2F02D0FE0E41}" type="slidenum">
              <a:rPr lang="en-GB">
                <a:latin typeface="Arial" charset="0"/>
                <a:cs typeface="+mn-cs"/>
              </a:rPr>
              <a:pPr eaLnBrk="0" hangingPunct="0">
                <a:defRPr/>
              </a:pPr>
              <a:t>‹#›</a:t>
            </a:fld>
            <a:endParaRPr lang="en-GB" dirty="0">
              <a:latin typeface="Arial" charset="0"/>
              <a:cs typeface="+mn-cs"/>
            </a:endParaRPr>
          </a:p>
        </p:txBody>
      </p:sp>
      <p:sp>
        <p:nvSpPr>
          <p:cNvPr id="1028" name="Rectangle 4"/>
          <p:cNvSpPr>
            <a:spLocks noGrp="1" noChangeArrowheads="1"/>
          </p:cNvSpPr>
          <p:nvPr>
            <p:ph type="title"/>
          </p:nvPr>
        </p:nvSpPr>
        <p:spPr bwMode="auto">
          <a:xfrm>
            <a:off x="1930400" y="609600"/>
            <a:ext cx="975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t>Click to edit Master title style</a:t>
            </a:r>
            <a:endParaRPr lang="en-GB"/>
          </a:p>
        </p:txBody>
      </p:sp>
      <p:sp>
        <p:nvSpPr>
          <p:cNvPr id="1029" name="Rectangle 5"/>
          <p:cNvSpPr>
            <a:spLocks noGrp="1" noChangeArrowheads="1"/>
          </p:cNvSpPr>
          <p:nvPr>
            <p:ph type="body" idx="1"/>
          </p:nvPr>
        </p:nvSpPr>
        <p:spPr bwMode="auto">
          <a:xfrm>
            <a:off x="1930427" y="1657354"/>
            <a:ext cx="9768417"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30"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pPr eaLnBrk="0" hangingPunct="0">
              <a:spcBef>
                <a:spcPct val="70000"/>
              </a:spcBef>
              <a:spcAft>
                <a:spcPct val="20000"/>
              </a:spcAft>
              <a:buClr>
                <a:srgbClr val="000099"/>
              </a:buClr>
              <a:buFont typeface="Wingdings" pitchFamily="2" charset="2"/>
              <a:buNone/>
            </a:pPr>
            <a:endParaRPr lang="en-US" sz="1800">
              <a:solidFill>
                <a:srgbClr val="000000"/>
              </a:solidFill>
              <a:latin typeface="Arial" charset="0"/>
              <a:cs typeface="+mn-cs"/>
            </a:endParaRPr>
          </a:p>
        </p:txBody>
      </p:sp>
      <p:sp>
        <p:nvSpPr>
          <p:cNvPr id="1031"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b="0">
              <a:solidFill>
                <a:srgbClr val="000000"/>
              </a:solidFill>
              <a:latin typeface="Arial" charset="0"/>
              <a:cs typeface="+mn-cs"/>
            </a:endParaRPr>
          </a:p>
        </p:txBody>
      </p:sp>
      <p:sp>
        <p:nvSpPr>
          <p:cNvPr id="1032" name="Line 19"/>
          <p:cNvSpPr>
            <a:spLocks noChangeShapeType="1"/>
          </p:cNvSpPr>
          <p:nvPr/>
        </p:nvSpPr>
        <p:spPr bwMode="auto">
          <a:xfrm flipV="1">
            <a:off x="1583267" y="107"/>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pPr eaLnBrk="0" hangingPunct="0">
              <a:spcBef>
                <a:spcPct val="70000"/>
              </a:spcBef>
              <a:spcAft>
                <a:spcPct val="20000"/>
              </a:spcAft>
              <a:buClr>
                <a:srgbClr val="000099"/>
              </a:buClr>
              <a:buFont typeface="Wingdings" pitchFamily="2" charset="2"/>
              <a:buNone/>
            </a:pPr>
            <a:endParaRPr lang="en-US" sz="1800">
              <a:solidFill>
                <a:srgbClr val="000000"/>
              </a:solidFill>
              <a:latin typeface="Arial" charset="0"/>
              <a:cs typeface="+mn-cs"/>
            </a:endParaRPr>
          </a:p>
        </p:txBody>
      </p:sp>
      <p:pic>
        <p:nvPicPr>
          <p:cNvPr id="1033" name="Picture 10" descr="wbc-logo (Goo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3200" y="5765800"/>
            <a:ext cx="118533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575805" y="5922964"/>
            <a:ext cx="210185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lnSpc>
                <a:spcPct val="80000"/>
              </a:lnSpc>
              <a:defRPr/>
            </a:pPr>
            <a:r>
              <a:rPr lang="en-US" sz="1400" b="0" dirty="0">
                <a:solidFill>
                  <a:srgbClr val="000000"/>
                </a:solidFill>
                <a:latin typeface="Arial Black" pitchFamily="34" charset="0"/>
                <a:cs typeface="+mn-cs"/>
              </a:rPr>
              <a:t> </a:t>
            </a:r>
            <a:r>
              <a:rPr lang="en-US" sz="1400" b="0" dirty="0" err="1">
                <a:solidFill>
                  <a:srgbClr val="000000"/>
                </a:solidFill>
                <a:latin typeface="Arial Black" pitchFamily="34" charset="0"/>
                <a:cs typeface="+mn-cs"/>
              </a:rPr>
              <a:t>illiam</a:t>
            </a:r>
            <a:r>
              <a:rPr lang="en-US" sz="1400" b="0" dirty="0">
                <a:solidFill>
                  <a:srgbClr val="000000"/>
                </a:solidFill>
                <a:latin typeface="Arial Black" pitchFamily="34" charset="0"/>
                <a:cs typeface="+mn-cs"/>
              </a:rPr>
              <a:t> </a:t>
            </a:r>
          </a:p>
          <a:p>
            <a:pPr>
              <a:lnSpc>
                <a:spcPct val="80000"/>
              </a:lnSpc>
              <a:defRPr/>
            </a:pPr>
            <a:r>
              <a:rPr lang="en-US" sz="1400" b="0" dirty="0">
                <a:solidFill>
                  <a:srgbClr val="000000"/>
                </a:solidFill>
                <a:latin typeface="Arial Black" pitchFamily="34" charset="0"/>
                <a:cs typeface="+mn-cs"/>
              </a:rPr>
              <a:t>    </a:t>
            </a:r>
            <a:r>
              <a:rPr lang="en-US" sz="1400" b="0" dirty="0" err="1">
                <a:solidFill>
                  <a:srgbClr val="000000"/>
                </a:solidFill>
                <a:latin typeface="Arial Black" pitchFamily="34" charset="0"/>
                <a:cs typeface="+mn-cs"/>
              </a:rPr>
              <a:t>lackburn</a:t>
            </a:r>
            <a:r>
              <a:rPr lang="en-US" sz="1400" b="0" dirty="0">
                <a:solidFill>
                  <a:srgbClr val="000000"/>
                </a:solidFill>
                <a:latin typeface="Arial Black" pitchFamily="34" charset="0"/>
                <a:cs typeface="+mn-cs"/>
              </a:rPr>
              <a:t> </a:t>
            </a:r>
          </a:p>
          <a:p>
            <a:pPr>
              <a:defRPr/>
            </a:pPr>
            <a:r>
              <a:rPr lang="en-US" sz="1400" b="0" dirty="0">
                <a:solidFill>
                  <a:srgbClr val="000000"/>
                </a:solidFill>
                <a:latin typeface="Arial Black" pitchFamily="34" charset="0"/>
                <a:cs typeface="+mn-cs"/>
              </a:rPr>
              <a:t>        </a:t>
            </a:r>
            <a:r>
              <a:rPr lang="en-US" sz="1400" b="0" dirty="0" err="1">
                <a:solidFill>
                  <a:srgbClr val="000000"/>
                </a:solidFill>
                <a:latin typeface="Arial Black" pitchFamily="34" charset="0"/>
                <a:cs typeface="+mn-cs"/>
              </a:rPr>
              <a:t>onsulting</a:t>
            </a:r>
            <a:r>
              <a:rPr lang="en-US" sz="1400" b="0" dirty="0">
                <a:solidFill>
                  <a:srgbClr val="000000"/>
                </a:solidFill>
                <a:latin typeface="Arial Black" pitchFamily="34" charset="0"/>
                <a:cs typeface="+mn-cs"/>
              </a:rPr>
              <a:t>, Ltd</a:t>
            </a:r>
            <a:r>
              <a:rPr lang="en-US" sz="1400" b="0" dirty="0">
                <a:solidFill>
                  <a:srgbClr val="000000"/>
                </a:solidFill>
                <a:latin typeface="Clarendon Condensed" pitchFamily="18" charset="0"/>
                <a:cs typeface="+mn-cs"/>
              </a:rPr>
              <a:t>.</a:t>
            </a:r>
            <a:r>
              <a:rPr lang="en-US" sz="1400" b="0" dirty="0">
                <a:solidFill>
                  <a:srgbClr val="000000"/>
                </a:solidFill>
                <a:cs typeface="+mn-cs"/>
              </a:rPr>
              <a:t> </a:t>
            </a:r>
          </a:p>
        </p:txBody>
      </p:sp>
      <p:sp>
        <p:nvSpPr>
          <p:cNvPr id="1035" name="Text Box 12"/>
          <p:cNvSpPr txBox="1">
            <a:spLocks noChangeArrowheads="1"/>
          </p:cNvSpPr>
          <p:nvPr/>
        </p:nvSpPr>
        <p:spPr bwMode="auto">
          <a:xfrm>
            <a:off x="7620001" y="5943707"/>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defRPr/>
            </a:pPr>
            <a:r>
              <a:rPr lang="en-US" sz="1200" u="sng">
                <a:solidFill>
                  <a:srgbClr val="000000"/>
                </a:solidFill>
                <a:cs typeface="Arial" charset="0"/>
              </a:rPr>
              <a:t>© 2010 William Blackburn Consulting, Ltd.</a:t>
            </a:r>
          </a:p>
          <a:p>
            <a:pPr>
              <a:defRPr/>
            </a:pPr>
            <a:endParaRPr lang="en-US" sz="1200" u="sng">
              <a:solidFill>
                <a:srgbClr val="000000"/>
              </a:solidFill>
              <a:cs typeface="Arial" charset="0"/>
            </a:endParaRPr>
          </a:p>
          <a:p>
            <a:pPr>
              <a:defRPr/>
            </a:pPr>
            <a:r>
              <a:rPr lang="en-US" sz="1200" u="sng">
                <a:solidFill>
                  <a:srgbClr val="000000"/>
                </a:solidFill>
                <a:cs typeface="+mn-cs"/>
              </a:rPr>
              <a:t>WRB@WBlackburnConsulting.com</a:t>
            </a:r>
          </a:p>
          <a:p>
            <a:pPr>
              <a:defRPr/>
            </a:pPr>
            <a:r>
              <a:rPr lang="en-US" sz="1200" u="sng">
                <a:solidFill>
                  <a:srgbClr val="000000"/>
                </a:solidFill>
                <a:cs typeface="+mn-cs"/>
              </a:rPr>
              <a:t>www.WBlackburnConsulting.com</a:t>
            </a:r>
          </a:p>
        </p:txBody>
      </p:sp>
    </p:spTree>
    <p:extLst>
      <p:ext uri="{BB962C8B-B14F-4D97-AF65-F5344CB8AC3E}">
        <p14:creationId xmlns:p14="http://schemas.microsoft.com/office/powerpoint/2010/main" val="4226072183"/>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Lst>
  <p:transition spd="med">
    <p:random/>
  </p:transition>
  <p:txStyles>
    <p:titleStyle>
      <a:lvl1pPr algn="ctr" rtl="0" eaLnBrk="1" fontAlgn="base" hangingPunct="1">
        <a:spcBef>
          <a:spcPct val="0"/>
        </a:spcBef>
        <a:spcAft>
          <a:spcPct val="0"/>
        </a:spcAft>
        <a:defRPr sz="3200" b="1">
          <a:solidFill>
            <a:srgbClr val="800000"/>
          </a:solidFill>
          <a:latin typeface="+mj-lt"/>
          <a:ea typeface="+mj-ea"/>
          <a:cs typeface="+mj-cs"/>
        </a:defRPr>
      </a:lvl1pPr>
      <a:lvl2pPr algn="ctr" rtl="0" eaLnBrk="1" fontAlgn="base" hangingPunct="1">
        <a:spcBef>
          <a:spcPct val="0"/>
        </a:spcBef>
        <a:spcAft>
          <a:spcPct val="0"/>
        </a:spcAft>
        <a:defRPr sz="3200" b="1">
          <a:solidFill>
            <a:srgbClr val="800000"/>
          </a:solidFill>
          <a:latin typeface="Arial" charset="0"/>
        </a:defRPr>
      </a:lvl2pPr>
      <a:lvl3pPr algn="ctr" rtl="0" eaLnBrk="1" fontAlgn="base" hangingPunct="1">
        <a:spcBef>
          <a:spcPct val="0"/>
        </a:spcBef>
        <a:spcAft>
          <a:spcPct val="0"/>
        </a:spcAft>
        <a:defRPr sz="3200" b="1">
          <a:solidFill>
            <a:srgbClr val="800000"/>
          </a:solidFill>
          <a:latin typeface="Arial" charset="0"/>
        </a:defRPr>
      </a:lvl3pPr>
      <a:lvl4pPr algn="ctr" rtl="0" eaLnBrk="1" fontAlgn="base" hangingPunct="1">
        <a:spcBef>
          <a:spcPct val="0"/>
        </a:spcBef>
        <a:spcAft>
          <a:spcPct val="0"/>
        </a:spcAft>
        <a:defRPr sz="3200" b="1">
          <a:solidFill>
            <a:srgbClr val="800000"/>
          </a:solidFill>
          <a:latin typeface="Arial" charset="0"/>
        </a:defRPr>
      </a:lvl4pPr>
      <a:lvl5pPr algn="ctr" rtl="0" eaLnBrk="1" fontAlgn="base" hangingPunct="1">
        <a:spcBef>
          <a:spcPct val="0"/>
        </a:spcBef>
        <a:spcAft>
          <a:spcPct val="0"/>
        </a:spcAft>
        <a:defRPr sz="3200" b="1">
          <a:solidFill>
            <a:srgbClr val="800000"/>
          </a:solidFill>
          <a:latin typeface="Arial" charset="0"/>
        </a:defRPr>
      </a:lvl5pPr>
      <a:lvl6pPr marL="457200" algn="ctr" rtl="0" eaLnBrk="1" fontAlgn="base" hangingPunct="1">
        <a:spcBef>
          <a:spcPct val="0"/>
        </a:spcBef>
        <a:spcAft>
          <a:spcPct val="0"/>
        </a:spcAft>
        <a:defRPr sz="3200" b="1">
          <a:solidFill>
            <a:srgbClr val="800000"/>
          </a:solidFill>
          <a:latin typeface="Arial" charset="0"/>
        </a:defRPr>
      </a:lvl6pPr>
      <a:lvl7pPr marL="914400" algn="ctr" rtl="0" eaLnBrk="1" fontAlgn="base" hangingPunct="1">
        <a:spcBef>
          <a:spcPct val="0"/>
        </a:spcBef>
        <a:spcAft>
          <a:spcPct val="0"/>
        </a:spcAft>
        <a:defRPr sz="3200" b="1">
          <a:solidFill>
            <a:srgbClr val="800000"/>
          </a:solidFill>
          <a:latin typeface="Arial" charset="0"/>
        </a:defRPr>
      </a:lvl7pPr>
      <a:lvl8pPr marL="1371600" algn="ctr" rtl="0" eaLnBrk="1" fontAlgn="base" hangingPunct="1">
        <a:spcBef>
          <a:spcPct val="0"/>
        </a:spcBef>
        <a:spcAft>
          <a:spcPct val="0"/>
        </a:spcAft>
        <a:defRPr sz="3200" b="1">
          <a:solidFill>
            <a:srgbClr val="800000"/>
          </a:solidFill>
          <a:latin typeface="Arial" charset="0"/>
        </a:defRPr>
      </a:lvl8pPr>
      <a:lvl9pPr marL="1828800" algn="ctr" rtl="0" eaLnBrk="1" fontAlgn="base" hangingPunct="1">
        <a:spcBef>
          <a:spcPct val="0"/>
        </a:spcBef>
        <a:spcAft>
          <a:spcPct val="0"/>
        </a:spcAft>
        <a:defRPr sz="3200" b="1">
          <a:solidFill>
            <a:srgbClr val="800000"/>
          </a:solidFill>
          <a:latin typeface="Arial" charset="0"/>
        </a:defRPr>
      </a:lvl9pPr>
    </p:titleStyle>
    <p:bodyStyle>
      <a:lvl1pPr marL="342900" indent="-342900" algn="l" rtl="0" eaLnBrk="1" fontAlgn="base" hangingPunct="1">
        <a:spcBef>
          <a:spcPct val="70000"/>
        </a:spcBef>
        <a:spcAft>
          <a:spcPct val="20000"/>
        </a:spcAft>
        <a:buClr>
          <a:srgbClr val="000099"/>
        </a:buClr>
        <a:buFont typeface="Wingdings" pitchFamily="2" charset="2"/>
        <a:buChar char="q"/>
        <a:defRPr sz="2400" b="1">
          <a:solidFill>
            <a:schemeClr val="tx1"/>
          </a:solidFill>
          <a:latin typeface="+mn-lt"/>
          <a:ea typeface="+mn-ea"/>
          <a:cs typeface="+mn-cs"/>
        </a:defRPr>
      </a:lvl1pPr>
      <a:lvl2pPr marL="463550" indent="-231775" algn="l" rtl="0" eaLnBrk="1" fontAlgn="base" hangingPunct="1">
        <a:spcBef>
          <a:spcPct val="100000"/>
        </a:spcBef>
        <a:spcAft>
          <a:spcPct val="30000"/>
        </a:spcAft>
        <a:buClr>
          <a:srgbClr val="000099"/>
        </a:buClr>
        <a:buFont typeface="Wingdings" pitchFamily="2" charset="2"/>
        <a:buChar char="§"/>
        <a:defRPr sz="2000">
          <a:solidFill>
            <a:schemeClr val="tx1"/>
          </a:solidFill>
          <a:latin typeface="+mn-lt"/>
        </a:defRPr>
      </a:lvl2pPr>
      <a:lvl3pPr marL="914400" indent="-231775" algn="l" rtl="0" eaLnBrk="1" fontAlgn="base" hangingPunct="1">
        <a:spcBef>
          <a:spcPct val="30000"/>
        </a:spcBef>
        <a:spcAft>
          <a:spcPct val="30000"/>
        </a:spcAft>
        <a:buClr>
          <a:srgbClr val="000099"/>
        </a:buClr>
        <a:buChar char="•"/>
        <a:defRPr>
          <a:solidFill>
            <a:schemeClr val="tx1"/>
          </a:solidFill>
          <a:latin typeface="+mn-lt"/>
        </a:defRPr>
      </a:lvl3pPr>
      <a:lvl4pPr marL="137795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4pPr>
      <a:lvl5pPr marL="18288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5pPr>
      <a:lvl6pPr marL="22860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6pPr>
      <a:lvl7pPr marL="27432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7pPr>
      <a:lvl8pPr marL="32004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8pPr>
      <a:lvl9pPr marL="36576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2032000" y="274638"/>
            <a:ext cx="9550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2291" name="Rectangle 3"/>
          <p:cNvSpPr>
            <a:spLocks noGrp="1" noChangeArrowheads="1"/>
          </p:cNvSpPr>
          <p:nvPr>
            <p:ph type="body" idx="1"/>
          </p:nvPr>
        </p:nvSpPr>
        <p:spPr bwMode="auto">
          <a:xfrm>
            <a:off x="2133600" y="1600206"/>
            <a:ext cx="9448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292" name="Rectangle 15"/>
          <p:cNvSpPr>
            <a:spLocks noChangeArrowheads="1"/>
          </p:cNvSpPr>
          <p:nvPr/>
        </p:nvSpPr>
        <p:spPr bwMode="auto">
          <a:xfrm>
            <a:off x="1" y="0"/>
            <a:ext cx="1583267" cy="6858000"/>
          </a:xfrm>
          <a:prstGeom prst="rect">
            <a:avLst/>
          </a:prstGeom>
          <a:gradFill>
            <a:gsLst>
              <a:gs pos="22000">
                <a:srgbClr val="A50021"/>
              </a:gs>
              <a:gs pos="100000">
                <a:schemeClr val="accent1">
                  <a:tint val="23500"/>
                  <a:satMod val="160000"/>
                </a:schemeClr>
              </a:gs>
            </a:gsLst>
            <a:lin ang="5400000" scaled="0"/>
          </a:gradFill>
          <a:ln>
            <a:noFill/>
          </a:ln>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350" b="0" dirty="0">
              <a:solidFill>
                <a:srgbClr val="000000"/>
              </a:solidFill>
            </a:endParaRPr>
          </a:p>
        </p:txBody>
      </p:sp>
      <p:pic>
        <p:nvPicPr>
          <p:cNvPr id="4098" name="Picture 2" descr="http://cdn.static-economist.com/sites/default/files/imagecache/wmba-cs-banner/loyola_595x200quinlanlogo2.jp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 y="6126173"/>
            <a:ext cx="1583267" cy="73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711235"/>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Lst>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900" algn="ctr" rtl="0" eaLnBrk="1" fontAlgn="base" hangingPunct="1">
        <a:spcBef>
          <a:spcPct val="0"/>
        </a:spcBef>
        <a:spcAft>
          <a:spcPct val="0"/>
        </a:spcAft>
        <a:defRPr sz="3300">
          <a:solidFill>
            <a:schemeClr val="tx2"/>
          </a:solidFill>
          <a:latin typeface="Arial" charset="0"/>
        </a:defRPr>
      </a:lvl6pPr>
      <a:lvl7pPr marL="685800" algn="ctr" rtl="0" eaLnBrk="1" fontAlgn="base" hangingPunct="1">
        <a:spcBef>
          <a:spcPct val="0"/>
        </a:spcBef>
        <a:spcAft>
          <a:spcPct val="0"/>
        </a:spcAft>
        <a:defRPr sz="3300">
          <a:solidFill>
            <a:schemeClr val="tx2"/>
          </a:solidFill>
          <a:latin typeface="Arial" charset="0"/>
        </a:defRPr>
      </a:lvl7pPr>
      <a:lvl8pPr marL="1028700" algn="ctr" rtl="0" eaLnBrk="1" fontAlgn="base" hangingPunct="1">
        <a:spcBef>
          <a:spcPct val="0"/>
        </a:spcBef>
        <a:spcAft>
          <a:spcPct val="0"/>
        </a:spcAft>
        <a:defRPr sz="3300">
          <a:solidFill>
            <a:schemeClr val="tx2"/>
          </a:solidFill>
          <a:latin typeface="Arial" charset="0"/>
        </a:defRPr>
      </a:lvl8pPr>
      <a:lvl9pPr marL="1371600" algn="ctr" rtl="0" eaLnBrk="1" fontAlgn="base" hangingPunct="1">
        <a:spcBef>
          <a:spcPct val="0"/>
        </a:spcBef>
        <a:spcAft>
          <a:spcPct val="0"/>
        </a:spcAft>
        <a:defRPr sz="3300">
          <a:solidFill>
            <a:schemeClr val="tx2"/>
          </a:solidFill>
          <a:latin typeface="Arial"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slid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 y="0"/>
            <a:ext cx="9038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ldNum" sz="quarter" idx="4"/>
          </p:nvPr>
        </p:nvSpPr>
        <p:spPr bwMode="auto">
          <a:xfrm>
            <a:off x="4242" y="6407163"/>
            <a:ext cx="548217"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spcBef>
                <a:spcPct val="0"/>
              </a:spcBef>
              <a:spcAft>
                <a:spcPct val="0"/>
              </a:spcAft>
              <a:buClrTx/>
              <a:buFontTx/>
              <a:buNone/>
              <a:defRPr sz="1400" b="0">
                <a:solidFill>
                  <a:srgbClr val="E77003"/>
                </a:solidFill>
                <a:latin typeface="Arial" charset="0"/>
                <a:cs typeface="+mn-cs"/>
              </a:defRPr>
            </a:lvl1pPr>
          </a:lstStyle>
          <a:p>
            <a:pPr>
              <a:defRPr/>
            </a:pPr>
            <a:fld id="{06D275C2-69B0-43CA-8F3A-278E4A108508}" type="slidenum">
              <a:rPr lang="en-GB"/>
              <a:pPr>
                <a:defRPr/>
              </a:pPr>
              <a:t>‹#›</a:t>
            </a:fld>
            <a:endParaRPr lang="en-GB" dirty="0"/>
          </a:p>
        </p:txBody>
      </p:sp>
      <p:sp>
        <p:nvSpPr>
          <p:cNvPr id="2052" name="Rectangle 4"/>
          <p:cNvSpPr>
            <a:spLocks noGrp="1" noChangeArrowheads="1"/>
          </p:cNvSpPr>
          <p:nvPr>
            <p:ph type="title"/>
          </p:nvPr>
        </p:nvSpPr>
        <p:spPr bwMode="auto">
          <a:xfrm>
            <a:off x="1930400" y="609600"/>
            <a:ext cx="975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endParaRPr lang="en-GB" altLang="en-US"/>
          </a:p>
        </p:txBody>
      </p:sp>
      <p:sp>
        <p:nvSpPr>
          <p:cNvPr id="2053" name="Rectangle 5"/>
          <p:cNvSpPr>
            <a:spLocks noGrp="1" noChangeArrowheads="1"/>
          </p:cNvSpPr>
          <p:nvPr>
            <p:ph type="body" idx="1"/>
          </p:nvPr>
        </p:nvSpPr>
        <p:spPr bwMode="auto">
          <a:xfrm>
            <a:off x="1930409" y="1657354"/>
            <a:ext cx="9768417"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2054"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dirty="0"/>
          </a:p>
        </p:txBody>
      </p:sp>
      <p:sp>
        <p:nvSpPr>
          <p:cNvPr id="2055"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dirty="0"/>
          </a:p>
        </p:txBody>
      </p:sp>
      <p:sp>
        <p:nvSpPr>
          <p:cNvPr id="2056" name="Line 19"/>
          <p:cNvSpPr>
            <a:spLocks noChangeShapeType="1"/>
          </p:cNvSpPr>
          <p:nvPr/>
        </p:nvSpPr>
        <p:spPr bwMode="auto">
          <a:xfrm flipV="1">
            <a:off x="1583267" y="13"/>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dirty="0"/>
          </a:p>
        </p:txBody>
      </p:sp>
      <p:pic>
        <p:nvPicPr>
          <p:cNvPr id="2057" name="Picture 10" descr="wbc-logo (Goo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3200" y="5765800"/>
            <a:ext cx="118533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575742" y="5922964"/>
            <a:ext cx="210185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lnSpc>
                <a:spcPct val="80000"/>
              </a:lnSpc>
              <a:defRPr/>
            </a:pPr>
            <a:r>
              <a:rPr lang="en-US" sz="1400" b="0" dirty="0">
                <a:latin typeface="Arial Black" pitchFamily="34" charset="0"/>
                <a:cs typeface="+mn-cs"/>
              </a:rPr>
              <a:t> </a:t>
            </a:r>
            <a:r>
              <a:rPr lang="en-US" sz="1400" b="0" dirty="0" err="1">
                <a:latin typeface="Arial Black" pitchFamily="34" charset="0"/>
                <a:cs typeface="+mn-cs"/>
              </a:rPr>
              <a:t>illiam</a:t>
            </a:r>
            <a:r>
              <a:rPr lang="en-US" sz="1400" b="0" dirty="0">
                <a:latin typeface="Arial Black" pitchFamily="34" charset="0"/>
                <a:cs typeface="+mn-cs"/>
              </a:rPr>
              <a:t> </a:t>
            </a:r>
          </a:p>
          <a:p>
            <a:pPr>
              <a:lnSpc>
                <a:spcPct val="80000"/>
              </a:lnSpc>
              <a:defRPr/>
            </a:pPr>
            <a:r>
              <a:rPr lang="en-US" sz="1400" b="0" dirty="0">
                <a:latin typeface="Arial Black" pitchFamily="34" charset="0"/>
                <a:cs typeface="+mn-cs"/>
              </a:rPr>
              <a:t>    </a:t>
            </a:r>
            <a:r>
              <a:rPr lang="en-US" sz="1400" b="0" dirty="0" err="1">
                <a:latin typeface="Arial Black" pitchFamily="34" charset="0"/>
                <a:cs typeface="+mn-cs"/>
              </a:rPr>
              <a:t>lackburn</a:t>
            </a:r>
            <a:r>
              <a:rPr lang="en-US" sz="1400" b="0" dirty="0">
                <a:latin typeface="Arial Black" pitchFamily="34" charset="0"/>
                <a:cs typeface="+mn-cs"/>
              </a:rPr>
              <a:t> </a:t>
            </a:r>
          </a:p>
          <a:p>
            <a:pPr>
              <a:defRPr/>
            </a:pPr>
            <a:r>
              <a:rPr lang="en-US" sz="1400" b="0" dirty="0">
                <a:latin typeface="Arial Black" pitchFamily="34" charset="0"/>
                <a:cs typeface="+mn-cs"/>
              </a:rPr>
              <a:t>        </a:t>
            </a:r>
            <a:r>
              <a:rPr lang="en-US" sz="1400" b="0" dirty="0" err="1">
                <a:latin typeface="Arial Black" pitchFamily="34" charset="0"/>
                <a:cs typeface="+mn-cs"/>
              </a:rPr>
              <a:t>onsulting</a:t>
            </a:r>
            <a:r>
              <a:rPr lang="en-US" sz="1400" b="0" dirty="0">
                <a:latin typeface="Arial Black" pitchFamily="34" charset="0"/>
                <a:cs typeface="+mn-cs"/>
              </a:rPr>
              <a:t>, Ltd</a:t>
            </a:r>
            <a:r>
              <a:rPr lang="en-US" sz="1400" b="0" dirty="0">
                <a:latin typeface="Clarendon Condensed" pitchFamily="18" charset="0"/>
                <a:cs typeface="+mn-cs"/>
              </a:rPr>
              <a:t>.</a:t>
            </a:r>
            <a:r>
              <a:rPr lang="en-US" sz="1400" b="0" dirty="0">
                <a:cs typeface="+mn-cs"/>
              </a:rPr>
              <a:t> </a:t>
            </a:r>
          </a:p>
        </p:txBody>
      </p:sp>
      <p:sp>
        <p:nvSpPr>
          <p:cNvPr id="1035" name="Text Box 12"/>
          <p:cNvSpPr txBox="1">
            <a:spLocks noChangeArrowheads="1"/>
          </p:cNvSpPr>
          <p:nvPr/>
        </p:nvSpPr>
        <p:spPr bwMode="auto">
          <a:xfrm>
            <a:off x="7620001" y="5943613"/>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defRPr/>
            </a:pPr>
            <a:r>
              <a:rPr lang="en-US" sz="1200" u="sng">
                <a:cs typeface="Arial" charset="0"/>
              </a:rPr>
              <a:t>© 2010 William Blackburn Consulting, Ltd.</a:t>
            </a:r>
          </a:p>
          <a:p>
            <a:pPr>
              <a:defRPr/>
            </a:pPr>
            <a:endParaRPr lang="en-US" sz="1200" u="sng">
              <a:cs typeface="Arial" charset="0"/>
            </a:endParaRPr>
          </a:p>
          <a:p>
            <a:pPr>
              <a:defRPr/>
            </a:pPr>
            <a:r>
              <a:rPr lang="en-US" sz="1200" u="sng">
                <a:cs typeface="+mn-cs"/>
              </a:rPr>
              <a:t>WRB@WBlackburnConsulting.com</a:t>
            </a:r>
          </a:p>
          <a:p>
            <a:pPr>
              <a:defRPr/>
            </a:pPr>
            <a:r>
              <a:rPr lang="en-US" sz="1200" u="sng">
                <a:cs typeface="+mn-cs"/>
              </a:rPr>
              <a:t>www.WBlackburnConsulting.com</a:t>
            </a:r>
          </a:p>
        </p:txBody>
      </p:sp>
      <p:sp>
        <p:nvSpPr>
          <p:cNvPr id="2060"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061"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p>
        </p:txBody>
      </p:sp>
      <p:sp>
        <p:nvSpPr>
          <p:cNvPr id="2062" name="Line 19"/>
          <p:cNvSpPr>
            <a:spLocks noChangeShapeType="1"/>
          </p:cNvSpPr>
          <p:nvPr/>
        </p:nvSpPr>
        <p:spPr bwMode="auto">
          <a:xfrm flipV="1">
            <a:off x="1583267" y="13"/>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2063" name="Picture 10" descr="wbc-logo (Goo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3200" y="5765800"/>
            <a:ext cx="118533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575742" y="5922964"/>
            <a:ext cx="210185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lnSpc>
                <a:spcPct val="80000"/>
              </a:lnSpc>
              <a:defRPr/>
            </a:pPr>
            <a:r>
              <a:rPr lang="en-US" sz="1400" b="0">
                <a:latin typeface="Arial Black" pitchFamily="34" charset="0"/>
                <a:cs typeface="+mn-cs"/>
              </a:rPr>
              <a:t> illiam </a:t>
            </a:r>
          </a:p>
          <a:p>
            <a:pPr>
              <a:lnSpc>
                <a:spcPct val="80000"/>
              </a:lnSpc>
              <a:defRPr/>
            </a:pPr>
            <a:r>
              <a:rPr lang="en-US" sz="1400" b="0">
                <a:latin typeface="Arial Black" pitchFamily="34" charset="0"/>
                <a:cs typeface="+mn-cs"/>
              </a:rPr>
              <a:t>    lackburn </a:t>
            </a:r>
          </a:p>
          <a:p>
            <a:pPr>
              <a:defRPr/>
            </a:pPr>
            <a:r>
              <a:rPr lang="en-US" sz="1400" b="0">
                <a:latin typeface="Arial Black" pitchFamily="34" charset="0"/>
                <a:cs typeface="+mn-cs"/>
              </a:rPr>
              <a:t>        onsulting, Ltd</a:t>
            </a:r>
            <a:r>
              <a:rPr lang="en-US" sz="1400" b="0">
                <a:latin typeface="Clarendon Condensed" pitchFamily="18" charset="0"/>
                <a:cs typeface="+mn-cs"/>
              </a:rPr>
              <a:t>.</a:t>
            </a:r>
            <a:r>
              <a:rPr lang="en-US" sz="1400" b="0">
                <a:cs typeface="+mn-cs"/>
              </a:rPr>
              <a:t> </a:t>
            </a:r>
          </a:p>
        </p:txBody>
      </p:sp>
      <p:sp>
        <p:nvSpPr>
          <p:cNvPr id="17" name="Text Box 12"/>
          <p:cNvSpPr txBox="1">
            <a:spLocks noChangeArrowheads="1"/>
          </p:cNvSpPr>
          <p:nvPr/>
        </p:nvSpPr>
        <p:spPr bwMode="auto">
          <a:xfrm>
            <a:off x="7620001" y="5943613"/>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defRPr/>
            </a:pPr>
            <a:r>
              <a:rPr lang="en-US" sz="1200" u="sng">
                <a:cs typeface="Arial" charset="0"/>
              </a:rPr>
              <a:t>© 2010 William Blackburn Consulting, Ltd.</a:t>
            </a:r>
          </a:p>
          <a:p>
            <a:pPr>
              <a:defRPr/>
            </a:pPr>
            <a:endParaRPr lang="en-US" sz="1200" u="sng">
              <a:cs typeface="Arial" charset="0"/>
            </a:endParaRPr>
          </a:p>
          <a:p>
            <a:pPr>
              <a:defRPr/>
            </a:pPr>
            <a:r>
              <a:rPr lang="en-US" sz="1200" u="sng">
                <a:cs typeface="+mn-cs"/>
              </a:rPr>
              <a:t>WRB@WBlackburnConsulting.com</a:t>
            </a:r>
          </a:p>
          <a:p>
            <a:pPr>
              <a:defRPr/>
            </a:pPr>
            <a:r>
              <a:rPr lang="en-US" sz="1200" u="sng">
                <a:cs typeface="+mn-cs"/>
              </a:rPr>
              <a:t>www.WBlackburnConsulting.com</a:t>
            </a: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ransition spd="med">
    <p:random/>
  </p:transition>
  <p:txStyles>
    <p:titleStyle>
      <a:lvl1pPr algn="ctr" rtl="0" eaLnBrk="1" fontAlgn="base" hangingPunct="1">
        <a:spcBef>
          <a:spcPct val="0"/>
        </a:spcBef>
        <a:spcAft>
          <a:spcPct val="0"/>
        </a:spcAft>
        <a:defRPr sz="3200" b="1">
          <a:solidFill>
            <a:srgbClr val="800000"/>
          </a:solidFill>
          <a:latin typeface="+mj-lt"/>
          <a:ea typeface="+mj-ea"/>
          <a:cs typeface="+mj-cs"/>
        </a:defRPr>
      </a:lvl1pPr>
      <a:lvl2pPr algn="ctr" rtl="0" eaLnBrk="1" fontAlgn="base" hangingPunct="1">
        <a:spcBef>
          <a:spcPct val="0"/>
        </a:spcBef>
        <a:spcAft>
          <a:spcPct val="0"/>
        </a:spcAft>
        <a:defRPr sz="3200" b="1">
          <a:solidFill>
            <a:srgbClr val="800000"/>
          </a:solidFill>
          <a:latin typeface="Arial" charset="0"/>
        </a:defRPr>
      </a:lvl2pPr>
      <a:lvl3pPr algn="ctr" rtl="0" eaLnBrk="1" fontAlgn="base" hangingPunct="1">
        <a:spcBef>
          <a:spcPct val="0"/>
        </a:spcBef>
        <a:spcAft>
          <a:spcPct val="0"/>
        </a:spcAft>
        <a:defRPr sz="3200" b="1">
          <a:solidFill>
            <a:srgbClr val="800000"/>
          </a:solidFill>
          <a:latin typeface="Arial" charset="0"/>
        </a:defRPr>
      </a:lvl3pPr>
      <a:lvl4pPr algn="ctr" rtl="0" eaLnBrk="1" fontAlgn="base" hangingPunct="1">
        <a:spcBef>
          <a:spcPct val="0"/>
        </a:spcBef>
        <a:spcAft>
          <a:spcPct val="0"/>
        </a:spcAft>
        <a:defRPr sz="3200" b="1">
          <a:solidFill>
            <a:srgbClr val="800000"/>
          </a:solidFill>
          <a:latin typeface="Arial" charset="0"/>
        </a:defRPr>
      </a:lvl4pPr>
      <a:lvl5pPr algn="ctr" rtl="0" eaLnBrk="1" fontAlgn="base" hangingPunct="1">
        <a:spcBef>
          <a:spcPct val="0"/>
        </a:spcBef>
        <a:spcAft>
          <a:spcPct val="0"/>
        </a:spcAft>
        <a:defRPr sz="3200" b="1">
          <a:solidFill>
            <a:srgbClr val="800000"/>
          </a:solidFill>
          <a:latin typeface="Arial" charset="0"/>
        </a:defRPr>
      </a:lvl5pPr>
      <a:lvl6pPr marL="457200" algn="ctr" rtl="0" eaLnBrk="1" fontAlgn="base" hangingPunct="1">
        <a:spcBef>
          <a:spcPct val="0"/>
        </a:spcBef>
        <a:spcAft>
          <a:spcPct val="0"/>
        </a:spcAft>
        <a:defRPr sz="3200" b="1">
          <a:solidFill>
            <a:srgbClr val="800000"/>
          </a:solidFill>
          <a:latin typeface="Arial" charset="0"/>
        </a:defRPr>
      </a:lvl6pPr>
      <a:lvl7pPr marL="914400" algn="ctr" rtl="0" eaLnBrk="1" fontAlgn="base" hangingPunct="1">
        <a:spcBef>
          <a:spcPct val="0"/>
        </a:spcBef>
        <a:spcAft>
          <a:spcPct val="0"/>
        </a:spcAft>
        <a:defRPr sz="3200" b="1">
          <a:solidFill>
            <a:srgbClr val="800000"/>
          </a:solidFill>
          <a:latin typeface="Arial" charset="0"/>
        </a:defRPr>
      </a:lvl7pPr>
      <a:lvl8pPr marL="1371600" algn="ctr" rtl="0" eaLnBrk="1" fontAlgn="base" hangingPunct="1">
        <a:spcBef>
          <a:spcPct val="0"/>
        </a:spcBef>
        <a:spcAft>
          <a:spcPct val="0"/>
        </a:spcAft>
        <a:defRPr sz="3200" b="1">
          <a:solidFill>
            <a:srgbClr val="800000"/>
          </a:solidFill>
          <a:latin typeface="Arial" charset="0"/>
        </a:defRPr>
      </a:lvl8pPr>
      <a:lvl9pPr marL="1828800" algn="ctr" rtl="0" eaLnBrk="1" fontAlgn="base" hangingPunct="1">
        <a:spcBef>
          <a:spcPct val="0"/>
        </a:spcBef>
        <a:spcAft>
          <a:spcPct val="0"/>
        </a:spcAft>
        <a:defRPr sz="3200" b="1">
          <a:solidFill>
            <a:srgbClr val="800000"/>
          </a:solidFill>
          <a:latin typeface="Arial" charset="0"/>
        </a:defRPr>
      </a:lvl9pPr>
    </p:titleStyle>
    <p:bodyStyle>
      <a:lvl1pPr marL="342900" indent="-342900" algn="l" rtl="0" eaLnBrk="1" fontAlgn="base" hangingPunct="1">
        <a:spcBef>
          <a:spcPct val="70000"/>
        </a:spcBef>
        <a:spcAft>
          <a:spcPct val="20000"/>
        </a:spcAft>
        <a:buClr>
          <a:srgbClr val="000099"/>
        </a:buClr>
        <a:buFont typeface="Wingdings" pitchFamily="2" charset="2"/>
        <a:buChar char="q"/>
        <a:defRPr sz="2400" b="1">
          <a:solidFill>
            <a:schemeClr val="tx1"/>
          </a:solidFill>
          <a:latin typeface="+mn-lt"/>
          <a:ea typeface="+mn-ea"/>
          <a:cs typeface="+mn-cs"/>
        </a:defRPr>
      </a:lvl1pPr>
      <a:lvl2pPr marL="463550" indent="-231775" algn="l" rtl="0" eaLnBrk="1" fontAlgn="base" hangingPunct="1">
        <a:spcBef>
          <a:spcPct val="100000"/>
        </a:spcBef>
        <a:spcAft>
          <a:spcPct val="30000"/>
        </a:spcAft>
        <a:buClr>
          <a:srgbClr val="000099"/>
        </a:buClr>
        <a:buFont typeface="Wingdings" pitchFamily="2" charset="2"/>
        <a:buChar char="§"/>
        <a:defRPr sz="2000">
          <a:solidFill>
            <a:schemeClr val="tx1"/>
          </a:solidFill>
          <a:latin typeface="+mn-lt"/>
        </a:defRPr>
      </a:lvl2pPr>
      <a:lvl3pPr marL="914400" indent="-231775" algn="l" rtl="0" eaLnBrk="1" fontAlgn="base" hangingPunct="1">
        <a:spcBef>
          <a:spcPct val="30000"/>
        </a:spcBef>
        <a:spcAft>
          <a:spcPct val="30000"/>
        </a:spcAft>
        <a:buClr>
          <a:srgbClr val="000099"/>
        </a:buClr>
        <a:buChar char="•"/>
        <a:defRPr>
          <a:solidFill>
            <a:schemeClr val="tx1"/>
          </a:solidFill>
          <a:latin typeface="+mn-lt"/>
        </a:defRPr>
      </a:lvl3pPr>
      <a:lvl4pPr marL="137795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4pPr>
      <a:lvl5pPr marL="18288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5pPr>
      <a:lvl6pPr marL="22860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6pPr>
      <a:lvl7pPr marL="27432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7pPr>
      <a:lvl8pPr marL="32004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8pPr>
      <a:lvl9pPr marL="36576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032000" y="274638"/>
            <a:ext cx="9550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2133600" y="1600206"/>
            <a:ext cx="9448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descr="slid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 y="0"/>
            <a:ext cx="9038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ldNum" sz="quarter" idx="4"/>
          </p:nvPr>
        </p:nvSpPr>
        <p:spPr bwMode="auto">
          <a:xfrm>
            <a:off x="4250" y="6407175"/>
            <a:ext cx="548217"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spcBef>
                <a:spcPct val="0"/>
              </a:spcBef>
              <a:spcAft>
                <a:spcPct val="0"/>
              </a:spcAft>
              <a:buClrTx/>
              <a:buFontTx/>
              <a:buNone/>
              <a:defRPr sz="1400" b="0">
                <a:solidFill>
                  <a:srgbClr val="E77003"/>
                </a:solidFill>
                <a:latin typeface="Arial" charset="0"/>
                <a:cs typeface="+mn-cs"/>
              </a:defRPr>
            </a:lvl1pPr>
          </a:lstStyle>
          <a:p>
            <a:pPr>
              <a:defRPr/>
            </a:pPr>
            <a:fld id="{53554641-73C7-4B3F-BC3D-0743C0377989}" type="slidenum">
              <a:rPr lang="en-GB"/>
              <a:pPr>
                <a:defRPr/>
              </a:pPr>
              <a:t>‹#›</a:t>
            </a:fld>
            <a:endParaRPr lang="en-GB"/>
          </a:p>
        </p:txBody>
      </p:sp>
      <p:sp>
        <p:nvSpPr>
          <p:cNvPr id="4100" name="Rectangle 4"/>
          <p:cNvSpPr>
            <a:spLocks noGrp="1" noChangeArrowheads="1"/>
          </p:cNvSpPr>
          <p:nvPr>
            <p:ph type="title"/>
          </p:nvPr>
        </p:nvSpPr>
        <p:spPr bwMode="auto">
          <a:xfrm>
            <a:off x="1930400" y="609600"/>
            <a:ext cx="975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endParaRPr lang="en-GB" altLang="en-US"/>
          </a:p>
        </p:txBody>
      </p:sp>
      <p:sp>
        <p:nvSpPr>
          <p:cNvPr id="4101" name="Rectangle 5"/>
          <p:cNvSpPr>
            <a:spLocks noGrp="1" noChangeArrowheads="1"/>
          </p:cNvSpPr>
          <p:nvPr>
            <p:ph type="body" idx="1"/>
          </p:nvPr>
        </p:nvSpPr>
        <p:spPr bwMode="auto">
          <a:xfrm>
            <a:off x="1930417" y="1657354"/>
            <a:ext cx="9768417"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102"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4103"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solidFill>
                <a:srgbClr val="000000"/>
              </a:solidFill>
            </a:endParaRPr>
          </a:p>
        </p:txBody>
      </p:sp>
      <p:sp>
        <p:nvSpPr>
          <p:cNvPr id="4104" name="Line 19"/>
          <p:cNvSpPr>
            <a:spLocks noChangeShapeType="1"/>
          </p:cNvSpPr>
          <p:nvPr/>
        </p:nvSpPr>
        <p:spPr bwMode="auto">
          <a:xfrm flipV="1">
            <a:off x="1583267" y="25"/>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4105" name="Picture 10" descr="wbc-logo (Goo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3200" y="5765800"/>
            <a:ext cx="118533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575750" y="5922964"/>
            <a:ext cx="210185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lnSpc>
                <a:spcPct val="80000"/>
              </a:lnSpc>
              <a:defRPr/>
            </a:pPr>
            <a:r>
              <a:rPr lang="en-US" sz="1400" b="0">
                <a:solidFill>
                  <a:srgbClr val="000000"/>
                </a:solidFill>
                <a:latin typeface="Arial Black" pitchFamily="34" charset="0"/>
                <a:cs typeface="+mn-cs"/>
              </a:rPr>
              <a:t> illiam </a:t>
            </a:r>
          </a:p>
          <a:p>
            <a:pPr>
              <a:lnSpc>
                <a:spcPct val="80000"/>
              </a:lnSpc>
              <a:defRPr/>
            </a:pPr>
            <a:r>
              <a:rPr lang="en-US" sz="1400" b="0">
                <a:solidFill>
                  <a:srgbClr val="000000"/>
                </a:solidFill>
                <a:latin typeface="Arial Black" pitchFamily="34" charset="0"/>
                <a:cs typeface="+mn-cs"/>
              </a:rPr>
              <a:t>    lackburn </a:t>
            </a:r>
          </a:p>
          <a:p>
            <a:pPr>
              <a:defRPr/>
            </a:pPr>
            <a:r>
              <a:rPr lang="en-US" sz="1400" b="0">
                <a:solidFill>
                  <a:srgbClr val="000000"/>
                </a:solidFill>
                <a:latin typeface="Arial Black" pitchFamily="34" charset="0"/>
                <a:cs typeface="+mn-cs"/>
              </a:rPr>
              <a:t>        onsulting, Ltd</a:t>
            </a:r>
            <a:r>
              <a:rPr lang="en-US" sz="1400" b="0">
                <a:solidFill>
                  <a:srgbClr val="000000"/>
                </a:solidFill>
                <a:latin typeface="Clarendon Condensed" pitchFamily="18" charset="0"/>
                <a:cs typeface="+mn-cs"/>
              </a:rPr>
              <a:t>.</a:t>
            </a:r>
            <a:r>
              <a:rPr lang="en-US" sz="1400" b="0">
                <a:solidFill>
                  <a:srgbClr val="000000"/>
                </a:solidFill>
                <a:cs typeface="+mn-cs"/>
              </a:rPr>
              <a:t> </a:t>
            </a:r>
          </a:p>
        </p:txBody>
      </p:sp>
      <p:sp>
        <p:nvSpPr>
          <p:cNvPr id="1035" name="Text Box 12"/>
          <p:cNvSpPr txBox="1">
            <a:spLocks noChangeArrowheads="1"/>
          </p:cNvSpPr>
          <p:nvPr/>
        </p:nvSpPr>
        <p:spPr bwMode="auto">
          <a:xfrm>
            <a:off x="7620001" y="5943625"/>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defRPr/>
            </a:pPr>
            <a:r>
              <a:rPr lang="en-US" sz="1200" u="sng">
                <a:solidFill>
                  <a:srgbClr val="000000"/>
                </a:solidFill>
                <a:cs typeface="Arial" charset="0"/>
              </a:rPr>
              <a:t>© 2010 William Blackburn Consulting, Ltd.</a:t>
            </a:r>
          </a:p>
          <a:p>
            <a:pPr>
              <a:defRPr/>
            </a:pPr>
            <a:endParaRPr lang="en-US" sz="1200" u="sng">
              <a:solidFill>
                <a:srgbClr val="000000"/>
              </a:solidFill>
              <a:cs typeface="Arial" charset="0"/>
            </a:endParaRPr>
          </a:p>
          <a:p>
            <a:pPr>
              <a:defRPr/>
            </a:pPr>
            <a:r>
              <a:rPr lang="en-US" sz="1200" u="sng">
                <a:solidFill>
                  <a:srgbClr val="000000"/>
                </a:solidFill>
                <a:cs typeface="+mn-cs"/>
              </a:rPr>
              <a:t>WRB@WBlackburnConsulting.com</a:t>
            </a:r>
          </a:p>
          <a:p>
            <a:pPr>
              <a:defRPr/>
            </a:pPr>
            <a:r>
              <a:rPr lang="en-US" sz="1200" u="sng">
                <a:solidFill>
                  <a:srgbClr val="000000"/>
                </a:solidFill>
                <a:cs typeface="+mn-cs"/>
              </a:rPr>
              <a:t>www.WBlackburnConsulting.com</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transition spd="med">
    <p:random/>
  </p:transition>
  <p:txStyles>
    <p:titleStyle>
      <a:lvl1pPr algn="ctr" rtl="0" eaLnBrk="1" fontAlgn="base" hangingPunct="1">
        <a:spcBef>
          <a:spcPct val="0"/>
        </a:spcBef>
        <a:spcAft>
          <a:spcPct val="0"/>
        </a:spcAft>
        <a:defRPr sz="3200" b="1">
          <a:solidFill>
            <a:srgbClr val="800000"/>
          </a:solidFill>
          <a:latin typeface="+mj-lt"/>
          <a:ea typeface="+mj-ea"/>
          <a:cs typeface="+mj-cs"/>
        </a:defRPr>
      </a:lvl1pPr>
      <a:lvl2pPr algn="ctr" rtl="0" eaLnBrk="1" fontAlgn="base" hangingPunct="1">
        <a:spcBef>
          <a:spcPct val="0"/>
        </a:spcBef>
        <a:spcAft>
          <a:spcPct val="0"/>
        </a:spcAft>
        <a:defRPr sz="3200" b="1">
          <a:solidFill>
            <a:srgbClr val="800000"/>
          </a:solidFill>
          <a:latin typeface="Arial" charset="0"/>
        </a:defRPr>
      </a:lvl2pPr>
      <a:lvl3pPr algn="ctr" rtl="0" eaLnBrk="1" fontAlgn="base" hangingPunct="1">
        <a:spcBef>
          <a:spcPct val="0"/>
        </a:spcBef>
        <a:spcAft>
          <a:spcPct val="0"/>
        </a:spcAft>
        <a:defRPr sz="3200" b="1">
          <a:solidFill>
            <a:srgbClr val="800000"/>
          </a:solidFill>
          <a:latin typeface="Arial" charset="0"/>
        </a:defRPr>
      </a:lvl3pPr>
      <a:lvl4pPr algn="ctr" rtl="0" eaLnBrk="1" fontAlgn="base" hangingPunct="1">
        <a:spcBef>
          <a:spcPct val="0"/>
        </a:spcBef>
        <a:spcAft>
          <a:spcPct val="0"/>
        </a:spcAft>
        <a:defRPr sz="3200" b="1">
          <a:solidFill>
            <a:srgbClr val="800000"/>
          </a:solidFill>
          <a:latin typeface="Arial" charset="0"/>
        </a:defRPr>
      </a:lvl4pPr>
      <a:lvl5pPr algn="ctr" rtl="0" eaLnBrk="1" fontAlgn="base" hangingPunct="1">
        <a:spcBef>
          <a:spcPct val="0"/>
        </a:spcBef>
        <a:spcAft>
          <a:spcPct val="0"/>
        </a:spcAft>
        <a:defRPr sz="3200" b="1">
          <a:solidFill>
            <a:srgbClr val="800000"/>
          </a:solidFill>
          <a:latin typeface="Arial" charset="0"/>
        </a:defRPr>
      </a:lvl5pPr>
      <a:lvl6pPr marL="457200" algn="ctr" rtl="0" eaLnBrk="1" fontAlgn="base" hangingPunct="1">
        <a:spcBef>
          <a:spcPct val="0"/>
        </a:spcBef>
        <a:spcAft>
          <a:spcPct val="0"/>
        </a:spcAft>
        <a:defRPr sz="3200" b="1">
          <a:solidFill>
            <a:srgbClr val="800000"/>
          </a:solidFill>
          <a:latin typeface="Arial" charset="0"/>
        </a:defRPr>
      </a:lvl6pPr>
      <a:lvl7pPr marL="914400" algn="ctr" rtl="0" eaLnBrk="1" fontAlgn="base" hangingPunct="1">
        <a:spcBef>
          <a:spcPct val="0"/>
        </a:spcBef>
        <a:spcAft>
          <a:spcPct val="0"/>
        </a:spcAft>
        <a:defRPr sz="3200" b="1">
          <a:solidFill>
            <a:srgbClr val="800000"/>
          </a:solidFill>
          <a:latin typeface="Arial" charset="0"/>
        </a:defRPr>
      </a:lvl7pPr>
      <a:lvl8pPr marL="1371600" algn="ctr" rtl="0" eaLnBrk="1" fontAlgn="base" hangingPunct="1">
        <a:spcBef>
          <a:spcPct val="0"/>
        </a:spcBef>
        <a:spcAft>
          <a:spcPct val="0"/>
        </a:spcAft>
        <a:defRPr sz="3200" b="1">
          <a:solidFill>
            <a:srgbClr val="800000"/>
          </a:solidFill>
          <a:latin typeface="Arial" charset="0"/>
        </a:defRPr>
      </a:lvl8pPr>
      <a:lvl9pPr marL="1828800" algn="ctr" rtl="0" eaLnBrk="1" fontAlgn="base" hangingPunct="1">
        <a:spcBef>
          <a:spcPct val="0"/>
        </a:spcBef>
        <a:spcAft>
          <a:spcPct val="0"/>
        </a:spcAft>
        <a:defRPr sz="3200" b="1">
          <a:solidFill>
            <a:srgbClr val="800000"/>
          </a:solidFill>
          <a:latin typeface="Arial" charset="0"/>
        </a:defRPr>
      </a:lvl9pPr>
    </p:titleStyle>
    <p:bodyStyle>
      <a:lvl1pPr marL="342900" indent="-342900" algn="l" rtl="0" eaLnBrk="1" fontAlgn="base" hangingPunct="1">
        <a:spcBef>
          <a:spcPct val="70000"/>
        </a:spcBef>
        <a:spcAft>
          <a:spcPct val="20000"/>
        </a:spcAft>
        <a:buClr>
          <a:srgbClr val="000099"/>
        </a:buClr>
        <a:buFont typeface="Wingdings" pitchFamily="2" charset="2"/>
        <a:buChar char="q"/>
        <a:defRPr sz="2400" b="1">
          <a:solidFill>
            <a:schemeClr val="tx1"/>
          </a:solidFill>
          <a:latin typeface="+mn-lt"/>
          <a:ea typeface="+mn-ea"/>
          <a:cs typeface="+mn-cs"/>
        </a:defRPr>
      </a:lvl1pPr>
      <a:lvl2pPr marL="463550" indent="-231775" algn="l" rtl="0" eaLnBrk="1" fontAlgn="base" hangingPunct="1">
        <a:spcBef>
          <a:spcPct val="100000"/>
        </a:spcBef>
        <a:spcAft>
          <a:spcPct val="30000"/>
        </a:spcAft>
        <a:buClr>
          <a:srgbClr val="000099"/>
        </a:buClr>
        <a:buFont typeface="Wingdings" pitchFamily="2" charset="2"/>
        <a:buChar char="§"/>
        <a:defRPr sz="2000">
          <a:solidFill>
            <a:schemeClr val="tx1"/>
          </a:solidFill>
          <a:latin typeface="+mn-lt"/>
        </a:defRPr>
      </a:lvl2pPr>
      <a:lvl3pPr marL="914400" indent="-231775" algn="l" rtl="0" eaLnBrk="1" fontAlgn="base" hangingPunct="1">
        <a:spcBef>
          <a:spcPct val="30000"/>
        </a:spcBef>
        <a:spcAft>
          <a:spcPct val="30000"/>
        </a:spcAft>
        <a:buClr>
          <a:srgbClr val="000099"/>
        </a:buClr>
        <a:buChar char="•"/>
        <a:defRPr>
          <a:solidFill>
            <a:schemeClr val="tx1"/>
          </a:solidFill>
          <a:latin typeface="+mn-lt"/>
        </a:defRPr>
      </a:lvl3pPr>
      <a:lvl4pPr marL="137795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4pPr>
      <a:lvl5pPr marL="18288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5pPr>
      <a:lvl6pPr marL="22860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6pPr>
      <a:lvl7pPr marL="27432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7pPr>
      <a:lvl8pPr marL="32004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8pPr>
      <a:lvl9pPr marL="36576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slid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 y="0"/>
            <a:ext cx="9038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ldNum" sz="quarter" idx="4"/>
          </p:nvPr>
        </p:nvSpPr>
        <p:spPr bwMode="auto">
          <a:xfrm>
            <a:off x="4253" y="6407179"/>
            <a:ext cx="548217"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spcBef>
                <a:spcPct val="0"/>
              </a:spcBef>
              <a:spcAft>
                <a:spcPct val="0"/>
              </a:spcAft>
              <a:buClrTx/>
              <a:buFontTx/>
              <a:buNone/>
              <a:defRPr sz="1400" b="0">
                <a:solidFill>
                  <a:srgbClr val="E77003"/>
                </a:solidFill>
                <a:latin typeface="Arial" charset="0"/>
                <a:cs typeface="+mn-cs"/>
              </a:defRPr>
            </a:lvl1pPr>
          </a:lstStyle>
          <a:p>
            <a:pPr>
              <a:defRPr/>
            </a:pPr>
            <a:fld id="{84563714-EEB8-4AB4-9E76-B99B8E691881}" type="slidenum">
              <a:rPr lang="en-GB"/>
              <a:pPr>
                <a:defRPr/>
              </a:pPr>
              <a:t>‹#›</a:t>
            </a:fld>
            <a:endParaRPr lang="en-GB"/>
          </a:p>
        </p:txBody>
      </p:sp>
      <p:sp>
        <p:nvSpPr>
          <p:cNvPr id="5124" name="Rectangle 4"/>
          <p:cNvSpPr>
            <a:spLocks noGrp="1" noChangeArrowheads="1"/>
          </p:cNvSpPr>
          <p:nvPr>
            <p:ph type="title"/>
          </p:nvPr>
        </p:nvSpPr>
        <p:spPr bwMode="auto">
          <a:xfrm>
            <a:off x="1930400" y="609600"/>
            <a:ext cx="975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endParaRPr lang="en-GB" altLang="en-US"/>
          </a:p>
        </p:txBody>
      </p:sp>
      <p:sp>
        <p:nvSpPr>
          <p:cNvPr id="5125" name="Rectangle 5"/>
          <p:cNvSpPr>
            <a:spLocks noGrp="1" noChangeArrowheads="1"/>
          </p:cNvSpPr>
          <p:nvPr>
            <p:ph type="body" idx="1"/>
          </p:nvPr>
        </p:nvSpPr>
        <p:spPr bwMode="auto">
          <a:xfrm>
            <a:off x="1930420" y="1657354"/>
            <a:ext cx="9768417"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5126"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5127"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p>
        </p:txBody>
      </p:sp>
      <p:sp>
        <p:nvSpPr>
          <p:cNvPr id="5128" name="Line 19"/>
          <p:cNvSpPr>
            <a:spLocks noChangeShapeType="1"/>
          </p:cNvSpPr>
          <p:nvPr/>
        </p:nvSpPr>
        <p:spPr bwMode="auto">
          <a:xfrm flipV="1">
            <a:off x="1583267" y="29"/>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5129" name="Picture 10" descr="wbc-logo (Goo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3200" y="5765800"/>
            <a:ext cx="118533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575753" y="5922964"/>
            <a:ext cx="210185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lnSpc>
                <a:spcPct val="80000"/>
              </a:lnSpc>
              <a:defRPr/>
            </a:pPr>
            <a:r>
              <a:rPr lang="en-US" sz="1400" b="0">
                <a:latin typeface="Arial Black" pitchFamily="34" charset="0"/>
                <a:cs typeface="+mn-cs"/>
              </a:rPr>
              <a:t> illiam </a:t>
            </a:r>
          </a:p>
          <a:p>
            <a:pPr>
              <a:lnSpc>
                <a:spcPct val="80000"/>
              </a:lnSpc>
              <a:defRPr/>
            </a:pPr>
            <a:r>
              <a:rPr lang="en-US" sz="1400" b="0">
                <a:latin typeface="Arial Black" pitchFamily="34" charset="0"/>
                <a:cs typeface="+mn-cs"/>
              </a:rPr>
              <a:t>    lackburn </a:t>
            </a:r>
          </a:p>
          <a:p>
            <a:pPr>
              <a:defRPr/>
            </a:pPr>
            <a:r>
              <a:rPr lang="en-US" sz="1400" b="0">
                <a:latin typeface="Arial Black" pitchFamily="34" charset="0"/>
                <a:cs typeface="+mn-cs"/>
              </a:rPr>
              <a:t>        onsulting, Ltd</a:t>
            </a:r>
            <a:r>
              <a:rPr lang="en-US" sz="1400" b="0">
                <a:latin typeface="Clarendon Condensed" pitchFamily="18" charset="0"/>
                <a:cs typeface="+mn-cs"/>
              </a:rPr>
              <a:t>.</a:t>
            </a:r>
            <a:r>
              <a:rPr lang="en-US" sz="1400" b="0">
                <a:cs typeface="+mn-cs"/>
              </a:rPr>
              <a:t> </a:t>
            </a:r>
          </a:p>
        </p:txBody>
      </p:sp>
      <p:sp>
        <p:nvSpPr>
          <p:cNvPr id="1035" name="Text Box 12"/>
          <p:cNvSpPr txBox="1">
            <a:spLocks noChangeArrowheads="1"/>
          </p:cNvSpPr>
          <p:nvPr/>
        </p:nvSpPr>
        <p:spPr bwMode="auto">
          <a:xfrm>
            <a:off x="7620001" y="5943629"/>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defRPr/>
            </a:pPr>
            <a:r>
              <a:rPr lang="en-US" sz="1200" u="sng">
                <a:cs typeface="Arial" charset="0"/>
              </a:rPr>
              <a:t>© 2010 William Blackburn Consulting, Ltd.</a:t>
            </a:r>
          </a:p>
          <a:p>
            <a:pPr>
              <a:defRPr/>
            </a:pPr>
            <a:endParaRPr lang="en-US" sz="1200" u="sng">
              <a:cs typeface="Arial" charset="0"/>
            </a:endParaRPr>
          </a:p>
          <a:p>
            <a:pPr>
              <a:defRPr/>
            </a:pPr>
            <a:r>
              <a:rPr lang="en-US" sz="1200" u="sng">
                <a:cs typeface="+mn-cs"/>
              </a:rPr>
              <a:t>WRB@WBlackburnConsulting.com</a:t>
            </a:r>
          </a:p>
          <a:p>
            <a:pPr>
              <a:defRPr/>
            </a:pPr>
            <a:r>
              <a:rPr lang="en-US" sz="1200" u="sng">
                <a:cs typeface="+mn-cs"/>
              </a:rPr>
              <a:t>www.WBlackburnConsulting.com</a:t>
            </a: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ransition spd="med">
    <p:random/>
  </p:transition>
  <p:txStyles>
    <p:titleStyle>
      <a:lvl1pPr algn="ctr" rtl="0" eaLnBrk="1" fontAlgn="base" hangingPunct="1">
        <a:spcBef>
          <a:spcPct val="0"/>
        </a:spcBef>
        <a:spcAft>
          <a:spcPct val="0"/>
        </a:spcAft>
        <a:defRPr sz="3200" b="1">
          <a:solidFill>
            <a:srgbClr val="800000"/>
          </a:solidFill>
          <a:latin typeface="+mj-lt"/>
          <a:ea typeface="+mj-ea"/>
          <a:cs typeface="+mj-cs"/>
        </a:defRPr>
      </a:lvl1pPr>
      <a:lvl2pPr algn="ctr" rtl="0" eaLnBrk="1" fontAlgn="base" hangingPunct="1">
        <a:spcBef>
          <a:spcPct val="0"/>
        </a:spcBef>
        <a:spcAft>
          <a:spcPct val="0"/>
        </a:spcAft>
        <a:defRPr sz="3200" b="1">
          <a:solidFill>
            <a:srgbClr val="800000"/>
          </a:solidFill>
          <a:latin typeface="Arial" charset="0"/>
        </a:defRPr>
      </a:lvl2pPr>
      <a:lvl3pPr algn="ctr" rtl="0" eaLnBrk="1" fontAlgn="base" hangingPunct="1">
        <a:spcBef>
          <a:spcPct val="0"/>
        </a:spcBef>
        <a:spcAft>
          <a:spcPct val="0"/>
        </a:spcAft>
        <a:defRPr sz="3200" b="1">
          <a:solidFill>
            <a:srgbClr val="800000"/>
          </a:solidFill>
          <a:latin typeface="Arial" charset="0"/>
        </a:defRPr>
      </a:lvl3pPr>
      <a:lvl4pPr algn="ctr" rtl="0" eaLnBrk="1" fontAlgn="base" hangingPunct="1">
        <a:spcBef>
          <a:spcPct val="0"/>
        </a:spcBef>
        <a:spcAft>
          <a:spcPct val="0"/>
        </a:spcAft>
        <a:defRPr sz="3200" b="1">
          <a:solidFill>
            <a:srgbClr val="800000"/>
          </a:solidFill>
          <a:latin typeface="Arial" charset="0"/>
        </a:defRPr>
      </a:lvl4pPr>
      <a:lvl5pPr algn="ctr" rtl="0" eaLnBrk="1" fontAlgn="base" hangingPunct="1">
        <a:spcBef>
          <a:spcPct val="0"/>
        </a:spcBef>
        <a:spcAft>
          <a:spcPct val="0"/>
        </a:spcAft>
        <a:defRPr sz="3200" b="1">
          <a:solidFill>
            <a:srgbClr val="800000"/>
          </a:solidFill>
          <a:latin typeface="Arial" charset="0"/>
        </a:defRPr>
      </a:lvl5pPr>
      <a:lvl6pPr marL="457200" algn="ctr" rtl="0" eaLnBrk="1" fontAlgn="base" hangingPunct="1">
        <a:spcBef>
          <a:spcPct val="0"/>
        </a:spcBef>
        <a:spcAft>
          <a:spcPct val="0"/>
        </a:spcAft>
        <a:defRPr sz="3200" b="1">
          <a:solidFill>
            <a:srgbClr val="800000"/>
          </a:solidFill>
          <a:latin typeface="Arial" charset="0"/>
        </a:defRPr>
      </a:lvl6pPr>
      <a:lvl7pPr marL="914400" algn="ctr" rtl="0" eaLnBrk="1" fontAlgn="base" hangingPunct="1">
        <a:spcBef>
          <a:spcPct val="0"/>
        </a:spcBef>
        <a:spcAft>
          <a:spcPct val="0"/>
        </a:spcAft>
        <a:defRPr sz="3200" b="1">
          <a:solidFill>
            <a:srgbClr val="800000"/>
          </a:solidFill>
          <a:latin typeface="Arial" charset="0"/>
        </a:defRPr>
      </a:lvl7pPr>
      <a:lvl8pPr marL="1371600" algn="ctr" rtl="0" eaLnBrk="1" fontAlgn="base" hangingPunct="1">
        <a:spcBef>
          <a:spcPct val="0"/>
        </a:spcBef>
        <a:spcAft>
          <a:spcPct val="0"/>
        </a:spcAft>
        <a:defRPr sz="3200" b="1">
          <a:solidFill>
            <a:srgbClr val="800000"/>
          </a:solidFill>
          <a:latin typeface="Arial" charset="0"/>
        </a:defRPr>
      </a:lvl8pPr>
      <a:lvl9pPr marL="1828800" algn="ctr" rtl="0" eaLnBrk="1" fontAlgn="base" hangingPunct="1">
        <a:spcBef>
          <a:spcPct val="0"/>
        </a:spcBef>
        <a:spcAft>
          <a:spcPct val="0"/>
        </a:spcAft>
        <a:defRPr sz="3200" b="1">
          <a:solidFill>
            <a:srgbClr val="800000"/>
          </a:solidFill>
          <a:latin typeface="Arial" charset="0"/>
        </a:defRPr>
      </a:lvl9pPr>
    </p:titleStyle>
    <p:bodyStyle>
      <a:lvl1pPr marL="342900" indent="-342900" algn="l" rtl="0" eaLnBrk="1" fontAlgn="base" hangingPunct="1">
        <a:spcBef>
          <a:spcPct val="70000"/>
        </a:spcBef>
        <a:spcAft>
          <a:spcPct val="20000"/>
        </a:spcAft>
        <a:buClr>
          <a:srgbClr val="000099"/>
        </a:buClr>
        <a:buFont typeface="Wingdings" pitchFamily="2" charset="2"/>
        <a:buChar char="q"/>
        <a:defRPr sz="2400" b="1">
          <a:solidFill>
            <a:schemeClr val="tx1"/>
          </a:solidFill>
          <a:latin typeface="+mn-lt"/>
          <a:ea typeface="+mn-ea"/>
          <a:cs typeface="+mn-cs"/>
        </a:defRPr>
      </a:lvl1pPr>
      <a:lvl2pPr marL="463550" indent="-231775" algn="l" rtl="0" eaLnBrk="1" fontAlgn="base" hangingPunct="1">
        <a:spcBef>
          <a:spcPct val="100000"/>
        </a:spcBef>
        <a:spcAft>
          <a:spcPct val="30000"/>
        </a:spcAft>
        <a:buClr>
          <a:srgbClr val="000099"/>
        </a:buClr>
        <a:buFont typeface="Wingdings" pitchFamily="2" charset="2"/>
        <a:buChar char="§"/>
        <a:defRPr sz="2000">
          <a:solidFill>
            <a:schemeClr val="tx1"/>
          </a:solidFill>
          <a:latin typeface="+mn-lt"/>
        </a:defRPr>
      </a:lvl2pPr>
      <a:lvl3pPr marL="914400" indent="-231775" algn="l" rtl="0" eaLnBrk="1" fontAlgn="base" hangingPunct="1">
        <a:spcBef>
          <a:spcPct val="30000"/>
        </a:spcBef>
        <a:spcAft>
          <a:spcPct val="30000"/>
        </a:spcAft>
        <a:buClr>
          <a:srgbClr val="000099"/>
        </a:buClr>
        <a:buChar char="•"/>
        <a:defRPr>
          <a:solidFill>
            <a:schemeClr val="tx1"/>
          </a:solidFill>
          <a:latin typeface="+mn-lt"/>
        </a:defRPr>
      </a:lvl3pPr>
      <a:lvl4pPr marL="137795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4pPr>
      <a:lvl5pPr marL="18288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5pPr>
      <a:lvl6pPr marL="22860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6pPr>
      <a:lvl7pPr marL="27432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7pPr>
      <a:lvl8pPr marL="32004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8pPr>
      <a:lvl9pPr marL="36576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2032000" y="274638"/>
            <a:ext cx="9550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2133600" y="1600206"/>
            <a:ext cx="9448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slid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 y="0"/>
            <a:ext cx="9038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sldNum" sz="quarter" idx="4"/>
          </p:nvPr>
        </p:nvSpPr>
        <p:spPr bwMode="auto">
          <a:xfrm>
            <a:off x="4261" y="6407191"/>
            <a:ext cx="548217"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spcBef>
                <a:spcPct val="0"/>
              </a:spcBef>
              <a:spcAft>
                <a:spcPct val="0"/>
              </a:spcAft>
              <a:buClrTx/>
              <a:buFontTx/>
              <a:buNone/>
              <a:defRPr sz="1400" b="0">
                <a:solidFill>
                  <a:srgbClr val="E77003"/>
                </a:solidFill>
                <a:latin typeface="Arial" charset="0"/>
                <a:cs typeface="+mn-cs"/>
              </a:defRPr>
            </a:lvl1pPr>
          </a:lstStyle>
          <a:p>
            <a:pPr>
              <a:defRPr/>
            </a:pPr>
            <a:fld id="{606A641F-3535-490A-95A8-D1A52EEB9F95}" type="slidenum">
              <a:rPr lang="en-GB"/>
              <a:pPr>
                <a:defRPr/>
              </a:pPr>
              <a:t>‹#›</a:t>
            </a:fld>
            <a:endParaRPr lang="en-GB"/>
          </a:p>
        </p:txBody>
      </p:sp>
      <p:sp>
        <p:nvSpPr>
          <p:cNvPr id="7172" name="Rectangle 4"/>
          <p:cNvSpPr>
            <a:spLocks noGrp="1" noChangeArrowheads="1"/>
          </p:cNvSpPr>
          <p:nvPr>
            <p:ph type="title"/>
          </p:nvPr>
        </p:nvSpPr>
        <p:spPr bwMode="auto">
          <a:xfrm>
            <a:off x="1930400" y="609600"/>
            <a:ext cx="97536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endParaRPr lang="en-GB" altLang="en-US"/>
          </a:p>
        </p:txBody>
      </p:sp>
      <p:sp>
        <p:nvSpPr>
          <p:cNvPr id="7173" name="Rectangle 5"/>
          <p:cNvSpPr>
            <a:spLocks noGrp="1" noChangeArrowheads="1"/>
          </p:cNvSpPr>
          <p:nvPr>
            <p:ph type="body" idx="1"/>
          </p:nvPr>
        </p:nvSpPr>
        <p:spPr bwMode="auto">
          <a:xfrm>
            <a:off x="1930427" y="1657354"/>
            <a:ext cx="9768417"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7174" name="Line 18"/>
          <p:cNvSpPr>
            <a:spLocks noChangeShapeType="1"/>
          </p:cNvSpPr>
          <p:nvPr/>
        </p:nvSpPr>
        <p:spPr bwMode="auto">
          <a:xfrm>
            <a:off x="1583268" y="5876925"/>
            <a:ext cx="10608733"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7175" name="Rectangle 15"/>
          <p:cNvSpPr>
            <a:spLocks noChangeArrowheads="1"/>
          </p:cNvSpPr>
          <p:nvPr/>
        </p:nvSpPr>
        <p:spPr bwMode="auto">
          <a:xfrm>
            <a:off x="1" y="0"/>
            <a:ext cx="1583267" cy="6858000"/>
          </a:xfrm>
          <a:prstGeom prst="rect">
            <a:avLst/>
          </a:prstGeom>
          <a:gradFill rotWithShape="1">
            <a:gsLst>
              <a:gs pos="0">
                <a:srgbClr val="6699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endParaRPr lang="en-US" altLang="en-US" sz="1800" b="0">
              <a:solidFill>
                <a:srgbClr val="000000"/>
              </a:solidFill>
            </a:endParaRPr>
          </a:p>
        </p:txBody>
      </p:sp>
      <p:sp>
        <p:nvSpPr>
          <p:cNvPr id="7176" name="Line 19"/>
          <p:cNvSpPr>
            <a:spLocks noChangeShapeType="1"/>
          </p:cNvSpPr>
          <p:nvPr/>
        </p:nvSpPr>
        <p:spPr bwMode="auto">
          <a:xfrm flipV="1">
            <a:off x="1583267" y="41"/>
            <a:ext cx="0" cy="5876925"/>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7177" name="Picture 10" descr="wbc-logo (Goo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3200" y="5765800"/>
            <a:ext cx="118533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575761" y="5922964"/>
            <a:ext cx="210185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lnSpc>
                <a:spcPct val="80000"/>
              </a:lnSpc>
              <a:defRPr/>
            </a:pPr>
            <a:r>
              <a:rPr lang="en-US" sz="1400" b="0">
                <a:solidFill>
                  <a:srgbClr val="000000"/>
                </a:solidFill>
                <a:latin typeface="Arial Black" pitchFamily="34" charset="0"/>
                <a:cs typeface="+mn-cs"/>
              </a:rPr>
              <a:t> illiam </a:t>
            </a:r>
          </a:p>
          <a:p>
            <a:pPr>
              <a:lnSpc>
                <a:spcPct val="80000"/>
              </a:lnSpc>
              <a:defRPr/>
            </a:pPr>
            <a:r>
              <a:rPr lang="en-US" sz="1400" b="0">
                <a:solidFill>
                  <a:srgbClr val="000000"/>
                </a:solidFill>
                <a:latin typeface="Arial Black" pitchFamily="34" charset="0"/>
                <a:cs typeface="+mn-cs"/>
              </a:rPr>
              <a:t>    lackburn </a:t>
            </a:r>
          </a:p>
          <a:p>
            <a:pPr>
              <a:defRPr/>
            </a:pPr>
            <a:r>
              <a:rPr lang="en-US" sz="1400" b="0">
                <a:solidFill>
                  <a:srgbClr val="000000"/>
                </a:solidFill>
                <a:latin typeface="Arial Black" pitchFamily="34" charset="0"/>
                <a:cs typeface="+mn-cs"/>
              </a:rPr>
              <a:t>        onsulting, Ltd</a:t>
            </a:r>
            <a:r>
              <a:rPr lang="en-US" sz="1400" b="0">
                <a:solidFill>
                  <a:srgbClr val="000000"/>
                </a:solidFill>
                <a:latin typeface="Clarendon Condensed" pitchFamily="18" charset="0"/>
                <a:cs typeface="+mn-cs"/>
              </a:rPr>
              <a:t>.</a:t>
            </a:r>
            <a:r>
              <a:rPr lang="en-US" sz="1400" b="0">
                <a:solidFill>
                  <a:srgbClr val="000000"/>
                </a:solidFill>
                <a:cs typeface="+mn-cs"/>
              </a:rPr>
              <a:t> </a:t>
            </a:r>
          </a:p>
        </p:txBody>
      </p:sp>
      <p:sp>
        <p:nvSpPr>
          <p:cNvPr id="1035" name="Text Box 12"/>
          <p:cNvSpPr txBox="1">
            <a:spLocks noChangeArrowheads="1"/>
          </p:cNvSpPr>
          <p:nvPr/>
        </p:nvSpPr>
        <p:spPr bwMode="auto">
          <a:xfrm>
            <a:off x="7620001" y="5943641"/>
            <a:ext cx="32787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Arial" charset="0"/>
              </a:defRPr>
            </a:lvl1pPr>
            <a:lvl2pPr marL="742950" indent="-285750">
              <a:defRPr sz="3600" b="1">
                <a:solidFill>
                  <a:schemeClr val="tx1"/>
                </a:solidFill>
                <a:latin typeface="Arial" charset="0"/>
              </a:defRPr>
            </a:lvl2pPr>
            <a:lvl3pPr marL="1143000" indent="-228600">
              <a:defRPr sz="3600" b="1">
                <a:solidFill>
                  <a:schemeClr val="tx1"/>
                </a:solidFill>
                <a:latin typeface="Arial" charset="0"/>
              </a:defRPr>
            </a:lvl3pPr>
            <a:lvl4pPr marL="1600200" indent="-228600">
              <a:defRPr sz="3600" b="1">
                <a:solidFill>
                  <a:schemeClr val="tx1"/>
                </a:solidFill>
                <a:latin typeface="Arial" charset="0"/>
              </a:defRPr>
            </a:lvl4pPr>
            <a:lvl5pPr marL="2057400" indent="-228600">
              <a:defRPr sz="3600" b="1">
                <a:solidFill>
                  <a:schemeClr val="tx1"/>
                </a:solidFill>
                <a:latin typeface="Arial"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charset="0"/>
              </a:defRPr>
            </a:lvl9pPr>
          </a:lstStyle>
          <a:p>
            <a:pPr>
              <a:defRPr/>
            </a:pPr>
            <a:r>
              <a:rPr lang="en-US" sz="1200" u="sng">
                <a:solidFill>
                  <a:srgbClr val="000000"/>
                </a:solidFill>
                <a:cs typeface="Arial" charset="0"/>
              </a:rPr>
              <a:t>© 2010 William Blackburn Consulting, Ltd.</a:t>
            </a:r>
          </a:p>
          <a:p>
            <a:pPr>
              <a:defRPr/>
            </a:pPr>
            <a:endParaRPr lang="en-US" sz="1200" u="sng">
              <a:solidFill>
                <a:srgbClr val="000000"/>
              </a:solidFill>
              <a:cs typeface="Arial" charset="0"/>
            </a:endParaRPr>
          </a:p>
          <a:p>
            <a:pPr>
              <a:defRPr/>
            </a:pPr>
            <a:r>
              <a:rPr lang="en-US" sz="1200" u="sng">
                <a:solidFill>
                  <a:srgbClr val="000000"/>
                </a:solidFill>
                <a:cs typeface="+mn-cs"/>
              </a:rPr>
              <a:t>WRB@WBlackburnConsulting.com</a:t>
            </a:r>
          </a:p>
          <a:p>
            <a:pPr>
              <a:defRPr/>
            </a:pPr>
            <a:r>
              <a:rPr lang="en-US" sz="1200" u="sng">
                <a:solidFill>
                  <a:srgbClr val="000000"/>
                </a:solidFill>
                <a:cs typeface="+mn-cs"/>
              </a:rPr>
              <a:t>www.WBlackburnConsulting.com</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Lst>
  <p:transition spd="med">
    <p:random/>
  </p:transition>
  <p:txStyles>
    <p:titleStyle>
      <a:lvl1pPr algn="ctr" rtl="0" eaLnBrk="1" fontAlgn="base" hangingPunct="1">
        <a:spcBef>
          <a:spcPct val="0"/>
        </a:spcBef>
        <a:spcAft>
          <a:spcPct val="0"/>
        </a:spcAft>
        <a:defRPr sz="3200" b="1">
          <a:solidFill>
            <a:srgbClr val="800000"/>
          </a:solidFill>
          <a:latin typeface="+mj-lt"/>
          <a:ea typeface="+mj-ea"/>
          <a:cs typeface="+mj-cs"/>
        </a:defRPr>
      </a:lvl1pPr>
      <a:lvl2pPr algn="ctr" rtl="0" eaLnBrk="1" fontAlgn="base" hangingPunct="1">
        <a:spcBef>
          <a:spcPct val="0"/>
        </a:spcBef>
        <a:spcAft>
          <a:spcPct val="0"/>
        </a:spcAft>
        <a:defRPr sz="3200" b="1">
          <a:solidFill>
            <a:srgbClr val="800000"/>
          </a:solidFill>
          <a:latin typeface="Arial" charset="0"/>
        </a:defRPr>
      </a:lvl2pPr>
      <a:lvl3pPr algn="ctr" rtl="0" eaLnBrk="1" fontAlgn="base" hangingPunct="1">
        <a:spcBef>
          <a:spcPct val="0"/>
        </a:spcBef>
        <a:spcAft>
          <a:spcPct val="0"/>
        </a:spcAft>
        <a:defRPr sz="3200" b="1">
          <a:solidFill>
            <a:srgbClr val="800000"/>
          </a:solidFill>
          <a:latin typeface="Arial" charset="0"/>
        </a:defRPr>
      </a:lvl3pPr>
      <a:lvl4pPr algn="ctr" rtl="0" eaLnBrk="1" fontAlgn="base" hangingPunct="1">
        <a:spcBef>
          <a:spcPct val="0"/>
        </a:spcBef>
        <a:spcAft>
          <a:spcPct val="0"/>
        </a:spcAft>
        <a:defRPr sz="3200" b="1">
          <a:solidFill>
            <a:srgbClr val="800000"/>
          </a:solidFill>
          <a:latin typeface="Arial" charset="0"/>
        </a:defRPr>
      </a:lvl4pPr>
      <a:lvl5pPr algn="ctr" rtl="0" eaLnBrk="1" fontAlgn="base" hangingPunct="1">
        <a:spcBef>
          <a:spcPct val="0"/>
        </a:spcBef>
        <a:spcAft>
          <a:spcPct val="0"/>
        </a:spcAft>
        <a:defRPr sz="3200" b="1">
          <a:solidFill>
            <a:srgbClr val="800000"/>
          </a:solidFill>
          <a:latin typeface="Arial" charset="0"/>
        </a:defRPr>
      </a:lvl5pPr>
      <a:lvl6pPr marL="457200" algn="ctr" rtl="0" eaLnBrk="1" fontAlgn="base" hangingPunct="1">
        <a:spcBef>
          <a:spcPct val="0"/>
        </a:spcBef>
        <a:spcAft>
          <a:spcPct val="0"/>
        </a:spcAft>
        <a:defRPr sz="3200" b="1">
          <a:solidFill>
            <a:srgbClr val="800000"/>
          </a:solidFill>
          <a:latin typeface="Arial" charset="0"/>
        </a:defRPr>
      </a:lvl6pPr>
      <a:lvl7pPr marL="914400" algn="ctr" rtl="0" eaLnBrk="1" fontAlgn="base" hangingPunct="1">
        <a:spcBef>
          <a:spcPct val="0"/>
        </a:spcBef>
        <a:spcAft>
          <a:spcPct val="0"/>
        </a:spcAft>
        <a:defRPr sz="3200" b="1">
          <a:solidFill>
            <a:srgbClr val="800000"/>
          </a:solidFill>
          <a:latin typeface="Arial" charset="0"/>
        </a:defRPr>
      </a:lvl7pPr>
      <a:lvl8pPr marL="1371600" algn="ctr" rtl="0" eaLnBrk="1" fontAlgn="base" hangingPunct="1">
        <a:spcBef>
          <a:spcPct val="0"/>
        </a:spcBef>
        <a:spcAft>
          <a:spcPct val="0"/>
        </a:spcAft>
        <a:defRPr sz="3200" b="1">
          <a:solidFill>
            <a:srgbClr val="800000"/>
          </a:solidFill>
          <a:latin typeface="Arial" charset="0"/>
        </a:defRPr>
      </a:lvl8pPr>
      <a:lvl9pPr marL="1828800" algn="ctr" rtl="0" eaLnBrk="1" fontAlgn="base" hangingPunct="1">
        <a:spcBef>
          <a:spcPct val="0"/>
        </a:spcBef>
        <a:spcAft>
          <a:spcPct val="0"/>
        </a:spcAft>
        <a:defRPr sz="3200" b="1">
          <a:solidFill>
            <a:srgbClr val="800000"/>
          </a:solidFill>
          <a:latin typeface="Arial" charset="0"/>
        </a:defRPr>
      </a:lvl9pPr>
    </p:titleStyle>
    <p:bodyStyle>
      <a:lvl1pPr marL="342900" indent="-342900" algn="l" rtl="0" eaLnBrk="1" fontAlgn="base" hangingPunct="1">
        <a:spcBef>
          <a:spcPct val="70000"/>
        </a:spcBef>
        <a:spcAft>
          <a:spcPct val="20000"/>
        </a:spcAft>
        <a:buClr>
          <a:srgbClr val="000099"/>
        </a:buClr>
        <a:buFont typeface="Wingdings" pitchFamily="2" charset="2"/>
        <a:buChar char="q"/>
        <a:defRPr sz="2400" b="1">
          <a:solidFill>
            <a:schemeClr val="tx1"/>
          </a:solidFill>
          <a:latin typeface="+mn-lt"/>
          <a:ea typeface="+mn-ea"/>
          <a:cs typeface="+mn-cs"/>
        </a:defRPr>
      </a:lvl1pPr>
      <a:lvl2pPr marL="463550" indent="-231775" algn="l" rtl="0" eaLnBrk="1" fontAlgn="base" hangingPunct="1">
        <a:spcBef>
          <a:spcPct val="100000"/>
        </a:spcBef>
        <a:spcAft>
          <a:spcPct val="30000"/>
        </a:spcAft>
        <a:buClr>
          <a:srgbClr val="000099"/>
        </a:buClr>
        <a:buFont typeface="Wingdings" pitchFamily="2" charset="2"/>
        <a:buChar char="§"/>
        <a:defRPr sz="2000">
          <a:solidFill>
            <a:schemeClr val="tx1"/>
          </a:solidFill>
          <a:latin typeface="+mn-lt"/>
        </a:defRPr>
      </a:lvl2pPr>
      <a:lvl3pPr marL="914400" indent="-231775" algn="l" rtl="0" eaLnBrk="1" fontAlgn="base" hangingPunct="1">
        <a:spcBef>
          <a:spcPct val="30000"/>
        </a:spcBef>
        <a:spcAft>
          <a:spcPct val="30000"/>
        </a:spcAft>
        <a:buClr>
          <a:srgbClr val="000099"/>
        </a:buClr>
        <a:buChar char="•"/>
        <a:defRPr>
          <a:solidFill>
            <a:schemeClr val="tx1"/>
          </a:solidFill>
          <a:latin typeface="+mn-lt"/>
        </a:defRPr>
      </a:lvl3pPr>
      <a:lvl4pPr marL="137795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4pPr>
      <a:lvl5pPr marL="18288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5pPr>
      <a:lvl6pPr marL="22860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6pPr>
      <a:lvl7pPr marL="27432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7pPr>
      <a:lvl8pPr marL="32004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8pPr>
      <a:lvl9pPr marL="3657600" indent="-231775" algn="l" rtl="0" eaLnBrk="1" fontAlgn="base" hangingPunct="1">
        <a:spcBef>
          <a:spcPct val="30000"/>
        </a:spcBef>
        <a:spcAft>
          <a:spcPct val="30000"/>
        </a:spcAft>
        <a:buClr>
          <a:srgbClr val="000099"/>
        </a:buClr>
        <a:buFont typeface="Wingdings" pitchFamily="2" charset="2"/>
        <a:buChar char="q"/>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4.emf"/><Relationship Id="rId4" Type="http://schemas.openxmlformats.org/officeDocument/2006/relationships/oleObject" Target="../embeddings/oleObject1.bin"/></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20.xml"/></Relationships>
</file>

<file path=ppt/slides/_rels/slide13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4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png"/></Relationships>
</file>

<file path=ppt/slides/_rels/slide1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1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5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5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5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5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5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5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5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5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5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5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5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5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5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5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5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5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5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53.xml"/></Relationships>
</file>

<file path=ppt/slides/_rels/slide1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2.xml"/><Relationship Id="rId1" Type="http://schemas.openxmlformats.org/officeDocument/2006/relationships/slideLayout" Target="../slideLayouts/slideLayout357.xml"/></Relationships>
</file>

<file path=ppt/slides/_rels/slide1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3.xml"/><Relationship Id="rId1" Type="http://schemas.openxmlformats.org/officeDocument/2006/relationships/slideLayout" Target="../slideLayouts/slideLayout35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53.xml"/></Relationships>
</file>

<file path=ppt/slides/_rels/slide1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5.xml"/><Relationship Id="rId1" Type="http://schemas.openxmlformats.org/officeDocument/2006/relationships/slideLayout" Target="../slideLayouts/slideLayout35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5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58.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58.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5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5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53.xml"/></Relationships>
</file>

<file path=ppt/slides/_rels/slide1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2.xml"/><Relationship Id="rId1" Type="http://schemas.openxmlformats.org/officeDocument/2006/relationships/slideLayout" Target="../slideLayouts/slideLayout35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5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5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5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5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5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53.xml"/></Relationships>
</file>

<file path=ppt/slides/_rels/slide1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9.xml"/><Relationship Id="rId1" Type="http://schemas.openxmlformats.org/officeDocument/2006/relationships/slideLayout" Target="../slideLayouts/slideLayout357.xml"/></Relationships>
</file>

<file path=ppt/slides/_rels/slide1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0.xml"/><Relationship Id="rId1" Type="http://schemas.openxmlformats.org/officeDocument/2006/relationships/slideLayout" Target="../slideLayouts/slideLayout35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5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5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5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5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5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5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5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5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5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53.xml"/></Relationships>
</file>

<file path=ppt/slides/_rels/slide1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1.xml"/><Relationship Id="rId1" Type="http://schemas.openxmlformats.org/officeDocument/2006/relationships/slideLayout" Target="../slideLayouts/slideLayout358.xml"/></Relationships>
</file>

<file path=ppt/slides/_rels/slide1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2.xml"/><Relationship Id="rId1" Type="http://schemas.openxmlformats.org/officeDocument/2006/relationships/slideLayout" Target="../slideLayouts/slideLayout35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5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53.xml"/></Relationships>
</file>

<file path=ppt/slides/_rels/slide19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5.xml"/><Relationship Id="rId1" Type="http://schemas.openxmlformats.org/officeDocument/2006/relationships/slideLayout" Target="../slideLayouts/slideLayout357.xml"/><Relationship Id="rId4" Type="http://schemas.openxmlformats.org/officeDocument/2006/relationships/image" Target="../media/image100.jpeg"/></Relationships>
</file>

<file path=ppt/slides/_rels/slide1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6.xml"/><Relationship Id="rId1" Type="http://schemas.openxmlformats.org/officeDocument/2006/relationships/slideLayout" Target="../slideLayouts/slideLayout357.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53.xml"/></Relationships>
</file>

<file path=ppt/slides/_rels/slide2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8.xml"/><Relationship Id="rId1" Type="http://schemas.openxmlformats.org/officeDocument/2006/relationships/slideLayout" Target="../slideLayouts/slideLayout35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53.xml"/></Relationships>
</file>

<file path=ppt/slides/_rels/slide20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40.xml"/><Relationship Id="rId1" Type="http://schemas.openxmlformats.org/officeDocument/2006/relationships/slideLayout" Target="../slideLayouts/slideLayout35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53.xml"/></Relationships>
</file>

<file path=ppt/slides/_rels/slide20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2.xml"/><Relationship Id="rId1" Type="http://schemas.openxmlformats.org/officeDocument/2006/relationships/slideLayout" Target="../slideLayouts/slideLayout357.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5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53.xml"/></Relationships>
</file>

<file path=ppt/slides/_rels/slide2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5.xml"/><Relationship Id="rId1" Type="http://schemas.openxmlformats.org/officeDocument/2006/relationships/slideLayout" Target="../slideLayouts/slideLayout357.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5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47.xml"/><Relationship Id="rId1" Type="http://schemas.openxmlformats.org/officeDocument/2006/relationships/slideLayout" Target="../slideLayouts/slideLayout353.xml"/><Relationship Id="rId4" Type="http://schemas.openxmlformats.org/officeDocument/2006/relationships/image" Target="../media/image107.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hyperlink" Target="http://www.conference-board.org/" TargetMode="External"/><Relationship Id="rId5" Type="http://schemas.openxmlformats.org/officeDocument/2006/relationships/image" Target="../media/image115.emf"/><Relationship Id="rId4" Type="http://schemas.openxmlformats.org/officeDocument/2006/relationships/oleObject" Target="../embeddings/oleObject2.bin"/></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0.xml"/></Relationships>
</file>

<file path=ppt/slides/_rels/slide2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63.xml"/><Relationship Id="rId1" Type="http://schemas.openxmlformats.org/officeDocument/2006/relationships/slideLayout" Target="../slideLayouts/slideLayout1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images.google.com/imgres?imgurl=http://blogs.ipswitch.com/archives/dictionary.jpg&amp;imgrefurl=http://blogs.ipswitch.com/archives/2005/09/computer_study.html&amp;h=299&amp;w=448&amp;sz=28&amp;hl=en&amp;start=1&amp;tbnid=O1Lt810sF5WfGM:&amp;tbnh=85&amp;tbnw=127&amp;prev=/images?q=dictionary&amp;gbv=2&amp;svnum=10&amp;hl=en&amp;sa=G" TargetMode="Externa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hyperlink" Target="http://www.wblackburnconsulting.com/" TargetMode="External"/><Relationship Id="rId2" Type="http://schemas.openxmlformats.org/officeDocument/2006/relationships/hyperlink" Target="mailto:WRB@WBlackburnConsulting.com" TargetMode="External"/><Relationship Id="rId1" Type="http://schemas.openxmlformats.org/officeDocument/2006/relationships/slideLayout" Target="../slideLayouts/slideLayout353.xml"/><Relationship Id="rId5" Type="http://schemas.openxmlformats.org/officeDocument/2006/relationships/hyperlink" Target="http://www.georgepnassos.com/" TargetMode="External"/><Relationship Id="rId4" Type="http://schemas.openxmlformats.org/officeDocument/2006/relationships/hyperlink" Target="mailto:georgepnassos@gmail.com" TargetMode="Externa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0.jpeg"/><Relationship Id="rId3" Type="http://schemas.openxmlformats.org/officeDocument/2006/relationships/hyperlink" Target="http://www.wblackburnconsulting.com/" TargetMode="External"/><Relationship Id="rId21" Type="http://schemas.openxmlformats.org/officeDocument/2006/relationships/image" Target="../media/image53.png"/><Relationship Id="rId7" Type="http://schemas.openxmlformats.org/officeDocument/2006/relationships/image" Target="../media/image40.png"/><Relationship Id="rId12" Type="http://schemas.openxmlformats.org/officeDocument/2006/relationships/image" Target="../media/image45.jpeg"/><Relationship Id="rId17" Type="http://schemas.openxmlformats.org/officeDocument/2006/relationships/image" Target="../media/image49.jpeg"/><Relationship Id="rId2" Type="http://schemas.openxmlformats.org/officeDocument/2006/relationships/notesSlide" Target="../notesSlides/notesSlide30.xml"/><Relationship Id="rId16" Type="http://schemas.openxmlformats.org/officeDocument/2006/relationships/image" Target="../media/image48.jpeg"/><Relationship Id="rId20"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5" Type="http://schemas.openxmlformats.org/officeDocument/2006/relationships/image" Target="../media/image47.jpeg"/><Relationship Id="rId23" Type="http://schemas.openxmlformats.org/officeDocument/2006/relationships/image" Target="../media/image55.jpeg"/><Relationship Id="rId10" Type="http://schemas.openxmlformats.org/officeDocument/2006/relationships/image" Target="../media/image43.jpeg"/><Relationship Id="rId19" Type="http://schemas.openxmlformats.org/officeDocument/2006/relationships/image" Target="../media/image51.png"/><Relationship Id="rId4" Type="http://schemas.openxmlformats.org/officeDocument/2006/relationships/image" Target="../media/image37.png"/><Relationship Id="rId9" Type="http://schemas.openxmlformats.org/officeDocument/2006/relationships/image" Target="../media/image42.jpeg"/><Relationship Id="rId14" Type="http://schemas.openxmlformats.org/officeDocument/2006/relationships/image" Target="../media/image18.jpeg"/><Relationship Id="rId22"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52.xml"/></Relationships>
</file>

<file path=ppt/slides/_rels/slide62.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357.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5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5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8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gartner.com/technology/research/methodologies/hype-cycle.jsp" TargetMode="External"/><Relationship Id="rId1" Type="http://schemas.openxmlformats.org/officeDocument/2006/relationships/slideLayout" Target="../slideLayouts/slideLayout35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5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53.xml"/></Relationships>
</file>

<file path=ppt/slides/_rels/slide9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57.xml"/></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3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1120776"/>
            <a:ext cx="7696200" cy="1012825"/>
          </a:xfrm>
        </p:spPr>
        <p:txBody>
          <a:bodyPr/>
          <a:lstStyle/>
          <a:p>
            <a:pPr>
              <a:lnSpc>
                <a:spcPts val="4000"/>
              </a:lnSpc>
              <a:spcAft>
                <a:spcPts val="0"/>
              </a:spcAft>
            </a:pPr>
            <a:r>
              <a:rPr lang="en-US" sz="3700" b="1" dirty="0">
                <a:solidFill>
                  <a:srgbClr val="990000"/>
                </a:solidFill>
              </a:rPr>
              <a:t>Executive Certificate Program: </a:t>
            </a:r>
            <a:br>
              <a:rPr lang="en-US" sz="3700" b="1" dirty="0">
                <a:solidFill>
                  <a:srgbClr val="990000"/>
                </a:solidFill>
              </a:rPr>
            </a:br>
            <a:r>
              <a:rPr lang="en-US" sz="3700" b="1" dirty="0">
                <a:solidFill>
                  <a:srgbClr val="990000"/>
                </a:solidFill>
              </a:rPr>
              <a:t>Global Business Sustainability</a:t>
            </a:r>
            <a:r>
              <a:rPr lang="en-US" sz="4000" b="1" dirty="0">
                <a:solidFill>
                  <a:srgbClr val="A50021"/>
                </a:solidFill>
              </a:rPr>
              <a:t/>
            </a:r>
            <a:br>
              <a:rPr lang="en-US" sz="4000" b="1" dirty="0">
                <a:solidFill>
                  <a:srgbClr val="A50021"/>
                </a:solidFill>
              </a:rPr>
            </a:br>
            <a:r>
              <a:rPr lang="en-US" sz="3200" dirty="0">
                <a:solidFill>
                  <a:schemeClr val="accent2">
                    <a:lumMod val="75000"/>
                  </a:schemeClr>
                </a:solidFill>
              </a:rPr>
              <a:t>by</a:t>
            </a:r>
            <a:r>
              <a:rPr lang="en-US" sz="3200" b="1" dirty="0">
                <a:solidFill>
                  <a:schemeClr val="accent2">
                    <a:lumMod val="75000"/>
                  </a:schemeClr>
                </a:solidFill>
              </a:rPr>
              <a:t/>
            </a:r>
            <a:br>
              <a:rPr lang="en-US" sz="3200" b="1" dirty="0">
                <a:solidFill>
                  <a:schemeClr val="accent2">
                    <a:lumMod val="75000"/>
                  </a:schemeClr>
                </a:solidFill>
              </a:rPr>
            </a:br>
            <a:r>
              <a:rPr lang="en-US" sz="2800" dirty="0">
                <a:solidFill>
                  <a:schemeClr val="accent2">
                    <a:lumMod val="75000"/>
                  </a:schemeClr>
                </a:solidFill>
              </a:rPr>
              <a:t>George Nassos &amp;  Bill Blackburn</a:t>
            </a:r>
          </a:p>
        </p:txBody>
      </p:sp>
      <p:sp>
        <p:nvSpPr>
          <p:cNvPr id="3" name="Subtitle 2"/>
          <p:cNvSpPr>
            <a:spLocks noGrp="1"/>
          </p:cNvSpPr>
          <p:nvPr>
            <p:ph type="subTitle" idx="1"/>
          </p:nvPr>
        </p:nvSpPr>
        <p:spPr>
          <a:xfrm>
            <a:off x="2819400" y="3276600"/>
            <a:ext cx="7239000" cy="4800600"/>
          </a:xfrm>
        </p:spPr>
        <p:txBody>
          <a:bodyPr/>
          <a:lstStyle/>
          <a:p>
            <a:pPr lvl="0"/>
            <a:r>
              <a:rPr lang="en-US" sz="2800" u="sng" dirty="0">
                <a:solidFill>
                  <a:schemeClr val="accent2">
                    <a:lumMod val="75000"/>
                  </a:schemeClr>
                </a:solidFill>
              </a:rPr>
              <a:t>Quinlan School of Business</a:t>
            </a:r>
          </a:p>
          <a:p>
            <a:pPr lvl="0"/>
            <a:r>
              <a:rPr lang="en-US" sz="2800" u="sng" dirty="0">
                <a:solidFill>
                  <a:schemeClr val="accent2">
                    <a:lumMod val="75000"/>
                  </a:schemeClr>
                </a:solidFill>
              </a:rPr>
              <a:t>Loyola University-Chicago</a:t>
            </a:r>
          </a:p>
          <a:p>
            <a:pPr marL="1198563"/>
            <a:r>
              <a:rPr lang="en-US" sz="2400" dirty="0">
                <a:solidFill>
                  <a:schemeClr val="accent2">
                    <a:lumMod val="75000"/>
                  </a:schemeClr>
                </a:solidFill>
              </a:rPr>
              <a:t>16 East Pearson</a:t>
            </a:r>
          </a:p>
          <a:p>
            <a:pPr marL="1198563"/>
            <a:r>
              <a:rPr lang="en-US" sz="2400" dirty="0">
                <a:solidFill>
                  <a:schemeClr val="accent2">
                    <a:lumMod val="75000"/>
                  </a:schemeClr>
                </a:solidFill>
              </a:rPr>
              <a:t>Chicago, IL</a:t>
            </a:r>
          </a:p>
          <a:p>
            <a:pPr marL="1198563"/>
            <a:r>
              <a:rPr lang="en-US" sz="2800" dirty="0"/>
              <a:t>May 7, 2018</a:t>
            </a:r>
          </a:p>
        </p:txBody>
      </p:sp>
      <p:sp>
        <p:nvSpPr>
          <p:cNvPr id="4" name="TextBox 3"/>
          <p:cNvSpPr txBox="1"/>
          <p:nvPr/>
        </p:nvSpPr>
        <p:spPr>
          <a:xfrm>
            <a:off x="7315201" y="6096001"/>
            <a:ext cx="3052439" cy="461665"/>
          </a:xfrm>
          <a:prstGeom prst="rect">
            <a:avLst/>
          </a:prstGeom>
          <a:noFill/>
        </p:spPr>
        <p:txBody>
          <a:bodyPr wrap="square" rtlCol="0">
            <a:spAutoFit/>
          </a:bodyPr>
          <a:lstStyle/>
          <a:p>
            <a:r>
              <a:rPr lang="en-US" sz="1200" dirty="0"/>
              <a:t>©2018 William Blackburn Consulting, Ltd. </a:t>
            </a:r>
          </a:p>
          <a:p>
            <a:pPr marL="517525" indent="-517525"/>
            <a:r>
              <a:rPr lang="en-US" sz="1200" dirty="0"/>
              <a:t>	George Nassos</a:t>
            </a:r>
          </a:p>
        </p:txBody>
      </p:sp>
      <p:pic>
        <p:nvPicPr>
          <p:cNvPr id="6" name="Picture 5" descr="Diversity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750072"/>
            <a:ext cx="1234440" cy="1371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Dollar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000" y="4638472"/>
            <a:ext cx="1307722" cy="120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4655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3186" name="Rectangle 2"/>
          <p:cNvSpPr>
            <a:spLocks noGrp="1" noChangeArrowheads="1"/>
          </p:cNvSpPr>
          <p:nvPr>
            <p:ph type="title"/>
          </p:nvPr>
        </p:nvSpPr>
        <p:spPr>
          <a:xfrm>
            <a:off x="1981200" y="533400"/>
            <a:ext cx="8229600" cy="1143000"/>
          </a:xfrm>
        </p:spPr>
        <p:txBody>
          <a:bodyPr/>
          <a:lstStyle/>
          <a:p>
            <a:r>
              <a:rPr lang="en-US" altLang="en-US" sz="3600" dirty="0">
                <a:solidFill>
                  <a:srgbClr val="990000"/>
                </a:solidFill>
              </a:rPr>
              <a:t>30% of Amphibians, </a:t>
            </a:r>
            <a:br>
              <a:rPr lang="en-US" altLang="en-US" sz="3600" dirty="0">
                <a:solidFill>
                  <a:srgbClr val="990000"/>
                </a:solidFill>
              </a:rPr>
            </a:br>
            <a:r>
              <a:rPr lang="en-US" altLang="en-US" sz="3600" dirty="0">
                <a:solidFill>
                  <a:srgbClr val="990000"/>
                </a:solidFill>
              </a:rPr>
              <a:t>40% of Primates, All Elephants Endangered</a:t>
            </a:r>
          </a:p>
        </p:txBody>
      </p:sp>
      <p:pic>
        <p:nvPicPr>
          <p:cNvPr id="2653187" name="Picture 3" descr="-species-at-risk-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375" y="2286000"/>
            <a:ext cx="904875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919190"/>
      </p:ext>
    </p:extLst>
  </p:cSld>
  <p:clrMapOvr>
    <a:masterClrMapping/>
  </p:clrMapOvr>
  <p:transition>
    <p:cover dir="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981200"/>
            <a:ext cx="7924800" cy="1143000"/>
          </a:xfrm>
        </p:spPr>
        <p:txBody>
          <a:bodyPr/>
          <a:lstStyle/>
          <a:p>
            <a:r>
              <a:rPr lang="en-US" dirty="0">
                <a:solidFill>
                  <a:srgbClr val="990000"/>
                </a:solidFill>
              </a:rPr>
              <a:t>Part III. The Pursuit of Sustainability by Business: </a:t>
            </a:r>
            <a:r>
              <a:rPr lang="en-US" u="sng" dirty="0">
                <a:solidFill>
                  <a:srgbClr val="990000"/>
                </a:solidFill>
              </a:rPr>
              <a:t>How</a:t>
            </a:r>
          </a:p>
        </p:txBody>
      </p:sp>
      <p:sp>
        <p:nvSpPr>
          <p:cNvPr id="3" name="Rectangle 2"/>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2685749978"/>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2743200" y="152400"/>
            <a:ext cx="7924800" cy="6096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5000"/>
              </a:lnSpc>
            </a:pPr>
            <a:r>
              <a:rPr lang="en-US" altLang="en-US" sz="4000" dirty="0">
                <a:solidFill>
                  <a:srgbClr val="990000"/>
                </a:solidFill>
              </a:rPr>
              <a:t>“Plan-Do-Check-Act”                Management System Process of Continuous Improvement</a:t>
            </a:r>
            <a:br>
              <a:rPr lang="en-US" altLang="en-US" sz="4000" dirty="0">
                <a:solidFill>
                  <a:srgbClr val="990000"/>
                </a:solidFill>
              </a:rPr>
            </a:br>
            <a:r>
              <a:rPr lang="en-US" altLang="en-US" sz="2800" dirty="0">
                <a:solidFill>
                  <a:schemeClr val="accent2">
                    <a:lumMod val="75000"/>
                  </a:schemeClr>
                </a:solidFill>
              </a:rPr>
              <a:t>(Deming Cycle)</a:t>
            </a:r>
            <a:r>
              <a:rPr lang="en-US" altLang="en-US" sz="4000" dirty="0">
                <a:solidFill>
                  <a:srgbClr val="7D2F36"/>
                </a:solidFill>
              </a:rPr>
              <a:t/>
            </a:r>
            <a:br>
              <a:rPr lang="en-US" altLang="en-US" sz="4000" dirty="0">
                <a:solidFill>
                  <a:srgbClr val="7D2F36"/>
                </a:solidFill>
              </a:rPr>
            </a:br>
            <a:endParaRPr lang="en-US" altLang="en-US" sz="2800" dirty="0">
              <a:solidFill>
                <a:srgbClr val="7D2F36"/>
              </a:solidFill>
            </a:endParaRPr>
          </a:p>
        </p:txBody>
      </p:sp>
      <p:sp>
        <p:nvSpPr>
          <p:cNvPr id="63491" name="Text Box 3"/>
          <p:cNvSpPr txBox="1">
            <a:spLocks noChangeArrowheads="1"/>
          </p:cNvSpPr>
          <p:nvPr/>
        </p:nvSpPr>
        <p:spPr bwMode="auto">
          <a:xfrm>
            <a:off x="2667000" y="2612956"/>
            <a:ext cx="8001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r>
              <a:rPr lang="en-US" altLang="en-US" sz="2000" dirty="0">
                <a:solidFill>
                  <a:srgbClr val="000000"/>
                </a:solidFill>
                <a:latin typeface="Tahoma" pitchFamily="34" charset="0"/>
              </a:rPr>
              <a:t>Plan</a:t>
            </a:r>
          </a:p>
        </p:txBody>
      </p:sp>
      <p:sp>
        <p:nvSpPr>
          <p:cNvPr id="63493" name="Text Box 5"/>
          <p:cNvSpPr txBox="1">
            <a:spLocks noChangeArrowheads="1"/>
          </p:cNvSpPr>
          <p:nvPr/>
        </p:nvSpPr>
        <p:spPr bwMode="auto">
          <a:xfrm>
            <a:off x="5715000" y="5029200"/>
            <a:ext cx="210978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r>
              <a:rPr lang="en-US" altLang="en-US" sz="2000" dirty="0">
                <a:solidFill>
                  <a:srgbClr val="000000"/>
                </a:solidFill>
                <a:latin typeface="Tahoma" pitchFamily="34" charset="0"/>
              </a:rPr>
              <a:t>Check</a:t>
            </a:r>
          </a:p>
          <a:p>
            <a:pPr algn="ctr" eaLnBrk="1" hangingPunct="1"/>
            <a:r>
              <a:rPr lang="en-US" altLang="en-US" sz="1600" b="0" dirty="0">
                <a:solidFill>
                  <a:srgbClr val="000000"/>
                </a:solidFill>
                <a:latin typeface="Tahoma" pitchFamily="34" charset="0"/>
              </a:rPr>
              <a:t>(Monitor, report, evaluate,)</a:t>
            </a:r>
          </a:p>
        </p:txBody>
      </p:sp>
      <p:sp>
        <p:nvSpPr>
          <p:cNvPr id="63495" name="Text Box 7"/>
          <p:cNvSpPr txBox="1">
            <a:spLocks noChangeArrowheads="1"/>
          </p:cNvSpPr>
          <p:nvPr/>
        </p:nvSpPr>
        <p:spPr bwMode="auto">
          <a:xfrm>
            <a:off x="7256252" y="3867090"/>
            <a:ext cx="17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r>
              <a:rPr lang="en-US" altLang="en-US" sz="2000" dirty="0">
                <a:solidFill>
                  <a:srgbClr val="000000"/>
                </a:solidFill>
                <a:latin typeface="Tahoma" pitchFamily="34" charset="0"/>
              </a:rPr>
              <a:t>Do</a:t>
            </a:r>
            <a:r>
              <a:rPr lang="en-US" altLang="en-US" sz="1600" dirty="0">
                <a:solidFill>
                  <a:srgbClr val="000000"/>
                </a:solidFill>
                <a:latin typeface="Tahoma" pitchFamily="34" charset="0"/>
              </a:rPr>
              <a:t> </a:t>
            </a:r>
            <a:r>
              <a:rPr lang="en-US" altLang="en-US" sz="1600" b="0" dirty="0">
                <a:solidFill>
                  <a:srgbClr val="000000"/>
                </a:solidFill>
                <a:latin typeface="Tahoma" pitchFamily="34" charset="0"/>
              </a:rPr>
              <a:t>(Implement)</a:t>
            </a:r>
          </a:p>
        </p:txBody>
      </p:sp>
      <p:sp>
        <p:nvSpPr>
          <p:cNvPr id="63496" name="Line 8"/>
          <p:cNvSpPr>
            <a:spLocks noChangeShapeType="1"/>
          </p:cNvSpPr>
          <p:nvPr/>
        </p:nvSpPr>
        <p:spPr bwMode="auto">
          <a:xfrm>
            <a:off x="6629400" y="3505200"/>
            <a:ext cx="228600" cy="1600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63497" name="AutoShape 9"/>
          <p:cNvSpPr>
            <a:spLocks noChangeArrowheads="1"/>
          </p:cNvSpPr>
          <p:nvPr/>
        </p:nvSpPr>
        <p:spPr bwMode="auto">
          <a:xfrm rot="2363832">
            <a:off x="5401840" y="4538275"/>
            <a:ext cx="990600" cy="381000"/>
          </a:xfrm>
          <a:prstGeom prst="leftArrow">
            <a:avLst>
              <a:gd name="adj1" fmla="val 50000"/>
              <a:gd name="adj2" fmla="val 65000"/>
            </a:avLst>
          </a:prstGeom>
          <a:solidFill>
            <a:srgbClr val="0000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spcBef>
                <a:spcPct val="70000"/>
              </a:spcBef>
              <a:spcAft>
                <a:spcPct val="20000"/>
              </a:spcAft>
              <a:buClr>
                <a:srgbClr val="000099"/>
              </a:buClr>
              <a:buFont typeface="Wingdings" pitchFamily="2" charset="2"/>
              <a:buNone/>
            </a:pPr>
            <a:endParaRPr lang="en-US" altLang="en-US" dirty="0">
              <a:solidFill>
                <a:srgbClr val="000000"/>
              </a:solidFill>
            </a:endParaRPr>
          </a:p>
        </p:txBody>
      </p:sp>
      <p:sp>
        <p:nvSpPr>
          <p:cNvPr id="63502" name="Text Box 14"/>
          <p:cNvSpPr txBox="1">
            <a:spLocks noChangeArrowheads="1"/>
          </p:cNvSpPr>
          <p:nvPr/>
        </p:nvSpPr>
        <p:spPr bwMode="auto">
          <a:xfrm rot="214431">
            <a:off x="3581401" y="2819400"/>
            <a:ext cx="2063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spcBef>
                <a:spcPct val="50000"/>
              </a:spcBef>
            </a:pPr>
            <a:endParaRPr lang="en-US" altLang="en-US" sz="2400" b="0" dirty="0">
              <a:solidFill>
                <a:srgbClr val="000000"/>
              </a:solidFill>
              <a:latin typeface="Times New Roman" pitchFamily="18" charset="0"/>
            </a:endParaRPr>
          </a:p>
        </p:txBody>
      </p:sp>
      <p:sp>
        <p:nvSpPr>
          <p:cNvPr id="63503" name="Text Box 15"/>
          <p:cNvSpPr txBox="1">
            <a:spLocks noChangeArrowheads="1"/>
          </p:cNvSpPr>
          <p:nvPr/>
        </p:nvSpPr>
        <p:spPr bwMode="auto">
          <a:xfrm>
            <a:off x="3984626" y="3588603"/>
            <a:ext cx="1958975" cy="8925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spcBef>
                <a:spcPct val="50000"/>
              </a:spcBef>
            </a:pPr>
            <a:r>
              <a:rPr lang="en-US" altLang="en-US" sz="2000" dirty="0">
                <a:solidFill>
                  <a:srgbClr val="000000"/>
                </a:solidFill>
                <a:latin typeface="Tahoma" pitchFamily="34" charset="0"/>
              </a:rPr>
              <a:t>Act </a:t>
            </a:r>
            <a:r>
              <a:rPr lang="en-US" altLang="en-US" sz="1600" b="0" dirty="0">
                <a:solidFill>
                  <a:srgbClr val="000000"/>
                </a:solidFill>
                <a:latin typeface="Tahoma" pitchFamily="34" charset="0"/>
              </a:rPr>
              <a:t>(Adopt new approach, or adjust if needed)</a:t>
            </a:r>
          </a:p>
        </p:txBody>
      </p:sp>
      <p:sp>
        <p:nvSpPr>
          <p:cNvPr id="21" name="AutoShape 12"/>
          <p:cNvSpPr>
            <a:spLocks noChangeArrowheads="1"/>
          </p:cNvSpPr>
          <p:nvPr/>
        </p:nvSpPr>
        <p:spPr bwMode="auto">
          <a:xfrm rot="-7997988">
            <a:off x="6841026" y="3204585"/>
            <a:ext cx="990600" cy="381000"/>
          </a:xfrm>
          <a:prstGeom prst="leftArrow">
            <a:avLst>
              <a:gd name="adj1" fmla="val 50000"/>
              <a:gd name="adj2" fmla="val 65000"/>
            </a:avLst>
          </a:prstGeom>
          <a:solidFill>
            <a:srgbClr val="0000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spcBef>
                <a:spcPct val="70000"/>
              </a:spcBef>
              <a:spcAft>
                <a:spcPct val="20000"/>
              </a:spcAft>
              <a:buClr>
                <a:srgbClr val="000099"/>
              </a:buClr>
              <a:buFont typeface="Wingdings" pitchFamily="2" charset="2"/>
              <a:buNone/>
            </a:pPr>
            <a:endParaRPr lang="en-US" altLang="en-US" dirty="0">
              <a:solidFill>
                <a:srgbClr val="000000"/>
              </a:solidFill>
            </a:endParaRPr>
          </a:p>
        </p:txBody>
      </p:sp>
      <p:sp>
        <p:nvSpPr>
          <p:cNvPr id="22" name="AutoShape 16"/>
          <p:cNvSpPr>
            <a:spLocks noChangeArrowheads="1"/>
          </p:cNvSpPr>
          <p:nvPr/>
        </p:nvSpPr>
        <p:spPr bwMode="auto">
          <a:xfrm rot="-2353370">
            <a:off x="6943066" y="4530324"/>
            <a:ext cx="990600" cy="381000"/>
          </a:xfrm>
          <a:prstGeom prst="leftArrow">
            <a:avLst>
              <a:gd name="adj1" fmla="val 50000"/>
              <a:gd name="adj2" fmla="val 65000"/>
            </a:avLst>
          </a:prstGeom>
          <a:solidFill>
            <a:srgbClr val="0000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spcBef>
                <a:spcPct val="70000"/>
              </a:spcBef>
              <a:spcAft>
                <a:spcPct val="20000"/>
              </a:spcAft>
              <a:buClr>
                <a:srgbClr val="000099"/>
              </a:buClr>
              <a:buFont typeface="Wingdings" pitchFamily="2" charset="2"/>
              <a:buNone/>
            </a:pPr>
            <a:endParaRPr lang="en-US" altLang="en-US" dirty="0">
              <a:solidFill>
                <a:srgbClr val="000000"/>
              </a:solidFill>
            </a:endParaRPr>
          </a:p>
        </p:txBody>
      </p:sp>
      <p:sp>
        <p:nvSpPr>
          <p:cNvPr id="23" name="AutoShape 12"/>
          <p:cNvSpPr>
            <a:spLocks noChangeArrowheads="1"/>
          </p:cNvSpPr>
          <p:nvPr/>
        </p:nvSpPr>
        <p:spPr bwMode="auto">
          <a:xfrm rot="8716412">
            <a:off x="5448300" y="3104579"/>
            <a:ext cx="990600" cy="381000"/>
          </a:xfrm>
          <a:prstGeom prst="leftArrow">
            <a:avLst>
              <a:gd name="adj1" fmla="val 50000"/>
              <a:gd name="adj2" fmla="val 65000"/>
            </a:avLst>
          </a:prstGeom>
          <a:solidFill>
            <a:srgbClr val="0000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spcBef>
                <a:spcPct val="70000"/>
              </a:spcBef>
              <a:spcAft>
                <a:spcPct val="20000"/>
              </a:spcAft>
              <a:buClr>
                <a:srgbClr val="000099"/>
              </a:buClr>
              <a:buFont typeface="Wingdings" pitchFamily="2" charset="2"/>
              <a:buNone/>
            </a:pPr>
            <a:endParaRPr lang="en-US" altLang="en-US" dirty="0">
              <a:solidFill>
                <a:srgbClr val="000000"/>
              </a:solidFill>
            </a:endParaRPr>
          </a:p>
        </p:txBody>
      </p:sp>
      <p:sp>
        <p:nvSpPr>
          <p:cNvPr id="2" name="Bent Arrow 1"/>
          <p:cNvSpPr/>
          <p:nvPr/>
        </p:nvSpPr>
        <p:spPr bwMode="auto">
          <a:xfrm>
            <a:off x="3429000" y="4648200"/>
            <a:ext cx="813816" cy="868680"/>
          </a:xfrm>
          <a:prstGeom prst="ben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solidFill>
                <a:schemeClr val="accent2">
                  <a:lumMod val="75000"/>
                </a:schemeClr>
              </a:solidFill>
              <a:latin typeface="Arial" charset="0"/>
            </a:endParaRPr>
          </a:p>
        </p:txBody>
      </p:sp>
      <p:sp>
        <p:nvSpPr>
          <p:cNvPr id="3" name="Circular Arrow 2"/>
          <p:cNvSpPr/>
          <p:nvPr/>
        </p:nvSpPr>
        <p:spPr bwMode="auto">
          <a:xfrm>
            <a:off x="3276600" y="5181600"/>
            <a:ext cx="978408" cy="978408"/>
          </a:xfrm>
          <a:prstGeom prst="circular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16" name="Text Box 14"/>
          <p:cNvSpPr txBox="1">
            <a:spLocks noChangeArrowheads="1"/>
          </p:cNvSpPr>
          <p:nvPr/>
        </p:nvSpPr>
        <p:spPr bwMode="auto">
          <a:xfrm rot="214431">
            <a:off x="3581400" y="2819400"/>
            <a:ext cx="2063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spcBef>
                <a:spcPct val="50000"/>
              </a:spcBef>
            </a:pPr>
            <a:endParaRPr lang="en-US" altLang="en-US" sz="2400" b="0" dirty="0">
              <a:solidFill>
                <a:srgbClr val="000000"/>
              </a:solidFill>
              <a:latin typeface="Times New Roman" pitchFamily="18" charset="0"/>
            </a:endParaRPr>
          </a:p>
        </p:txBody>
      </p:sp>
      <p:sp>
        <p:nvSpPr>
          <p:cNvPr id="17" name="Rectangle 16"/>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1072632126"/>
      </p:ext>
    </p:extLst>
  </p:cSld>
  <p:clrMapOvr>
    <a:masterClrMapping/>
  </p:clrMapOvr>
  <p:transition>
    <p:wheel spokes="2"/>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Right Arrow 47"/>
          <p:cNvSpPr/>
          <p:nvPr/>
        </p:nvSpPr>
        <p:spPr bwMode="auto">
          <a:xfrm rot="20713509">
            <a:off x="3399512" y="5518745"/>
            <a:ext cx="1539825" cy="267181"/>
          </a:xfrm>
          <a:prstGeom prst="rightArrow">
            <a:avLst/>
          </a:prstGeom>
          <a:solidFill>
            <a:srgbClr val="FFCC99"/>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55" name="Right Arrow 54"/>
          <p:cNvSpPr/>
          <p:nvPr/>
        </p:nvSpPr>
        <p:spPr bwMode="auto">
          <a:xfrm rot="20713509">
            <a:off x="3443963" y="3120111"/>
            <a:ext cx="1539825" cy="267181"/>
          </a:xfrm>
          <a:prstGeom prst="rightArrow">
            <a:avLst/>
          </a:prstGeom>
          <a:solidFill>
            <a:srgbClr val="FFCC99"/>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50" name="Right Arrow 49"/>
          <p:cNvSpPr/>
          <p:nvPr/>
        </p:nvSpPr>
        <p:spPr bwMode="auto">
          <a:xfrm>
            <a:off x="3392811" y="2669277"/>
            <a:ext cx="1539825" cy="267181"/>
          </a:xfrm>
          <a:prstGeom prst="rightArrow">
            <a:avLst/>
          </a:prstGeom>
          <a:solidFill>
            <a:srgbClr val="FFCC99"/>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54" name="Right Arrow 53"/>
          <p:cNvSpPr/>
          <p:nvPr/>
        </p:nvSpPr>
        <p:spPr bwMode="auto">
          <a:xfrm>
            <a:off x="3338777" y="5070334"/>
            <a:ext cx="1539825" cy="267181"/>
          </a:xfrm>
          <a:prstGeom prst="rightArrow">
            <a:avLst/>
          </a:prstGeom>
          <a:solidFill>
            <a:srgbClr val="FFCC99"/>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51" name="Right Arrow 50"/>
          <p:cNvSpPr/>
          <p:nvPr/>
        </p:nvSpPr>
        <p:spPr bwMode="auto">
          <a:xfrm rot="1129844">
            <a:off x="3402972" y="4587456"/>
            <a:ext cx="1539825" cy="267181"/>
          </a:xfrm>
          <a:prstGeom prst="rightArrow">
            <a:avLst/>
          </a:prstGeom>
          <a:solidFill>
            <a:srgbClr val="FFCC99"/>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53" name="Right Arrow 52"/>
          <p:cNvSpPr/>
          <p:nvPr/>
        </p:nvSpPr>
        <p:spPr bwMode="auto">
          <a:xfrm>
            <a:off x="6553200" y="4987654"/>
            <a:ext cx="1298160" cy="267181"/>
          </a:xfrm>
          <a:prstGeom prst="rightArrow">
            <a:avLst>
              <a:gd name="adj1" fmla="val 58916"/>
              <a:gd name="adj2" fmla="val 50000"/>
            </a:avLst>
          </a:prstGeom>
          <a:solidFill>
            <a:srgbClr val="00FFFF"/>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52" name="Right Arrow 51"/>
          <p:cNvSpPr/>
          <p:nvPr/>
        </p:nvSpPr>
        <p:spPr bwMode="auto">
          <a:xfrm>
            <a:off x="6553200" y="2628420"/>
            <a:ext cx="1290320" cy="267181"/>
          </a:xfrm>
          <a:prstGeom prst="rightArrow">
            <a:avLst>
              <a:gd name="adj1" fmla="val 58916"/>
              <a:gd name="adj2" fmla="val 50000"/>
            </a:avLst>
          </a:prstGeom>
          <a:solidFill>
            <a:srgbClr val="66FFFF"/>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43" name="Right Arrow 42"/>
          <p:cNvSpPr/>
          <p:nvPr/>
        </p:nvSpPr>
        <p:spPr bwMode="auto">
          <a:xfrm rot="1129844">
            <a:off x="3475645" y="2197158"/>
            <a:ext cx="1539825" cy="267181"/>
          </a:xfrm>
          <a:prstGeom prst="rightArrow">
            <a:avLst/>
          </a:prstGeom>
          <a:solidFill>
            <a:srgbClr val="FFCC99"/>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2" name="Title 1"/>
          <p:cNvSpPr>
            <a:spLocks noGrp="1"/>
          </p:cNvSpPr>
          <p:nvPr>
            <p:ph type="title"/>
          </p:nvPr>
        </p:nvSpPr>
        <p:spPr>
          <a:xfrm>
            <a:off x="1676400" y="76200"/>
            <a:ext cx="8763000" cy="1143000"/>
          </a:xfrm>
        </p:spPr>
        <p:txBody>
          <a:bodyPr/>
          <a:lstStyle/>
          <a:p>
            <a:r>
              <a:rPr lang="en-US" sz="4000" dirty="0"/>
              <a:t>Management System as a Machine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17436064"/>
              </p:ext>
            </p:extLst>
          </p:nvPr>
        </p:nvGraphicFramePr>
        <p:xfrm>
          <a:off x="1600200" y="1219200"/>
          <a:ext cx="8839200" cy="741680"/>
        </p:xfrm>
        <a:graphic>
          <a:graphicData uri="http://schemas.openxmlformats.org/drawingml/2006/table">
            <a:tbl>
              <a:tblPr firstRow="1" bandRow="1">
                <a:tableStyleId>{5C22544A-7EE6-4342-B048-85BDC9FD1C3A}</a:tableStyleId>
              </a:tblPr>
              <a:tblGrid>
                <a:gridCol w="2946400">
                  <a:extLst>
                    <a:ext uri="{9D8B030D-6E8A-4147-A177-3AD203B41FA5}">
                      <a16:colId xmlns:a16="http://schemas.microsoft.com/office/drawing/2014/main" xmlns="" val="20000"/>
                    </a:ext>
                  </a:extLst>
                </a:gridCol>
                <a:gridCol w="2946400">
                  <a:extLst>
                    <a:ext uri="{9D8B030D-6E8A-4147-A177-3AD203B41FA5}">
                      <a16:colId xmlns:a16="http://schemas.microsoft.com/office/drawing/2014/main" xmlns="" val="20001"/>
                    </a:ext>
                  </a:extLst>
                </a:gridCol>
                <a:gridCol w="2946400">
                  <a:extLst>
                    <a:ext uri="{9D8B030D-6E8A-4147-A177-3AD203B41FA5}">
                      <a16:colId xmlns:a16="http://schemas.microsoft.com/office/drawing/2014/main" xmlns="" val="20002"/>
                    </a:ext>
                  </a:extLst>
                </a:gridCol>
              </a:tblGrid>
              <a:tr h="370840">
                <a:tc>
                  <a:txBody>
                    <a:bodyPr/>
                    <a:lstStyle/>
                    <a:p>
                      <a:pPr algn="ctr">
                        <a:tabLst/>
                      </a:pPr>
                      <a:r>
                        <a:rPr lang="en-US" u="sng" baseline="0" dirty="0">
                          <a:solidFill>
                            <a:schemeClr val="accent2">
                              <a:lumMod val="75000"/>
                            </a:schemeClr>
                          </a:solidFill>
                        </a:rPr>
                        <a:t>INPUTS</a:t>
                      </a:r>
                    </a:p>
                  </a:txBody>
                  <a:tcPr>
                    <a:noFill/>
                  </a:tcPr>
                </a:tc>
                <a:tc>
                  <a:txBody>
                    <a:bodyPr/>
                    <a:lstStyle/>
                    <a:p>
                      <a:pPr algn="ctr">
                        <a:tabLst>
                          <a:tab pos="690563" algn="l"/>
                        </a:tabLst>
                      </a:pPr>
                      <a:r>
                        <a:rPr lang="en-US" u="sng" baseline="0" dirty="0">
                          <a:solidFill>
                            <a:schemeClr val="accent2">
                              <a:lumMod val="75000"/>
                            </a:schemeClr>
                          </a:solidFill>
                        </a:rPr>
                        <a:t>PROCESS</a:t>
                      </a:r>
                    </a:p>
                  </a:txBody>
                  <a:tcPr>
                    <a:noFill/>
                  </a:tcPr>
                </a:tc>
                <a:tc>
                  <a:txBody>
                    <a:bodyPr/>
                    <a:lstStyle/>
                    <a:p>
                      <a:pPr algn="ctr">
                        <a:tabLst>
                          <a:tab pos="558800" algn="l"/>
                          <a:tab pos="568325" algn="l"/>
                        </a:tabLst>
                      </a:pPr>
                      <a:r>
                        <a:rPr lang="en-US" u="sng" baseline="0" dirty="0">
                          <a:solidFill>
                            <a:schemeClr val="accent2">
                              <a:lumMod val="75000"/>
                            </a:schemeClr>
                          </a:solidFill>
                        </a:rPr>
                        <a:t>OUTPUTS</a:t>
                      </a:r>
                    </a:p>
                  </a:txBody>
                  <a:tcPr>
                    <a:noFill/>
                  </a:tcPr>
                </a:tc>
                <a:extLst>
                  <a:ext uri="{0D108BD9-81ED-4DB2-BD59-A6C34878D82A}">
                    <a16:rowId xmlns:a16="http://schemas.microsoft.com/office/drawing/2014/main" xmlns="" val="10000"/>
                  </a:ext>
                </a:extLst>
              </a:tr>
              <a:tr h="370840">
                <a:tc>
                  <a:txBody>
                    <a:bodyPr/>
                    <a:lstStyle/>
                    <a:p>
                      <a:pPr>
                        <a:tabLst>
                          <a:tab pos="568325" algn="l"/>
                        </a:tabLst>
                      </a:pPr>
                      <a:r>
                        <a:rPr lang="en-US" dirty="0"/>
                        <a:t>        </a:t>
                      </a:r>
                    </a:p>
                  </a:txBody>
                  <a:tcPr>
                    <a:solidFill>
                      <a:schemeClr val="bg1"/>
                    </a:solidFill>
                  </a:tcPr>
                </a:tc>
                <a:tc>
                  <a:txBody>
                    <a:bodyPr/>
                    <a:lstStyle/>
                    <a:p>
                      <a:pPr>
                        <a:tabLst>
                          <a:tab pos="2397125" algn="l"/>
                        </a:tabLst>
                      </a:pPr>
                      <a:r>
                        <a:rPr lang="en-US" dirty="0"/>
                        <a:t>                                   </a:t>
                      </a:r>
                    </a:p>
                  </a:txBody>
                  <a:tcPr>
                    <a:solidFill>
                      <a:schemeClr val="bg1"/>
                    </a:solidFill>
                  </a:tcPr>
                </a:tc>
                <a:tc>
                  <a:txBody>
                    <a:bodyPr/>
                    <a:lstStyle/>
                    <a:p>
                      <a:pPr marL="233363" indent="0"/>
                      <a:endParaRPr lang="en-US" dirty="0"/>
                    </a:p>
                  </a:txBody>
                  <a:tcPr>
                    <a:solidFill>
                      <a:schemeClr val="bg1"/>
                    </a:solidFill>
                  </a:tcPr>
                </a:tc>
                <a:extLst>
                  <a:ext uri="{0D108BD9-81ED-4DB2-BD59-A6C34878D82A}">
                    <a16:rowId xmlns:a16="http://schemas.microsoft.com/office/drawing/2014/main" xmlns="" val="10001"/>
                  </a:ext>
                </a:extLst>
              </a:tr>
            </a:tbl>
          </a:graphicData>
        </a:graphic>
      </p:graphicFrame>
      <p:sp>
        <p:nvSpPr>
          <p:cNvPr id="5" name="Oval 4"/>
          <p:cNvSpPr/>
          <p:nvPr/>
        </p:nvSpPr>
        <p:spPr bwMode="auto">
          <a:xfrm>
            <a:off x="2296160" y="1739900"/>
            <a:ext cx="1262380" cy="609600"/>
          </a:xfrm>
          <a:prstGeom prst="ellipse">
            <a:avLst/>
          </a:prstGeom>
          <a:solidFill>
            <a:srgbClr val="FFCC99"/>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n>
                <a:solidFill>
                  <a:schemeClr val="tx1"/>
                </a:solidFill>
              </a:ln>
              <a:latin typeface="Arial" charset="0"/>
            </a:endParaRPr>
          </a:p>
        </p:txBody>
      </p:sp>
      <p:sp>
        <p:nvSpPr>
          <p:cNvPr id="7" name="Oval 6"/>
          <p:cNvSpPr/>
          <p:nvPr/>
        </p:nvSpPr>
        <p:spPr bwMode="auto">
          <a:xfrm>
            <a:off x="2209800" y="2514600"/>
            <a:ext cx="1181100" cy="762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8" name="Oval 7"/>
          <p:cNvSpPr/>
          <p:nvPr/>
        </p:nvSpPr>
        <p:spPr bwMode="auto">
          <a:xfrm>
            <a:off x="2710180" y="2819400"/>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9" name="Oval 8"/>
          <p:cNvSpPr/>
          <p:nvPr/>
        </p:nvSpPr>
        <p:spPr bwMode="auto">
          <a:xfrm>
            <a:off x="2524760" y="2057400"/>
            <a:ext cx="795020" cy="381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11" name="Oval 10"/>
          <p:cNvSpPr/>
          <p:nvPr/>
        </p:nvSpPr>
        <p:spPr bwMode="auto">
          <a:xfrm>
            <a:off x="2247900" y="2362200"/>
            <a:ext cx="462280" cy="152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13" name="Oval 12"/>
          <p:cNvSpPr/>
          <p:nvPr/>
        </p:nvSpPr>
        <p:spPr bwMode="auto">
          <a:xfrm>
            <a:off x="2710180" y="2667000"/>
            <a:ext cx="1066800" cy="762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14" name="Oval 13"/>
          <p:cNvSpPr/>
          <p:nvPr/>
        </p:nvSpPr>
        <p:spPr bwMode="auto">
          <a:xfrm>
            <a:off x="2667000" y="2514600"/>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15" name="Oval 14"/>
          <p:cNvSpPr/>
          <p:nvPr/>
        </p:nvSpPr>
        <p:spPr bwMode="auto">
          <a:xfrm>
            <a:off x="2721610" y="2209800"/>
            <a:ext cx="304800" cy="762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17" name="Oval 16"/>
          <p:cNvSpPr/>
          <p:nvPr/>
        </p:nvSpPr>
        <p:spPr bwMode="auto">
          <a:xfrm>
            <a:off x="2862580" y="2667000"/>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18" name="Oval 17"/>
          <p:cNvSpPr/>
          <p:nvPr/>
        </p:nvSpPr>
        <p:spPr bwMode="auto">
          <a:xfrm>
            <a:off x="3439160" y="2819400"/>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19" name="Oval 18"/>
          <p:cNvSpPr/>
          <p:nvPr/>
        </p:nvSpPr>
        <p:spPr bwMode="auto">
          <a:xfrm>
            <a:off x="2286000" y="2484120"/>
            <a:ext cx="1262380" cy="609600"/>
          </a:xfrm>
          <a:prstGeom prst="ellipse">
            <a:avLst/>
          </a:prstGeom>
          <a:solidFill>
            <a:srgbClr val="FFCC99"/>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20" name="Oval 19"/>
          <p:cNvSpPr/>
          <p:nvPr/>
        </p:nvSpPr>
        <p:spPr bwMode="auto">
          <a:xfrm>
            <a:off x="2286000" y="3175000"/>
            <a:ext cx="1262380" cy="609600"/>
          </a:xfrm>
          <a:prstGeom prst="ellipse">
            <a:avLst/>
          </a:prstGeom>
          <a:solidFill>
            <a:srgbClr val="FFCC99"/>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21" name="Oval 20"/>
          <p:cNvSpPr/>
          <p:nvPr/>
        </p:nvSpPr>
        <p:spPr bwMode="auto">
          <a:xfrm>
            <a:off x="2286000" y="4876800"/>
            <a:ext cx="1262380" cy="609600"/>
          </a:xfrm>
          <a:prstGeom prst="ellipse">
            <a:avLst/>
          </a:prstGeom>
          <a:solidFill>
            <a:srgbClr val="FFCC99"/>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23" name="Oval 22"/>
          <p:cNvSpPr/>
          <p:nvPr/>
        </p:nvSpPr>
        <p:spPr bwMode="auto">
          <a:xfrm>
            <a:off x="2286000" y="5562600"/>
            <a:ext cx="1262380" cy="609600"/>
          </a:xfrm>
          <a:prstGeom prst="ellipse">
            <a:avLst/>
          </a:prstGeom>
          <a:solidFill>
            <a:srgbClr val="FFCC99"/>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24" name="TextBox 23"/>
          <p:cNvSpPr txBox="1"/>
          <p:nvPr/>
        </p:nvSpPr>
        <p:spPr>
          <a:xfrm>
            <a:off x="2509520" y="1849121"/>
            <a:ext cx="914400" cy="307777"/>
          </a:xfrm>
          <a:prstGeom prst="rect">
            <a:avLst/>
          </a:prstGeom>
          <a:noFill/>
        </p:spPr>
        <p:txBody>
          <a:bodyPr wrap="square" rtlCol="0">
            <a:spAutoFit/>
          </a:bodyPr>
          <a:lstStyle/>
          <a:p>
            <a:r>
              <a:rPr lang="en-US" sz="1400" b="1" dirty="0">
                <a:solidFill>
                  <a:srgbClr val="800000"/>
                </a:solidFill>
              </a:rPr>
              <a:t>Energy</a:t>
            </a:r>
          </a:p>
        </p:txBody>
      </p:sp>
      <p:sp>
        <p:nvSpPr>
          <p:cNvPr id="27" name="TextBox 26"/>
          <p:cNvSpPr txBox="1"/>
          <p:nvPr/>
        </p:nvSpPr>
        <p:spPr>
          <a:xfrm>
            <a:off x="2500630" y="2649975"/>
            <a:ext cx="914400" cy="307777"/>
          </a:xfrm>
          <a:prstGeom prst="rect">
            <a:avLst/>
          </a:prstGeom>
          <a:noFill/>
        </p:spPr>
        <p:txBody>
          <a:bodyPr wrap="square" rtlCol="0">
            <a:spAutoFit/>
          </a:bodyPr>
          <a:lstStyle/>
          <a:p>
            <a:r>
              <a:rPr lang="en-US" sz="1400" b="1" dirty="0">
                <a:solidFill>
                  <a:srgbClr val="990000"/>
                </a:solidFill>
              </a:rPr>
              <a:t>People</a:t>
            </a:r>
          </a:p>
        </p:txBody>
      </p:sp>
      <p:sp>
        <p:nvSpPr>
          <p:cNvPr id="28" name="TextBox 27"/>
          <p:cNvSpPr txBox="1"/>
          <p:nvPr/>
        </p:nvSpPr>
        <p:spPr>
          <a:xfrm>
            <a:off x="2390140" y="3340557"/>
            <a:ext cx="1033780" cy="307777"/>
          </a:xfrm>
          <a:prstGeom prst="rect">
            <a:avLst/>
          </a:prstGeom>
          <a:noFill/>
        </p:spPr>
        <p:txBody>
          <a:bodyPr wrap="square" rtlCol="0">
            <a:spAutoFit/>
          </a:bodyPr>
          <a:lstStyle/>
          <a:p>
            <a:r>
              <a:rPr lang="en-US" sz="1400" b="1" dirty="0">
                <a:solidFill>
                  <a:srgbClr val="990000"/>
                </a:solidFill>
              </a:rPr>
              <a:t>Materials</a:t>
            </a:r>
          </a:p>
        </p:txBody>
      </p:sp>
      <p:sp>
        <p:nvSpPr>
          <p:cNvPr id="30" name="TextBox 29"/>
          <p:cNvSpPr txBox="1"/>
          <p:nvPr/>
        </p:nvSpPr>
        <p:spPr>
          <a:xfrm>
            <a:off x="2529840" y="5029201"/>
            <a:ext cx="914400" cy="307777"/>
          </a:xfrm>
          <a:prstGeom prst="rect">
            <a:avLst/>
          </a:prstGeom>
          <a:noFill/>
        </p:spPr>
        <p:txBody>
          <a:bodyPr wrap="square" rtlCol="0">
            <a:spAutoFit/>
          </a:bodyPr>
          <a:lstStyle/>
          <a:p>
            <a:r>
              <a:rPr lang="en-US" sz="1400" b="1" dirty="0">
                <a:solidFill>
                  <a:srgbClr val="990000"/>
                </a:solidFill>
              </a:rPr>
              <a:t>People</a:t>
            </a:r>
          </a:p>
        </p:txBody>
      </p:sp>
      <p:sp>
        <p:nvSpPr>
          <p:cNvPr id="31" name="TextBox 30"/>
          <p:cNvSpPr txBox="1"/>
          <p:nvPr/>
        </p:nvSpPr>
        <p:spPr>
          <a:xfrm>
            <a:off x="2369820" y="5712024"/>
            <a:ext cx="1186180" cy="307777"/>
          </a:xfrm>
          <a:prstGeom prst="rect">
            <a:avLst/>
          </a:prstGeom>
          <a:noFill/>
        </p:spPr>
        <p:txBody>
          <a:bodyPr wrap="square" rtlCol="0">
            <a:spAutoFit/>
          </a:bodyPr>
          <a:lstStyle/>
          <a:p>
            <a:r>
              <a:rPr lang="en-US" sz="1400" b="1" dirty="0">
                <a:solidFill>
                  <a:srgbClr val="990000"/>
                </a:solidFill>
              </a:rPr>
              <a:t>Information</a:t>
            </a:r>
          </a:p>
        </p:txBody>
      </p:sp>
      <p:sp>
        <p:nvSpPr>
          <p:cNvPr id="32" name="Rectangle 31"/>
          <p:cNvSpPr/>
          <p:nvPr/>
        </p:nvSpPr>
        <p:spPr bwMode="auto">
          <a:xfrm flipH="1">
            <a:off x="5334000" y="2362200"/>
            <a:ext cx="1432562" cy="762000"/>
          </a:xfrm>
          <a:prstGeom prst="rect">
            <a:avLst/>
          </a:prstGeom>
          <a:solidFill>
            <a:srgbClr val="66FFFF"/>
          </a:solidFill>
          <a:ln>
            <a:solidFill>
              <a:schemeClr val="tx1"/>
            </a:solidFill>
          </a:ln>
          <a:effectLst/>
          <a:extLst/>
        </p:spPr>
        <p:txBody>
          <a:bodyPr vert="horz" wrap="square" lIns="92075" tIns="46038" rIns="92075" bIns="46038" numCol="1" rtlCol="0" anchor="ctr" anchorCtr="0" compatLnSpc="1">
            <a:prstTxWarp prst="textNoShape">
              <a:avLst/>
            </a:prstTxWarp>
          </a:bodyPr>
          <a:lstStyle/>
          <a:p>
            <a:pPr marL="381000" indent="-381000" algn="ctr" eaLnBrk="0" fontAlgn="base" hangingPunct="0">
              <a:spcBef>
                <a:spcPct val="70000"/>
              </a:spcBef>
              <a:spcAft>
                <a:spcPct val="20000"/>
              </a:spcAft>
              <a:buClr>
                <a:srgbClr val="000099"/>
              </a:buClr>
            </a:pPr>
            <a:r>
              <a:rPr lang="en-US" sz="1600" b="1" dirty="0">
                <a:latin typeface="Arial" charset="0"/>
              </a:rPr>
              <a:t>Machine</a:t>
            </a:r>
          </a:p>
        </p:txBody>
      </p:sp>
      <p:sp>
        <p:nvSpPr>
          <p:cNvPr id="33" name="Rectangle 32"/>
          <p:cNvSpPr/>
          <p:nvPr/>
        </p:nvSpPr>
        <p:spPr bwMode="auto">
          <a:xfrm flipH="1">
            <a:off x="5334001" y="4763254"/>
            <a:ext cx="1432562" cy="762000"/>
          </a:xfrm>
          <a:prstGeom prst="rect">
            <a:avLst/>
          </a:prstGeom>
          <a:solidFill>
            <a:srgbClr val="00FFFF"/>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solidFill>
                <a:schemeClr val="bg1">
                  <a:lumMod val="85000"/>
                </a:schemeClr>
              </a:solidFill>
              <a:latin typeface="Arial" charset="0"/>
            </a:endParaRPr>
          </a:p>
        </p:txBody>
      </p:sp>
      <p:sp>
        <p:nvSpPr>
          <p:cNvPr id="34" name="TextBox 33"/>
          <p:cNvSpPr txBox="1"/>
          <p:nvPr/>
        </p:nvSpPr>
        <p:spPr>
          <a:xfrm>
            <a:off x="5303520" y="4876801"/>
            <a:ext cx="1478281" cy="584775"/>
          </a:xfrm>
          <a:prstGeom prst="rect">
            <a:avLst/>
          </a:prstGeom>
          <a:noFill/>
        </p:spPr>
        <p:txBody>
          <a:bodyPr wrap="square" rtlCol="0">
            <a:spAutoFit/>
          </a:bodyPr>
          <a:lstStyle/>
          <a:p>
            <a:pPr algn="ctr"/>
            <a:r>
              <a:rPr lang="en-US" sz="1600" b="1" dirty="0"/>
              <a:t>Management System</a:t>
            </a:r>
          </a:p>
        </p:txBody>
      </p:sp>
      <p:sp>
        <p:nvSpPr>
          <p:cNvPr id="35" name="Hexagon 34"/>
          <p:cNvSpPr/>
          <p:nvPr/>
        </p:nvSpPr>
        <p:spPr bwMode="auto">
          <a:xfrm>
            <a:off x="8229600" y="2258497"/>
            <a:ext cx="1676400" cy="1337547"/>
          </a:xfrm>
          <a:prstGeom prst="hexag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36" name="Hexagon 35"/>
          <p:cNvSpPr/>
          <p:nvPr/>
        </p:nvSpPr>
        <p:spPr bwMode="auto">
          <a:xfrm>
            <a:off x="8092440" y="1981508"/>
            <a:ext cx="1813560" cy="1540133"/>
          </a:xfrm>
          <a:prstGeom prst="hexagon">
            <a:avLst/>
          </a:prstGeom>
          <a:solidFill>
            <a:srgbClr val="FFFF99"/>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38" name="Hexagon 37"/>
          <p:cNvSpPr/>
          <p:nvPr/>
        </p:nvSpPr>
        <p:spPr bwMode="auto">
          <a:xfrm>
            <a:off x="8382000" y="2209800"/>
            <a:ext cx="2057400" cy="1524001"/>
          </a:xfrm>
          <a:prstGeom prst="hexag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39" name="Hexagon 38"/>
          <p:cNvSpPr/>
          <p:nvPr/>
        </p:nvSpPr>
        <p:spPr bwMode="auto">
          <a:xfrm>
            <a:off x="8382000" y="2209800"/>
            <a:ext cx="1676400" cy="1219201"/>
          </a:xfrm>
          <a:prstGeom prst="hexag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40" name="Hexagon 39"/>
          <p:cNvSpPr/>
          <p:nvPr/>
        </p:nvSpPr>
        <p:spPr bwMode="auto">
          <a:xfrm>
            <a:off x="8625840" y="3921443"/>
            <a:ext cx="1752600" cy="1540133"/>
          </a:xfrm>
          <a:prstGeom prst="hexag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42" name="Hexagon 41"/>
          <p:cNvSpPr/>
          <p:nvPr/>
        </p:nvSpPr>
        <p:spPr bwMode="auto">
          <a:xfrm>
            <a:off x="8153400" y="4403468"/>
            <a:ext cx="1813560" cy="1540133"/>
          </a:xfrm>
          <a:prstGeom prst="hexagon">
            <a:avLst/>
          </a:prstGeom>
          <a:solidFill>
            <a:srgbClr val="FFFF99"/>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56" name="TextBox 55"/>
          <p:cNvSpPr txBox="1"/>
          <p:nvPr/>
        </p:nvSpPr>
        <p:spPr>
          <a:xfrm>
            <a:off x="8305800" y="2557046"/>
            <a:ext cx="1295400" cy="338554"/>
          </a:xfrm>
          <a:prstGeom prst="rect">
            <a:avLst/>
          </a:prstGeom>
          <a:noFill/>
        </p:spPr>
        <p:txBody>
          <a:bodyPr wrap="square" rtlCol="0">
            <a:spAutoFit/>
          </a:bodyPr>
          <a:lstStyle/>
          <a:p>
            <a:pPr algn="ctr"/>
            <a:r>
              <a:rPr lang="en-US" sz="1600" b="1" dirty="0">
                <a:solidFill>
                  <a:srgbClr val="003300"/>
                </a:solidFill>
              </a:rPr>
              <a:t>Product</a:t>
            </a:r>
          </a:p>
        </p:txBody>
      </p:sp>
      <p:sp>
        <p:nvSpPr>
          <p:cNvPr id="57" name="TextBox 56"/>
          <p:cNvSpPr txBox="1"/>
          <p:nvPr/>
        </p:nvSpPr>
        <p:spPr>
          <a:xfrm>
            <a:off x="8686800" y="4763254"/>
            <a:ext cx="1143000" cy="369332"/>
          </a:xfrm>
          <a:prstGeom prst="rect">
            <a:avLst/>
          </a:prstGeom>
          <a:noFill/>
        </p:spPr>
        <p:txBody>
          <a:bodyPr wrap="square" rtlCol="0">
            <a:spAutoFit/>
          </a:bodyPr>
          <a:lstStyle/>
          <a:p>
            <a:endParaRPr lang="en-US" dirty="0"/>
          </a:p>
        </p:txBody>
      </p:sp>
      <p:sp>
        <p:nvSpPr>
          <p:cNvPr id="58" name="TextBox 57"/>
          <p:cNvSpPr txBox="1"/>
          <p:nvPr/>
        </p:nvSpPr>
        <p:spPr>
          <a:xfrm>
            <a:off x="8351520" y="4516121"/>
            <a:ext cx="1600200" cy="1392689"/>
          </a:xfrm>
          <a:prstGeom prst="rect">
            <a:avLst/>
          </a:prstGeom>
          <a:noFill/>
        </p:spPr>
        <p:txBody>
          <a:bodyPr wrap="square" rtlCol="0">
            <a:spAutoFit/>
          </a:bodyPr>
          <a:lstStyle/>
          <a:p>
            <a:pPr marL="111125" indent="-111125">
              <a:lnSpc>
                <a:spcPts val="2100"/>
              </a:lnSpc>
              <a:buFont typeface="Arial" panose="020B0604020202020204" pitchFamily="34" charset="0"/>
              <a:buChar char="•"/>
            </a:pPr>
            <a:r>
              <a:rPr lang="en-US" sz="1600" b="1" dirty="0">
                <a:solidFill>
                  <a:srgbClr val="003300"/>
                </a:solidFill>
              </a:rPr>
              <a:t>Compliance</a:t>
            </a:r>
          </a:p>
          <a:p>
            <a:pPr marL="111125" indent="-111125">
              <a:lnSpc>
                <a:spcPts val="2100"/>
              </a:lnSpc>
              <a:buFont typeface="Arial" panose="020B0604020202020204" pitchFamily="34" charset="0"/>
              <a:buChar char="•"/>
            </a:pPr>
            <a:r>
              <a:rPr lang="en-US" sz="1600" b="1" dirty="0">
                <a:solidFill>
                  <a:srgbClr val="003300"/>
                </a:solidFill>
              </a:rPr>
              <a:t>Risk Management</a:t>
            </a:r>
          </a:p>
          <a:p>
            <a:pPr marL="111125" indent="-111125">
              <a:buFont typeface="Arial" panose="020B0604020202020204" pitchFamily="34" charset="0"/>
              <a:buChar char="•"/>
            </a:pPr>
            <a:r>
              <a:rPr lang="en-US" sz="1600" b="1" dirty="0">
                <a:solidFill>
                  <a:srgbClr val="003300"/>
                </a:solidFill>
              </a:rPr>
              <a:t>Other Objectives</a:t>
            </a:r>
          </a:p>
        </p:txBody>
      </p:sp>
      <p:sp>
        <p:nvSpPr>
          <p:cNvPr id="45" name="Oval 44"/>
          <p:cNvSpPr/>
          <p:nvPr/>
        </p:nvSpPr>
        <p:spPr bwMode="auto">
          <a:xfrm>
            <a:off x="2241018" y="4125152"/>
            <a:ext cx="1262380" cy="609600"/>
          </a:xfrm>
          <a:prstGeom prst="ellipse">
            <a:avLst/>
          </a:prstGeom>
          <a:solidFill>
            <a:srgbClr val="FFCC99"/>
          </a:solidFill>
          <a:ln>
            <a:solidFill>
              <a:schemeClr val="tx1"/>
            </a:solidFill>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29" name="TextBox 28"/>
          <p:cNvSpPr txBox="1"/>
          <p:nvPr/>
        </p:nvSpPr>
        <p:spPr>
          <a:xfrm>
            <a:off x="2245360" y="4111445"/>
            <a:ext cx="1283970" cy="630942"/>
          </a:xfrm>
          <a:prstGeom prst="rect">
            <a:avLst/>
          </a:prstGeom>
          <a:noFill/>
        </p:spPr>
        <p:txBody>
          <a:bodyPr wrap="square" rtlCol="0">
            <a:spAutoFit/>
          </a:bodyPr>
          <a:lstStyle/>
          <a:p>
            <a:pPr algn="ctr">
              <a:lnSpc>
                <a:spcPts val="1400"/>
              </a:lnSpc>
            </a:pPr>
            <a:r>
              <a:rPr lang="en-US" sz="1400" b="1" dirty="0">
                <a:solidFill>
                  <a:srgbClr val="990000"/>
                </a:solidFill>
              </a:rPr>
              <a:t>Top Management Support</a:t>
            </a:r>
          </a:p>
        </p:txBody>
      </p:sp>
      <p:sp>
        <p:nvSpPr>
          <p:cNvPr id="46" name="Rectangle 45"/>
          <p:cNvSpPr/>
          <p:nvPr/>
        </p:nvSpPr>
        <p:spPr>
          <a:xfrm>
            <a:off x="7127113" y="6357078"/>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2000909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5714" name="Rectangle 2"/>
          <p:cNvSpPr>
            <a:spLocks noGrp="1" noChangeArrowheads="1"/>
          </p:cNvSpPr>
          <p:nvPr>
            <p:ph type="title"/>
          </p:nvPr>
        </p:nvSpPr>
        <p:spPr/>
        <p:txBody>
          <a:bodyPr/>
          <a:lstStyle/>
          <a:p>
            <a:r>
              <a:rPr lang="en-US" altLang="en-US" sz="3200" dirty="0">
                <a:solidFill>
                  <a:srgbClr val="990000"/>
                </a:solidFill>
              </a:rPr>
              <a:t>The Emergence of Sustainability/ Social Responsibility  Management System Standards</a:t>
            </a:r>
          </a:p>
        </p:txBody>
      </p:sp>
      <p:sp>
        <p:nvSpPr>
          <p:cNvPr id="2675715" name="Rectangle 3"/>
          <p:cNvSpPr>
            <a:spLocks noGrp="1" noChangeArrowheads="1"/>
          </p:cNvSpPr>
          <p:nvPr>
            <p:ph type="body" idx="1"/>
          </p:nvPr>
        </p:nvSpPr>
        <p:spPr>
          <a:xfrm>
            <a:off x="3124200" y="1798638"/>
            <a:ext cx="7086600" cy="4525963"/>
          </a:xfrm>
        </p:spPr>
        <p:txBody>
          <a:bodyPr/>
          <a:lstStyle/>
          <a:p>
            <a:pPr marL="609600" indent="-609600">
              <a:lnSpc>
                <a:spcPct val="90000"/>
              </a:lnSpc>
            </a:pPr>
            <a:r>
              <a:rPr lang="en-US" altLang="en-US" sz="2800" dirty="0"/>
              <a:t>Int’l Finance Corp. (Env &amp; Soc. Mgmt System)</a:t>
            </a:r>
          </a:p>
          <a:p>
            <a:pPr marL="609600" indent="-609600">
              <a:lnSpc>
                <a:spcPct val="90000"/>
              </a:lnSpc>
            </a:pPr>
            <a:r>
              <a:rPr lang="en-US" altLang="en-US" sz="2800" dirty="0"/>
              <a:t>CERES Roadmap for Sustainability</a:t>
            </a:r>
          </a:p>
          <a:p>
            <a:pPr marL="609600" indent="-609600">
              <a:lnSpc>
                <a:spcPct val="90000"/>
              </a:lnSpc>
            </a:pPr>
            <a:r>
              <a:rPr lang="en-US" altLang="en-US" sz="2800" dirty="0"/>
              <a:t>ISO 26000 Soc. Responsibility Guide</a:t>
            </a:r>
          </a:p>
          <a:p>
            <a:pPr marL="609600" indent="-609600">
              <a:lnSpc>
                <a:spcPct val="90000"/>
              </a:lnSpc>
            </a:pPr>
            <a:r>
              <a:rPr lang="en-US" altLang="en-US" sz="2800" dirty="0"/>
              <a:t>UK (SIGMA, BS 8900)</a:t>
            </a:r>
          </a:p>
          <a:p>
            <a:pPr marL="609600" indent="-609600">
              <a:lnSpc>
                <a:spcPct val="90000"/>
              </a:lnSpc>
            </a:pPr>
            <a:r>
              <a:rPr lang="en-US" altLang="en-US" sz="2800" dirty="0"/>
              <a:t>Australia (AS 8000 series) </a:t>
            </a:r>
          </a:p>
          <a:p>
            <a:pPr marL="609600" indent="-609600">
              <a:lnSpc>
                <a:spcPct val="90000"/>
              </a:lnSpc>
            </a:pPr>
            <a:r>
              <a:rPr lang="en-US" altLang="en-US" sz="2800" dirty="0"/>
              <a:t>Mexico (IMNC SAST 004) </a:t>
            </a:r>
          </a:p>
          <a:p>
            <a:pPr marL="609600" indent="-609600">
              <a:lnSpc>
                <a:spcPct val="90000"/>
              </a:lnSpc>
            </a:pPr>
            <a:r>
              <a:rPr lang="en-US" altLang="en-US" sz="2800" dirty="0"/>
              <a:t>France (AFNOR Guide SD 21000)</a:t>
            </a:r>
          </a:p>
          <a:p>
            <a:pPr marL="609600" indent="-609600">
              <a:lnSpc>
                <a:spcPct val="90000"/>
              </a:lnSpc>
            </a:pPr>
            <a:r>
              <a:rPr lang="en-US" altLang="en-US" sz="2800" dirty="0"/>
              <a:t>Austria (Guide ONR 192500)</a:t>
            </a:r>
          </a:p>
          <a:p>
            <a:pPr marL="609600" indent="-609600">
              <a:lnSpc>
                <a:spcPct val="90000"/>
              </a:lnSpc>
            </a:pPr>
            <a:endParaRPr lang="en-US" altLang="en-US" dirty="0"/>
          </a:p>
          <a:p>
            <a:pPr marL="609600" indent="-609600">
              <a:lnSpc>
                <a:spcPct val="90000"/>
              </a:lnSpc>
            </a:pPr>
            <a:endParaRPr lang="en-US" altLang="en-US" dirty="0"/>
          </a:p>
        </p:txBody>
      </p:sp>
      <p:sp>
        <p:nvSpPr>
          <p:cNvPr id="4" name="Rectangle 3"/>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3965809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2422525" y="1641475"/>
            <a:ext cx="7778750" cy="457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AFCA2"/>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FontTx/>
              <a:buNone/>
            </a:pPr>
            <a:endParaRPr lang="en-US" altLang="en-US" b="0" dirty="0">
              <a:latin typeface="Times New Roman" pitchFamily="18" charset="0"/>
            </a:endParaRPr>
          </a:p>
        </p:txBody>
      </p:sp>
      <p:sp>
        <p:nvSpPr>
          <p:cNvPr id="52227" name="Text Box 3"/>
          <p:cNvSpPr txBox="1">
            <a:spLocks noChangeArrowheads="1"/>
          </p:cNvSpPr>
          <p:nvPr/>
        </p:nvSpPr>
        <p:spPr bwMode="auto">
          <a:xfrm>
            <a:off x="4492625" y="2276475"/>
            <a:ext cx="184150" cy="457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AFCA2"/>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FontTx/>
              <a:buNone/>
            </a:pPr>
            <a:endParaRPr lang="en-US" altLang="en-US" b="0" dirty="0">
              <a:latin typeface="Times New Roman" pitchFamily="18" charset="0"/>
            </a:endParaRPr>
          </a:p>
        </p:txBody>
      </p:sp>
      <p:graphicFrame>
        <p:nvGraphicFramePr>
          <p:cNvPr id="717828" name="Group 4"/>
          <p:cNvGraphicFramePr>
            <a:graphicFrameLocks noGrp="1"/>
          </p:cNvGraphicFramePr>
          <p:nvPr/>
        </p:nvGraphicFramePr>
        <p:xfrm>
          <a:off x="1535113" y="3657600"/>
          <a:ext cx="9118600" cy="3276600"/>
        </p:xfrm>
        <a:graphic>
          <a:graphicData uri="http://schemas.openxmlformats.org/drawingml/2006/table">
            <a:tbl>
              <a:tblPr/>
              <a:tblGrid>
                <a:gridCol w="3067050">
                  <a:extLst>
                    <a:ext uri="{9D8B030D-6E8A-4147-A177-3AD203B41FA5}">
                      <a16:colId xmlns:a16="http://schemas.microsoft.com/office/drawing/2014/main" xmlns="" val="20000"/>
                    </a:ext>
                  </a:extLst>
                </a:gridCol>
                <a:gridCol w="1987550">
                  <a:extLst>
                    <a:ext uri="{9D8B030D-6E8A-4147-A177-3AD203B41FA5}">
                      <a16:colId xmlns:a16="http://schemas.microsoft.com/office/drawing/2014/main" xmlns="" val="20001"/>
                    </a:ext>
                  </a:extLst>
                </a:gridCol>
                <a:gridCol w="1987550">
                  <a:extLst>
                    <a:ext uri="{9D8B030D-6E8A-4147-A177-3AD203B41FA5}">
                      <a16:colId xmlns:a16="http://schemas.microsoft.com/office/drawing/2014/main" xmlns="" val="20002"/>
                    </a:ext>
                  </a:extLst>
                </a:gridCol>
                <a:gridCol w="2076450">
                  <a:extLst>
                    <a:ext uri="{9D8B030D-6E8A-4147-A177-3AD203B41FA5}">
                      <a16:colId xmlns:a16="http://schemas.microsoft.com/office/drawing/2014/main" xmlns="" val="20003"/>
                    </a:ext>
                  </a:extLst>
                </a:gridCol>
              </a:tblGrid>
              <a:tr h="990600">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Drivers</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Efficient Enablers</a:t>
                      </a: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Pathway</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Evaluators</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2286000">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None/>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None/>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endParaRPr kumimoji="0" lang="en-US" sz="1600" b="0"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bl>
          </a:graphicData>
        </a:graphic>
      </p:graphicFrame>
      <p:sp>
        <p:nvSpPr>
          <p:cNvPr id="52245" name="Picture 21" descr="SOS Chart (Fig 4"/>
          <p:cNvSpPr>
            <a:spLocks noChangeAspect="1" noChangeArrowheads="1"/>
          </p:cNvSpPr>
          <p:nvPr/>
        </p:nvSpPr>
        <p:spPr bwMode="auto">
          <a:xfrm>
            <a:off x="1524000" y="7938"/>
            <a:ext cx="9144000" cy="3802062"/>
          </a:xfrm>
          <a:prstGeom prst="rect">
            <a:avLst/>
          </a:prstGeom>
          <a:solidFill>
            <a:srgbClr val="C0D6F6"/>
          </a:solidFill>
          <a:ln w="9525">
            <a:solidFill>
              <a:schemeClr val="tx1"/>
            </a:solidFill>
            <a:miter lim="800000"/>
            <a:headEnd/>
            <a:tailEnd/>
          </a:ln>
        </p:spPr>
        <p:txBody>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FontTx/>
              <a:buNone/>
            </a:pPr>
            <a:endParaRPr lang="en-US" altLang="en-US" sz="3600" dirty="0"/>
          </a:p>
        </p:txBody>
      </p:sp>
      <p:pic>
        <p:nvPicPr>
          <p:cNvPr id="5224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976" y="47626"/>
            <a:ext cx="9090025"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190324485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422525" y="1641475"/>
            <a:ext cx="7778750" cy="457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AFCA2"/>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FontTx/>
              <a:buNone/>
            </a:pPr>
            <a:endParaRPr lang="en-US" altLang="en-US" b="0" dirty="0">
              <a:latin typeface="Times New Roman" pitchFamily="18" charset="0"/>
            </a:endParaRPr>
          </a:p>
        </p:txBody>
      </p:sp>
      <p:sp>
        <p:nvSpPr>
          <p:cNvPr id="53251" name="Text Box 3"/>
          <p:cNvSpPr txBox="1">
            <a:spLocks noChangeArrowheads="1"/>
          </p:cNvSpPr>
          <p:nvPr/>
        </p:nvSpPr>
        <p:spPr bwMode="auto">
          <a:xfrm>
            <a:off x="4492625" y="2276475"/>
            <a:ext cx="184150" cy="457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AFCA2"/>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FontTx/>
              <a:buNone/>
            </a:pPr>
            <a:endParaRPr lang="en-US" altLang="en-US" b="0" dirty="0">
              <a:latin typeface="Times New Roman" pitchFamily="18" charset="0"/>
            </a:endParaRPr>
          </a:p>
        </p:txBody>
      </p:sp>
      <p:graphicFrame>
        <p:nvGraphicFramePr>
          <p:cNvPr id="717828" name="Group 4"/>
          <p:cNvGraphicFramePr>
            <a:graphicFrameLocks noGrp="1"/>
          </p:cNvGraphicFramePr>
          <p:nvPr/>
        </p:nvGraphicFramePr>
        <p:xfrm>
          <a:off x="1535113" y="3657600"/>
          <a:ext cx="9118600" cy="3276600"/>
        </p:xfrm>
        <a:graphic>
          <a:graphicData uri="http://schemas.openxmlformats.org/drawingml/2006/table">
            <a:tbl>
              <a:tblPr/>
              <a:tblGrid>
                <a:gridCol w="3067050">
                  <a:extLst>
                    <a:ext uri="{9D8B030D-6E8A-4147-A177-3AD203B41FA5}">
                      <a16:colId xmlns:a16="http://schemas.microsoft.com/office/drawing/2014/main" xmlns="" val="20000"/>
                    </a:ext>
                  </a:extLst>
                </a:gridCol>
                <a:gridCol w="1987550">
                  <a:extLst>
                    <a:ext uri="{9D8B030D-6E8A-4147-A177-3AD203B41FA5}">
                      <a16:colId xmlns:a16="http://schemas.microsoft.com/office/drawing/2014/main" xmlns="" val="20001"/>
                    </a:ext>
                  </a:extLst>
                </a:gridCol>
                <a:gridCol w="1987550">
                  <a:extLst>
                    <a:ext uri="{9D8B030D-6E8A-4147-A177-3AD203B41FA5}">
                      <a16:colId xmlns:a16="http://schemas.microsoft.com/office/drawing/2014/main" xmlns="" val="20002"/>
                    </a:ext>
                  </a:extLst>
                </a:gridCol>
                <a:gridCol w="2076450">
                  <a:extLst>
                    <a:ext uri="{9D8B030D-6E8A-4147-A177-3AD203B41FA5}">
                      <a16:colId xmlns:a16="http://schemas.microsoft.com/office/drawing/2014/main" xmlns="" val="20003"/>
                    </a:ext>
                  </a:extLst>
                </a:gridCol>
              </a:tblGrid>
              <a:tr h="990600">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Drivers</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Efficient Enablers</a:t>
                      </a: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Pathway</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Evaluators</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2286000">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 champion/leader; visible top management  support</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Approach for selling the organization on sustainability</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Accountability/reward mechanisms</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None/>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None/>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endParaRPr kumimoji="0" lang="en-US" sz="1600" b="0"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bl>
          </a:graphicData>
        </a:graphic>
      </p:graphicFrame>
      <p:sp>
        <p:nvSpPr>
          <p:cNvPr id="53269" name="Picture 21" descr="SOS Chart (Fig 4"/>
          <p:cNvSpPr>
            <a:spLocks noChangeAspect="1" noChangeArrowheads="1"/>
          </p:cNvSpPr>
          <p:nvPr/>
        </p:nvSpPr>
        <p:spPr bwMode="auto">
          <a:xfrm>
            <a:off x="1524000" y="7938"/>
            <a:ext cx="9144000" cy="3802062"/>
          </a:xfrm>
          <a:prstGeom prst="rect">
            <a:avLst/>
          </a:prstGeom>
          <a:solidFill>
            <a:srgbClr val="C0D6F6"/>
          </a:solidFill>
          <a:ln w="9525">
            <a:solidFill>
              <a:schemeClr val="tx1"/>
            </a:solidFill>
            <a:miter lim="800000"/>
            <a:headEnd/>
            <a:tailEnd/>
          </a:ln>
        </p:spPr>
        <p:txBody>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FontTx/>
              <a:buNone/>
            </a:pPr>
            <a:endParaRPr lang="en-US" altLang="en-US" sz="3600" dirty="0"/>
          </a:p>
        </p:txBody>
      </p:sp>
      <p:pic>
        <p:nvPicPr>
          <p:cNvPr id="53270"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9"/>
            <a:ext cx="9144000" cy="378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282247504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2422525" y="1641475"/>
            <a:ext cx="7778750" cy="457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AFCA2"/>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defRPr/>
            </a:pPr>
            <a:endParaRPr lang="en-US" altLang="en-US" sz="2400" b="0" dirty="0">
              <a:solidFill>
                <a:srgbClr val="000000"/>
              </a:solidFill>
              <a:latin typeface="Times New Roman" pitchFamily="18" charset="0"/>
            </a:endParaRPr>
          </a:p>
        </p:txBody>
      </p:sp>
      <p:sp>
        <p:nvSpPr>
          <p:cNvPr id="62467" name="Text Box 3"/>
          <p:cNvSpPr txBox="1">
            <a:spLocks noChangeArrowheads="1"/>
          </p:cNvSpPr>
          <p:nvPr/>
        </p:nvSpPr>
        <p:spPr bwMode="auto">
          <a:xfrm>
            <a:off x="4492625" y="2276475"/>
            <a:ext cx="184150" cy="457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AFCA2"/>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defRPr/>
            </a:pPr>
            <a:endParaRPr lang="en-US" altLang="en-US" sz="2400" b="0" dirty="0">
              <a:solidFill>
                <a:srgbClr val="000000"/>
              </a:solidFill>
              <a:latin typeface="Times New Roman" pitchFamily="18" charset="0"/>
            </a:endParaRPr>
          </a:p>
        </p:txBody>
      </p:sp>
      <p:graphicFrame>
        <p:nvGraphicFramePr>
          <p:cNvPr id="717828" name="Group 4"/>
          <p:cNvGraphicFramePr>
            <a:graphicFrameLocks noGrp="1"/>
          </p:cNvGraphicFramePr>
          <p:nvPr>
            <p:extLst/>
          </p:nvPr>
        </p:nvGraphicFramePr>
        <p:xfrm>
          <a:off x="1535113" y="3657600"/>
          <a:ext cx="9118600" cy="3276600"/>
        </p:xfrm>
        <a:graphic>
          <a:graphicData uri="http://schemas.openxmlformats.org/drawingml/2006/table">
            <a:tbl>
              <a:tblPr/>
              <a:tblGrid>
                <a:gridCol w="3067050">
                  <a:extLst>
                    <a:ext uri="{9D8B030D-6E8A-4147-A177-3AD203B41FA5}">
                      <a16:colId xmlns:a16="http://schemas.microsoft.com/office/drawing/2014/main" xmlns="" val="20000"/>
                    </a:ext>
                  </a:extLst>
                </a:gridCol>
                <a:gridCol w="1987550">
                  <a:extLst>
                    <a:ext uri="{9D8B030D-6E8A-4147-A177-3AD203B41FA5}">
                      <a16:colId xmlns:a16="http://schemas.microsoft.com/office/drawing/2014/main" xmlns="" val="20001"/>
                    </a:ext>
                  </a:extLst>
                </a:gridCol>
                <a:gridCol w="1987550">
                  <a:extLst>
                    <a:ext uri="{9D8B030D-6E8A-4147-A177-3AD203B41FA5}">
                      <a16:colId xmlns:a16="http://schemas.microsoft.com/office/drawing/2014/main" xmlns="" val="20002"/>
                    </a:ext>
                  </a:extLst>
                </a:gridCol>
                <a:gridCol w="2076450">
                  <a:extLst>
                    <a:ext uri="{9D8B030D-6E8A-4147-A177-3AD203B41FA5}">
                      <a16:colId xmlns:a16="http://schemas.microsoft.com/office/drawing/2014/main" xmlns="" val="20003"/>
                    </a:ext>
                  </a:extLst>
                </a:gridCol>
              </a:tblGrid>
              <a:tr h="990600">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Drivers</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Efficient Enablers</a:t>
                      </a: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Pathway</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Evaluators</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2286000">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 champion/leader; visible top management  support</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Approach for selling the organization on sustainability</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Accountability/reward mechanisms</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None/>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1" i="0" u="sng" strike="noStrike" cap="none" normalizeH="0" baseline="0" dirty="0">
                          <a:ln>
                            <a:noFill/>
                          </a:ln>
                          <a:solidFill>
                            <a:srgbClr val="990000"/>
                          </a:solidFill>
                          <a:effectLst/>
                          <a:latin typeface="Arial" charset="0"/>
                        </a:rPr>
                        <a:t>Organizational structure</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defRPr/>
                      </a:pPr>
                      <a:r>
                        <a:rPr kumimoji="0" lang="en-US" sz="1600" b="0" i="0" u="none" strike="noStrike" cap="none" normalizeH="0" baseline="0" dirty="0">
                          <a:ln>
                            <a:noFill/>
                          </a:ln>
                          <a:solidFill>
                            <a:srgbClr val="000000"/>
                          </a:solidFill>
                          <a:effectLst/>
                          <a:latin typeface="Arial" charset="0"/>
                        </a:rPr>
                        <a:t>Deployment and integration </a:t>
                      </a:r>
                      <a:r>
                        <a:rPr kumimoji="0" lang="en-US" sz="1600" b="0" i="0" u="none" strike="noStrike" cap="none" normalizeH="0" baseline="0" dirty="0">
                          <a:ln>
                            <a:noFill/>
                          </a:ln>
                          <a:solidFill>
                            <a:schemeClr val="tx1"/>
                          </a:solidFill>
                          <a:effectLst/>
                          <a:latin typeface="Arial" charset="0"/>
                        </a:rPr>
                        <a:t>through workforce &amp; suppliers</a:t>
                      </a:r>
                      <a:endParaRPr kumimoji="0" lang="en-US" sz="1600" b="0" i="0" u="none" strike="noStrike" cap="none" normalizeH="0" baseline="0" dirty="0">
                        <a:ln>
                          <a:noFill/>
                        </a:ln>
                        <a:solidFill>
                          <a:srgbClr val="000000"/>
                        </a:solidFill>
                        <a:effectLst/>
                        <a:latin typeface="Arial" charset="0"/>
                      </a:endParaRP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None/>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endParaRPr kumimoji="0" lang="en-US" sz="1600" b="0"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bl>
          </a:graphicData>
        </a:graphic>
      </p:graphicFrame>
      <p:sp>
        <p:nvSpPr>
          <p:cNvPr id="62485" name="Picture 21" descr="SOS Chart (Fig 4"/>
          <p:cNvSpPr>
            <a:spLocks noChangeAspect="1" noChangeArrowheads="1"/>
          </p:cNvSpPr>
          <p:nvPr/>
        </p:nvSpPr>
        <p:spPr bwMode="auto">
          <a:xfrm>
            <a:off x="1524000" y="7938"/>
            <a:ext cx="9144000" cy="3802062"/>
          </a:xfrm>
          <a:prstGeom prst="rect">
            <a:avLst/>
          </a:prstGeom>
          <a:solidFill>
            <a:srgbClr val="C0D6F6"/>
          </a:solidFill>
          <a:ln w="9525">
            <a:solidFill>
              <a:schemeClr val="tx1"/>
            </a:solidFill>
            <a:miter lim="800000"/>
            <a:headEnd/>
            <a:tailEnd/>
          </a:ln>
        </p:spPr>
        <p:txBody>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defRPr/>
            </a:pPr>
            <a:endParaRPr lang="en-US" altLang="en-US" dirty="0">
              <a:solidFill>
                <a:srgbClr val="000000"/>
              </a:solidFill>
            </a:endParaRPr>
          </a:p>
        </p:txBody>
      </p:sp>
      <p:pic>
        <p:nvPicPr>
          <p:cNvPr id="6248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89" y="7938"/>
            <a:ext cx="9113837" cy="380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557401" y="6657202"/>
            <a:ext cx="3014600"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latin typeface="Arial"/>
              </a:rPr>
              <a:t>©2017 William Blackburn Consulting, Ltd.</a:t>
            </a:r>
            <a:endParaRPr lang="en-US" sz="1200" u="sng" dirty="0">
              <a:solidFill>
                <a:srgbClr val="000000"/>
              </a:solidFill>
              <a:latin typeface="Arial"/>
            </a:endParaRPr>
          </a:p>
        </p:txBody>
      </p:sp>
    </p:spTree>
    <p:extLst>
      <p:ext uri="{BB962C8B-B14F-4D97-AF65-F5344CB8AC3E}">
        <p14:creationId xmlns:p14="http://schemas.microsoft.com/office/powerpoint/2010/main" val="371748708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52400"/>
            <a:ext cx="7924800" cy="1143000"/>
          </a:xfrm>
        </p:spPr>
        <p:txBody>
          <a:bodyPr/>
          <a:lstStyle/>
          <a:p>
            <a:r>
              <a:rPr lang="en-US" sz="3600" dirty="0"/>
              <a:t>Typical Organizational Structure</a:t>
            </a:r>
          </a:p>
        </p:txBody>
      </p:sp>
      <p:sp>
        <p:nvSpPr>
          <p:cNvPr id="3" name="Content Placeholder 2"/>
          <p:cNvSpPr>
            <a:spLocks noGrp="1"/>
          </p:cNvSpPr>
          <p:nvPr>
            <p:ph idx="1"/>
          </p:nvPr>
        </p:nvSpPr>
        <p:spPr>
          <a:xfrm>
            <a:off x="3048000" y="1295401"/>
            <a:ext cx="7086600" cy="4525963"/>
          </a:xfrm>
        </p:spPr>
        <p:txBody>
          <a:bodyPr/>
          <a:lstStyle/>
          <a:p>
            <a:pPr>
              <a:lnSpc>
                <a:spcPct val="80000"/>
              </a:lnSpc>
            </a:pPr>
            <a:r>
              <a:rPr lang="en-US" altLang="en-US" sz="2200" b="1" dirty="0"/>
              <a:t>Champion/leader:   </a:t>
            </a:r>
            <a:r>
              <a:rPr lang="en-US" altLang="en-US" sz="1800" dirty="0">
                <a:solidFill>
                  <a:schemeClr val="tx1"/>
                </a:solidFill>
              </a:rPr>
              <a:t>spokesperson;                                                   key promoter, coordinator, and organizer;                                         chair of key coordinating team </a:t>
            </a:r>
          </a:p>
          <a:p>
            <a:pPr>
              <a:lnSpc>
                <a:spcPct val="80000"/>
              </a:lnSpc>
              <a:buNone/>
            </a:pPr>
            <a:endParaRPr lang="en-US" altLang="en-US" sz="1800" dirty="0">
              <a:solidFill>
                <a:schemeClr val="tx1"/>
              </a:solidFill>
            </a:endParaRPr>
          </a:p>
          <a:p>
            <a:pPr>
              <a:lnSpc>
                <a:spcPct val="80000"/>
              </a:lnSpc>
            </a:pPr>
            <a:r>
              <a:rPr lang="en-US" altLang="en-US" sz="2200" b="1" dirty="0"/>
              <a:t>CEO:</a:t>
            </a:r>
            <a:r>
              <a:rPr lang="en-US" altLang="en-US" sz="2200" dirty="0"/>
              <a:t> </a:t>
            </a:r>
            <a:r>
              <a:rPr lang="en-US" altLang="en-US" sz="1800" dirty="0">
                <a:solidFill>
                  <a:schemeClr val="tx1"/>
                </a:solidFill>
              </a:rPr>
              <a:t>companywide and external advocate</a:t>
            </a:r>
            <a:endParaRPr lang="en-US" altLang="en-US" sz="1800" b="1" u="sng" dirty="0"/>
          </a:p>
          <a:p>
            <a:pPr>
              <a:lnSpc>
                <a:spcPct val="80000"/>
              </a:lnSpc>
            </a:pPr>
            <a:endParaRPr lang="en-US" altLang="en-US" sz="2200" b="1" u="sng" dirty="0"/>
          </a:p>
          <a:p>
            <a:pPr>
              <a:lnSpc>
                <a:spcPct val="80000"/>
              </a:lnSpc>
            </a:pPr>
            <a:r>
              <a:rPr lang="en-US" altLang="en-US" sz="2200" b="1" dirty="0"/>
              <a:t>Executive sponsor:  </a:t>
            </a:r>
            <a:r>
              <a:rPr lang="en-US" altLang="en-US" sz="1800" dirty="0">
                <a:solidFill>
                  <a:schemeClr val="tx1"/>
                </a:solidFill>
              </a:rPr>
              <a:t>advocate among upper management, coach for leader and teams </a:t>
            </a:r>
          </a:p>
          <a:p>
            <a:pPr>
              <a:lnSpc>
                <a:spcPct val="80000"/>
              </a:lnSpc>
              <a:buNone/>
            </a:pPr>
            <a:endParaRPr lang="en-US" altLang="en-US" sz="1800" dirty="0">
              <a:solidFill>
                <a:schemeClr val="tx1"/>
              </a:solidFill>
            </a:endParaRPr>
          </a:p>
          <a:p>
            <a:pPr>
              <a:lnSpc>
                <a:spcPct val="80000"/>
              </a:lnSpc>
            </a:pPr>
            <a:r>
              <a:rPr lang="en-US" altLang="en-US" sz="2200" b="1" dirty="0"/>
              <a:t>Multi-department, multi-functional coordinating team(s):  </a:t>
            </a:r>
          </a:p>
          <a:p>
            <a:pPr lvl="1">
              <a:lnSpc>
                <a:spcPct val="80000"/>
              </a:lnSpc>
            </a:pPr>
            <a:r>
              <a:rPr lang="en-US" altLang="en-US" sz="1800" dirty="0"/>
              <a:t>Planning, promotion, education    </a:t>
            </a:r>
          </a:p>
          <a:p>
            <a:pPr lvl="1">
              <a:lnSpc>
                <a:spcPct val="80000"/>
              </a:lnSpc>
            </a:pPr>
            <a:r>
              <a:rPr lang="en-US" altLang="en-US" sz="1800" dirty="0"/>
              <a:t>Rollout and feedback</a:t>
            </a:r>
          </a:p>
          <a:p>
            <a:pPr lvl="1">
              <a:lnSpc>
                <a:spcPct val="80000"/>
              </a:lnSpc>
            </a:pPr>
            <a:r>
              <a:rPr lang="en-US" altLang="en-US" sz="1800" dirty="0"/>
              <a:t>Public reporting</a:t>
            </a:r>
          </a:p>
          <a:p>
            <a:pPr>
              <a:lnSpc>
                <a:spcPct val="80000"/>
              </a:lnSpc>
              <a:buNone/>
            </a:pPr>
            <a:endParaRPr lang="en-US" altLang="en-US" sz="1800" dirty="0">
              <a:solidFill>
                <a:schemeClr val="tx1"/>
              </a:solidFill>
            </a:endParaRPr>
          </a:p>
          <a:p>
            <a:pPr>
              <a:lnSpc>
                <a:spcPct val="80000"/>
              </a:lnSpc>
            </a:pPr>
            <a:r>
              <a:rPr lang="en-US" altLang="en-US" sz="2200" b="1" dirty="0"/>
              <a:t>Board oversight committee:  </a:t>
            </a:r>
            <a:r>
              <a:rPr lang="en-US" altLang="en-US" sz="1800" dirty="0">
                <a:solidFill>
                  <a:schemeClr val="tx1"/>
                </a:solidFill>
              </a:rPr>
              <a:t>high level oversight of SOS performance and effectiveness </a:t>
            </a:r>
            <a:endParaRPr lang="en-US" altLang="en-US" sz="1800" u="sng" dirty="0">
              <a:solidFill>
                <a:schemeClr val="tx1"/>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219200"/>
            <a:ext cx="2057400" cy="136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latin typeface="Arial"/>
              </a:rPr>
              <a:t>©2017 William Blackburn Consulting, Ltd.</a:t>
            </a:r>
            <a:endParaRPr lang="en-US" sz="1200" u="sng" dirty="0">
              <a:solidFill>
                <a:srgbClr val="000000"/>
              </a:solidFill>
              <a:latin typeface="Arial"/>
            </a:endParaRPr>
          </a:p>
        </p:txBody>
      </p:sp>
    </p:spTree>
    <p:extLst>
      <p:ext uri="{BB962C8B-B14F-4D97-AF65-F5344CB8AC3E}">
        <p14:creationId xmlns:p14="http://schemas.microsoft.com/office/powerpoint/2010/main" val="361927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2422525" y="1641475"/>
            <a:ext cx="7778750" cy="457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AFCA2"/>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FontTx/>
              <a:buNone/>
            </a:pPr>
            <a:endParaRPr lang="en-US" altLang="en-US" b="0" dirty="0">
              <a:latin typeface="Times New Roman" pitchFamily="18" charset="0"/>
            </a:endParaRPr>
          </a:p>
        </p:txBody>
      </p:sp>
      <p:sp>
        <p:nvSpPr>
          <p:cNvPr id="54275" name="Text Box 3"/>
          <p:cNvSpPr txBox="1">
            <a:spLocks noChangeArrowheads="1"/>
          </p:cNvSpPr>
          <p:nvPr/>
        </p:nvSpPr>
        <p:spPr bwMode="auto">
          <a:xfrm>
            <a:off x="4492625" y="2276475"/>
            <a:ext cx="184150" cy="457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AFCA2"/>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FontTx/>
              <a:buNone/>
            </a:pPr>
            <a:endParaRPr lang="en-US" altLang="en-US" b="0" dirty="0">
              <a:latin typeface="Times New Roman" pitchFamily="18" charset="0"/>
            </a:endParaRPr>
          </a:p>
        </p:txBody>
      </p:sp>
      <p:graphicFrame>
        <p:nvGraphicFramePr>
          <p:cNvPr id="717828" name="Group 4"/>
          <p:cNvGraphicFramePr>
            <a:graphicFrameLocks noGrp="1"/>
          </p:cNvGraphicFramePr>
          <p:nvPr>
            <p:extLst>
              <p:ext uri="{D42A27DB-BD31-4B8C-83A1-F6EECF244321}">
                <p14:modId xmlns:p14="http://schemas.microsoft.com/office/powerpoint/2010/main" val="2242280309"/>
              </p:ext>
            </p:extLst>
          </p:nvPr>
        </p:nvGraphicFramePr>
        <p:xfrm>
          <a:off x="1535113" y="3657600"/>
          <a:ext cx="9118600" cy="3276600"/>
        </p:xfrm>
        <a:graphic>
          <a:graphicData uri="http://schemas.openxmlformats.org/drawingml/2006/table">
            <a:tbl>
              <a:tblPr/>
              <a:tblGrid>
                <a:gridCol w="3067050">
                  <a:extLst>
                    <a:ext uri="{9D8B030D-6E8A-4147-A177-3AD203B41FA5}">
                      <a16:colId xmlns:a16="http://schemas.microsoft.com/office/drawing/2014/main" xmlns="" val="20000"/>
                    </a:ext>
                  </a:extLst>
                </a:gridCol>
                <a:gridCol w="1987550">
                  <a:extLst>
                    <a:ext uri="{9D8B030D-6E8A-4147-A177-3AD203B41FA5}">
                      <a16:colId xmlns:a16="http://schemas.microsoft.com/office/drawing/2014/main" xmlns="" val="20001"/>
                    </a:ext>
                  </a:extLst>
                </a:gridCol>
                <a:gridCol w="1987550">
                  <a:extLst>
                    <a:ext uri="{9D8B030D-6E8A-4147-A177-3AD203B41FA5}">
                      <a16:colId xmlns:a16="http://schemas.microsoft.com/office/drawing/2014/main" xmlns="" val="20002"/>
                    </a:ext>
                  </a:extLst>
                </a:gridCol>
                <a:gridCol w="2076450">
                  <a:extLst>
                    <a:ext uri="{9D8B030D-6E8A-4147-A177-3AD203B41FA5}">
                      <a16:colId xmlns:a16="http://schemas.microsoft.com/office/drawing/2014/main" xmlns="" val="20003"/>
                    </a:ext>
                  </a:extLst>
                </a:gridCol>
              </a:tblGrid>
              <a:tr h="990600">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Drivers</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Efficient Enablers</a:t>
                      </a: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Pathway</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Evaluators</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2286000">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 champion/leader; visible top management  support</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Approach for selling the organization on sustainability</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Accountability/reward mechanisms</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None/>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Organizational structure</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1" i="0" u="sng" strike="noStrike" cap="none" normalizeH="0" baseline="0" dirty="0">
                          <a:ln>
                            <a:noFill/>
                          </a:ln>
                          <a:solidFill>
                            <a:srgbClr val="800000"/>
                          </a:solidFill>
                          <a:effectLst/>
                          <a:latin typeface="Arial" charset="0"/>
                        </a:rPr>
                        <a:t>Deployment and integration through workforce &amp; suppliers</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None/>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endParaRPr kumimoji="0" lang="en-US" sz="1600" b="0"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bl>
          </a:graphicData>
        </a:graphic>
      </p:graphicFrame>
      <p:sp>
        <p:nvSpPr>
          <p:cNvPr id="54293" name="Picture 21" descr="SOS Chart (Fig 4"/>
          <p:cNvSpPr>
            <a:spLocks noChangeAspect="1" noChangeArrowheads="1"/>
          </p:cNvSpPr>
          <p:nvPr/>
        </p:nvSpPr>
        <p:spPr bwMode="auto">
          <a:xfrm>
            <a:off x="1524000" y="7938"/>
            <a:ext cx="9144000" cy="3802062"/>
          </a:xfrm>
          <a:prstGeom prst="rect">
            <a:avLst/>
          </a:prstGeom>
          <a:solidFill>
            <a:srgbClr val="C0D6F6"/>
          </a:solidFill>
          <a:ln w="9525">
            <a:solidFill>
              <a:schemeClr val="tx1"/>
            </a:solidFill>
            <a:miter lim="800000"/>
            <a:headEnd/>
            <a:tailEnd/>
          </a:ln>
        </p:spPr>
        <p:txBody>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FontTx/>
              <a:buNone/>
            </a:pPr>
            <a:endParaRPr lang="en-US" altLang="en-US" sz="3600" dirty="0"/>
          </a:p>
        </p:txBody>
      </p:sp>
      <p:pic>
        <p:nvPicPr>
          <p:cNvPr id="5429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7938"/>
            <a:ext cx="9113838" cy="380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121005240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971800" y="260350"/>
            <a:ext cx="7315200" cy="654050"/>
          </a:xfrm>
        </p:spPr>
        <p:txBody>
          <a:bodyPr/>
          <a:lstStyle/>
          <a:p>
            <a:r>
              <a:rPr lang="en-US" altLang="en-US" sz="4000">
                <a:solidFill>
                  <a:srgbClr val="7D2F36"/>
                </a:solidFill>
              </a:rPr>
              <a:t>Deployment, Integration, Alignment &amp; Accountability</a:t>
            </a:r>
          </a:p>
        </p:txBody>
      </p:sp>
      <p:sp>
        <p:nvSpPr>
          <p:cNvPr id="81923" name="Rectangle 3"/>
          <p:cNvSpPr>
            <a:spLocks noGrp="1" noChangeArrowheads="1"/>
          </p:cNvSpPr>
          <p:nvPr>
            <p:ph type="body" idx="1"/>
          </p:nvPr>
        </p:nvSpPr>
        <p:spPr>
          <a:xfrm>
            <a:off x="3276601" y="2133601"/>
            <a:ext cx="7326313" cy="4632325"/>
          </a:xfrm>
        </p:spPr>
        <p:txBody>
          <a:bodyPr/>
          <a:lstStyle/>
          <a:p>
            <a:pPr>
              <a:spcBef>
                <a:spcPct val="0"/>
              </a:spcBef>
              <a:spcAft>
                <a:spcPct val="0"/>
              </a:spcAft>
            </a:pPr>
            <a:r>
              <a:rPr lang="en-US" altLang="en-US" sz="2800" dirty="0">
                <a:solidFill>
                  <a:srgbClr val="000099"/>
                </a:solidFill>
              </a:rPr>
              <a:t>Deployment</a:t>
            </a:r>
          </a:p>
          <a:p>
            <a:pPr lvl="1">
              <a:spcBef>
                <a:spcPct val="0"/>
              </a:spcBef>
              <a:spcAft>
                <a:spcPct val="0"/>
              </a:spcAft>
              <a:buFontTx/>
              <a:buChar char="•"/>
            </a:pPr>
            <a:r>
              <a:rPr lang="en-US" altLang="en-US" sz="2400" dirty="0"/>
              <a:t>Developing and testing rollout tools</a:t>
            </a:r>
          </a:p>
          <a:p>
            <a:pPr lvl="1">
              <a:spcBef>
                <a:spcPct val="0"/>
              </a:spcBef>
              <a:spcAft>
                <a:spcPts val="1200"/>
              </a:spcAft>
              <a:buFontTx/>
              <a:buChar char="•"/>
            </a:pPr>
            <a:r>
              <a:rPr lang="en-US" altLang="en-US" sz="2400" dirty="0"/>
              <a:t>Field implementation</a:t>
            </a:r>
            <a:endParaRPr lang="en-US" altLang="en-US" sz="2400" b="1" dirty="0"/>
          </a:p>
          <a:p>
            <a:pPr>
              <a:spcBef>
                <a:spcPct val="0"/>
              </a:spcBef>
              <a:spcAft>
                <a:spcPts val="1200"/>
              </a:spcAft>
            </a:pPr>
            <a:r>
              <a:rPr lang="en-US" altLang="en-US" sz="2800" dirty="0">
                <a:solidFill>
                  <a:srgbClr val="000099"/>
                </a:solidFill>
              </a:rPr>
              <a:t>Integration</a:t>
            </a:r>
            <a:r>
              <a:rPr lang="en-US" altLang="en-US" sz="2800" dirty="0">
                <a:solidFill>
                  <a:schemeClr val="tx2"/>
                </a:solidFill>
              </a:rPr>
              <a:t> — building the new into the familiar</a:t>
            </a:r>
          </a:p>
        </p:txBody>
      </p:sp>
      <p:sp>
        <p:nvSpPr>
          <p:cNvPr id="6" name="Rectangle 5"/>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5670838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29835301"/>
              </p:ext>
            </p:extLst>
          </p:nvPr>
        </p:nvGraphicFramePr>
        <p:xfrm>
          <a:off x="1600201" y="37070"/>
          <a:ext cx="8991599" cy="6858000"/>
        </p:xfrm>
        <a:graphic>
          <a:graphicData uri="http://schemas.openxmlformats.org/drawingml/2006/table">
            <a:tbl>
              <a:tblPr firstRow="1" firstCol="1" lastRow="1" lastCol="1" bandRow="1" bandCol="1"/>
              <a:tblGrid>
                <a:gridCol w="1743607">
                  <a:extLst>
                    <a:ext uri="{9D8B030D-6E8A-4147-A177-3AD203B41FA5}">
                      <a16:colId xmlns:a16="http://schemas.microsoft.com/office/drawing/2014/main" xmlns="" val="20000"/>
                    </a:ext>
                  </a:extLst>
                </a:gridCol>
                <a:gridCol w="3199413">
                  <a:extLst>
                    <a:ext uri="{9D8B030D-6E8A-4147-A177-3AD203B41FA5}">
                      <a16:colId xmlns:a16="http://schemas.microsoft.com/office/drawing/2014/main" xmlns="" val="20001"/>
                    </a:ext>
                  </a:extLst>
                </a:gridCol>
                <a:gridCol w="891540">
                  <a:extLst>
                    <a:ext uri="{9D8B030D-6E8A-4147-A177-3AD203B41FA5}">
                      <a16:colId xmlns:a16="http://schemas.microsoft.com/office/drawing/2014/main" xmlns="" val="20002"/>
                    </a:ext>
                  </a:extLst>
                </a:gridCol>
                <a:gridCol w="1411605">
                  <a:extLst>
                    <a:ext uri="{9D8B030D-6E8A-4147-A177-3AD203B41FA5}">
                      <a16:colId xmlns:a16="http://schemas.microsoft.com/office/drawing/2014/main" xmlns="" val="20003"/>
                    </a:ext>
                  </a:extLst>
                </a:gridCol>
                <a:gridCol w="1745434">
                  <a:extLst>
                    <a:ext uri="{9D8B030D-6E8A-4147-A177-3AD203B41FA5}">
                      <a16:colId xmlns:a16="http://schemas.microsoft.com/office/drawing/2014/main" xmlns="" val="20004"/>
                    </a:ext>
                  </a:extLst>
                </a:gridCol>
              </a:tblGrid>
              <a:tr h="284308">
                <a:tc gridSpan="5">
                  <a:txBody>
                    <a:bodyPr/>
                    <a:lstStyle/>
                    <a:p>
                      <a:pPr marL="0" marR="0" algn="ctr">
                        <a:spcBef>
                          <a:spcPts val="0"/>
                        </a:spcBef>
                        <a:spcAft>
                          <a:spcPts val="0"/>
                        </a:spcAft>
                      </a:pPr>
                      <a:r>
                        <a:rPr lang="en-US" sz="1600" b="1" dirty="0">
                          <a:effectLst/>
                          <a:latin typeface="Times New Roman"/>
                          <a:ea typeface="Times New Roman"/>
                          <a:cs typeface="Times New Roman"/>
                        </a:rPr>
                        <a:t>Nine Planetary Environmental Boundaries</a:t>
                      </a:r>
                      <a:endParaRPr lang="en-US" sz="1100" dirty="0">
                        <a:effectLst/>
                        <a:latin typeface="Calibri"/>
                        <a:ea typeface="Calibri"/>
                        <a:cs typeface="Times New Roman"/>
                      </a:endParaRPr>
                    </a:p>
                    <a:p>
                      <a:pPr marL="0" marR="0">
                        <a:spcBef>
                          <a:spcPts val="0"/>
                        </a:spcBef>
                        <a:spcAft>
                          <a:spcPts val="0"/>
                        </a:spcAft>
                      </a:pPr>
                      <a:r>
                        <a:rPr lang="en-US" sz="1200" b="1" dirty="0">
                          <a:effectLst/>
                          <a:latin typeface="Times New Roman"/>
                          <a:ea typeface="Times New Roman"/>
                          <a:cs typeface="Times New Roman"/>
                        </a:rPr>
                        <a:t> </a:t>
                      </a:r>
                      <a:endParaRPr lang="en-US" sz="1100" dirty="0">
                        <a:effectLst/>
                        <a:latin typeface="Calibri"/>
                        <a:ea typeface="Calibri"/>
                        <a:cs typeface="Times New Roman"/>
                      </a:endParaRPr>
                    </a:p>
                  </a:txBody>
                  <a:tcPr marL="72536" marR="72536"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533577">
                <a:tc>
                  <a:txBody>
                    <a:bodyPr/>
                    <a:lstStyle/>
                    <a:p>
                      <a:pPr marL="0" marR="0" algn="ctr">
                        <a:spcBef>
                          <a:spcPts val="0"/>
                        </a:spcBef>
                        <a:spcAft>
                          <a:spcPts val="0"/>
                        </a:spcAft>
                      </a:pPr>
                      <a:r>
                        <a:rPr lang="en-US" sz="1400" b="1" dirty="0">
                          <a:effectLst/>
                          <a:latin typeface="Times New Roman"/>
                          <a:ea typeface="Times New Roman"/>
                          <a:cs typeface="Times New Roman"/>
                        </a:rPr>
                        <a:t>Earth System Boundary</a:t>
                      </a:r>
                      <a:endParaRPr lang="en-US" sz="1400" dirty="0">
                        <a:effectLst/>
                        <a:latin typeface="Calibri"/>
                        <a:ea typeface="Calibri"/>
                        <a:cs typeface="Times New Roman"/>
                      </a:endParaRPr>
                    </a:p>
                  </a:txBody>
                  <a:tcPr marL="72536" marR="72536"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Times New Roman"/>
                          <a:ea typeface="Times New Roman"/>
                          <a:cs typeface="Times New Roman"/>
                        </a:rPr>
                        <a:t>Indicator</a:t>
                      </a:r>
                      <a:endParaRPr lang="en-US" sz="1100" dirty="0">
                        <a:effectLst/>
                        <a:latin typeface="Calibri"/>
                        <a:ea typeface="Calibri"/>
                        <a:cs typeface="Times New Roman"/>
                      </a:endParaRPr>
                    </a:p>
                  </a:txBody>
                  <a:tcPr marL="72536" marR="72536"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Times New Roman"/>
                          <a:ea typeface="Times New Roman"/>
                          <a:cs typeface="Times New Roman"/>
                        </a:rPr>
                        <a:t>Threshold Proposed?</a:t>
                      </a:r>
                      <a:endParaRPr lang="en-US" sz="1100" dirty="0">
                        <a:effectLst/>
                        <a:latin typeface="Calibri"/>
                        <a:ea typeface="Calibri"/>
                        <a:cs typeface="Times New Roman"/>
                      </a:endParaRPr>
                    </a:p>
                  </a:txBody>
                  <a:tcPr marL="72536" marR="72536"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Times New Roman"/>
                          <a:ea typeface="Times New Roman"/>
                          <a:cs typeface="Times New Roman"/>
                        </a:rPr>
                        <a:t>Status vs</a:t>
                      </a:r>
                      <a:endParaRPr lang="en-US" sz="1100" dirty="0">
                        <a:effectLst/>
                        <a:latin typeface="Calibri"/>
                        <a:ea typeface="Calibri"/>
                        <a:cs typeface="Times New Roman"/>
                      </a:endParaRPr>
                    </a:p>
                    <a:p>
                      <a:pPr marL="0" marR="0" algn="ctr">
                        <a:spcBef>
                          <a:spcPts val="0"/>
                        </a:spcBef>
                        <a:spcAft>
                          <a:spcPts val="0"/>
                        </a:spcAft>
                      </a:pPr>
                      <a:r>
                        <a:rPr lang="en-US" sz="1200" b="1" dirty="0">
                          <a:effectLst/>
                          <a:latin typeface="Times New Roman"/>
                          <a:ea typeface="Times New Roman"/>
                          <a:cs typeface="Times New Roman"/>
                        </a:rPr>
                        <a:t>Threshold</a:t>
                      </a:r>
                      <a:endParaRPr lang="en-US" sz="1100" dirty="0">
                        <a:effectLst/>
                        <a:latin typeface="Calibri"/>
                        <a:ea typeface="Calibri"/>
                        <a:cs typeface="Times New Roman"/>
                      </a:endParaRPr>
                    </a:p>
                  </a:txBody>
                  <a:tcPr marL="72536" marR="72536"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Times New Roman"/>
                          <a:ea typeface="Times New Roman"/>
                          <a:cs typeface="Times New Roman"/>
                        </a:rPr>
                        <a:t>See Following Trends in Appendix 1</a:t>
                      </a:r>
                      <a:endParaRPr lang="en-US" sz="1100" dirty="0">
                        <a:effectLst/>
                        <a:latin typeface="Calibri"/>
                        <a:ea typeface="Calibri"/>
                        <a:cs typeface="Times New Roman"/>
                      </a:endParaRPr>
                    </a:p>
                  </a:txBody>
                  <a:tcPr marL="72536" marR="72536"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97591">
                <a:tc>
                  <a:txBody>
                    <a:bodyPr/>
                    <a:lstStyle/>
                    <a:p>
                      <a:pPr marL="0" marR="0">
                        <a:spcBef>
                          <a:spcPts val="0"/>
                        </a:spcBef>
                        <a:spcAft>
                          <a:spcPts val="0"/>
                        </a:spcAft>
                      </a:pPr>
                      <a:r>
                        <a:rPr lang="en-US" sz="1400" b="1" dirty="0">
                          <a:solidFill>
                            <a:srgbClr val="0000FF"/>
                          </a:solidFill>
                          <a:effectLst/>
                          <a:latin typeface="Times New Roman"/>
                          <a:ea typeface="Times New Roman"/>
                          <a:cs typeface="Times New Roman"/>
                        </a:rPr>
                        <a:t> Biodiversity Loss</a:t>
                      </a:r>
                      <a:endParaRPr lang="en-US" sz="1400" dirty="0">
                        <a:solidFill>
                          <a:srgbClr val="0000FF"/>
                        </a:solidFill>
                        <a:effectLst/>
                        <a:latin typeface="Calibri"/>
                        <a:ea typeface="Calibri"/>
                        <a:cs typeface="Times New Roman"/>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indent="57150">
                        <a:spcBef>
                          <a:spcPts val="0"/>
                        </a:spcBef>
                        <a:spcAft>
                          <a:spcPts val="0"/>
                        </a:spcAft>
                      </a:pPr>
                      <a:r>
                        <a:rPr lang="en-US" sz="1200" dirty="0">
                          <a:effectLst/>
                          <a:latin typeface="Times New Roman"/>
                          <a:ea typeface="Times New Roman"/>
                          <a:cs typeface="Times New Roman"/>
                        </a:rPr>
                        <a:t>Extinction rate</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cs typeface="Times New Roman"/>
                        </a:rPr>
                        <a:t>Yes</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indent="57150">
                        <a:spcBef>
                          <a:spcPts val="0"/>
                        </a:spcBef>
                        <a:spcAft>
                          <a:spcPts val="0"/>
                        </a:spcAft>
                      </a:pPr>
                      <a:r>
                        <a:rPr lang="en-US" sz="1200" b="1" baseline="0" dirty="0">
                          <a:solidFill>
                            <a:srgbClr val="800000"/>
                          </a:solidFill>
                          <a:effectLst/>
                          <a:latin typeface="Times New Roman"/>
                          <a:ea typeface="Times New Roman"/>
                          <a:cs typeface="Times New Roman"/>
                        </a:rPr>
                        <a:t>Greatly exceeding</a:t>
                      </a:r>
                      <a:endParaRPr lang="en-US" sz="1200" b="1" baseline="0" dirty="0">
                        <a:solidFill>
                          <a:srgbClr val="800000"/>
                        </a:solidFill>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a:ea typeface="Times New Roman"/>
                          <a:cs typeface="Times New Roman"/>
                        </a:rPr>
                        <a:t> Biodiversity</a:t>
                      </a:r>
                      <a:endParaRPr lang="en-US" sz="1200" dirty="0">
                        <a:effectLst/>
                        <a:latin typeface="Calibri"/>
                        <a:ea typeface="Calibri"/>
                        <a:cs typeface="Times New Roman"/>
                      </a:endParaRPr>
                    </a:p>
                    <a:p>
                      <a:pPr marL="0" marR="0">
                        <a:spcBef>
                          <a:spcPts val="0"/>
                        </a:spcBef>
                        <a:spcAft>
                          <a:spcPts val="0"/>
                        </a:spcAft>
                      </a:pPr>
                      <a:r>
                        <a:rPr lang="en-US" sz="1200" dirty="0">
                          <a:effectLst/>
                          <a:latin typeface="Times New Roman"/>
                          <a:ea typeface="Times New Roman"/>
                          <a:cs typeface="Times New Roman"/>
                        </a:rPr>
                        <a:t> Fish Stocks </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21054">
                <a:tc>
                  <a:txBody>
                    <a:bodyPr/>
                    <a:lstStyle/>
                    <a:p>
                      <a:pPr marL="0" marR="0">
                        <a:spcBef>
                          <a:spcPts val="0"/>
                        </a:spcBef>
                        <a:spcAft>
                          <a:spcPts val="0"/>
                        </a:spcAft>
                      </a:pPr>
                      <a:r>
                        <a:rPr lang="en-US" sz="1400" b="1" dirty="0">
                          <a:solidFill>
                            <a:srgbClr val="0000FF"/>
                          </a:solidFill>
                          <a:effectLst/>
                          <a:latin typeface="Times New Roman"/>
                          <a:ea typeface="Times New Roman"/>
                          <a:cs typeface="Times New Roman"/>
                        </a:rPr>
                        <a:t> Climate Change</a:t>
                      </a:r>
                      <a:endParaRPr lang="en-US" sz="1400" dirty="0">
                        <a:solidFill>
                          <a:srgbClr val="0000FF"/>
                        </a:solidFill>
                        <a:effectLst/>
                        <a:latin typeface="Calibri"/>
                        <a:ea typeface="Calibri"/>
                        <a:cs typeface="Times New Roman"/>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spcBef>
                          <a:spcPts val="0"/>
                        </a:spcBef>
                        <a:spcAft>
                          <a:spcPts val="0"/>
                        </a:spcAft>
                      </a:pPr>
                      <a:r>
                        <a:rPr lang="en-US" sz="1200" dirty="0">
                          <a:effectLst/>
                          <a:latin typeface="Times New Roman"/>
                          <a:ea typeface="Times New Roman"/>
                          <a:cs typeface="Times New Roman"/>
                        </a:rPr>
                        <a:t>Atmospheric C0</a:t>
                      </a:r>
                      <a:r>
                        <a:rPr lang="en-US" sz="1200" baseline="-25000" dirty="0">
                          <a:effectLst/>
                          <a:latin typeface="Times New Roman"/>
                          <a:ea typeface="Times New Roman"/>
                          <a:cs typeface="Times New Roman"/>
                        </a:rPr>
                        <a:t>2 </a:t>
                      </a:r>
                      <a:r>
                        <a:rPr lang="en-US" sz="1200" dirty="0">
                          <a:effectLst/>
                          <a:latin typeface="Times New Roman"/>
                          <a:ea typeface="Times New Roman"/>
                          <a:cs typeface="Times New Roman"/>
                        </a:rPr>
                        <a:t>concentration </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cs typeface="Times New Roman"/>
                        </a:rPr>
                        <a:t>Yes</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0" indent="0">
                        <a:spcBef>
                          <a:spcPts val="0"/>
                        </a:spcBef>
                        <a:spcAft>
                          <a:spcPts val="0"/>
                        </a:spcAft>
                      </a:pPr>
                      <a:r>
                        <a:rPr lang="en-US" sz="1200" b="1" baseline="0" dirty="0">
                          <a:solidFill>
                            <a:srgbClr val="800000"/>
                          </a:solidFill>
                          <a:effectLst/>
                          <a:latin typeface="Times New Roman"/>
                          <a:ea typeface="Times New Roman"/>
                          <a:cs typeface="Times New Roman"/>
                        </a:rPr>
                        <a:t>Exceeding and worsening</a:t>
                      </a:r>
                      <a:endParaRPr lang="en-US" sz="1200" b="1" baseline="0" dirty="0">
                        <a:solidFill>
                          <a:srgbClr val="800000"/>
                        </a:solidFill>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a:ea typeface="Times New Roman"/>
                          <a:cs typeface="Times New Roman"/>
                        </a:rPr>
                        <a:t> Climate Change</a:t>
                      </a:r>
                      <a:endParaRPr lang="en-US" sz="1200" dirty="0">
                        <a:effectLst/>
                        <a:latin typeface="Calibri"/>
                        <a:ea typeface="Calibri"/>
                        <a:cs typeface="Times New Roman"/>
                      </a:endParaRPr>
                    </a:p>
                    <a:p>
                      <a:pPr marL="0" marR="0">
                        <a:spcBef>
                          <a:spcPts val="0"/>
                        </a:spcBef>
                        <a:spcAft>
                          <a:spcPts val="0"/>
                        </a:spcAft>
                      </a:pPr>
                      <a:r>
                        <a:rPr lang="en-US" sz="1200" dirty="0">
                          <a:effectLst/>
                          <a:latin typeface="Times New Roman"/>
                          <a:ea typeface="Times New Roman"/>
                          <a:cs typeface="Times New Roman"/>
                        </a:rPr>
                        <a:t> Biodiversity</a:t>
                      </a:r>
                      <a:endParaRPr lang="en-US" sz="1200" dirty="0">
                        <a:effectLst/>
                        <a:latin typeface="Calibri"/>
                        <a:ea typeface="Calibri"/>
                        <a:cs typeface="Times New Roman"/>
                      </a:endParaRPr>
                    </a:p>
                    <a:p>
                      <a:pPr marL="0" marR="0">
                        <a:spcBef>
                          <a:spcPts val="0"/>
                        </a:spcBef>
                        <a:spcAft>
                          <a:spcPts val="0"/>
                        </a:spcAft>
                      </a:pPr>
                      <a:r>
                        <a:rPr lang="en-US" sz="1200" dirty="0">
                          <a:effectLst/>
                          <a:latin typeface="Times New Roman"/>
                          <a:ea typeface="Times New Roman"/>
                          <a:cs typeface="Times New Roman"/>
                        </a:rPr>
                        <a:t> Deforestation</a:t>
                      </a:r>
                      <a:endParaRPr lang="en-US" sz="1200" dirty="0">
                        <a:effectLst/>
                        <a:latin typeface="Calibri"/>
                        <a:ea typeface="Calibri"/>
                        <a:cs typeface="Times New Roman"/>
                      </a:endParaRPr>
                    </a:p>
                    <a:p>
                      <a:pPr marL="0" marR="0">
                        <a:spcBef>
                          <a:spcPts val="0"/>
                        </a:spcBef>
                        <a:spcAft>
                          <a:spcPts val="0"/>
                        </a:spcAft>
                      </a:pPr>
                      <a:r>
                        <a:rPr lang="en-US" sz="1200" dirty="0">
                          <a:effectLst/>
                          <a:latin typeface="Times New Roman"/>
                          <a:ea typeface="Times New Roman"/>
                          <a:cs typeface="Times New Roman"/>
                        </a:rPr>
                        <a:t> Hunger &amp; Malnutrition</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97591">
                <a:tc>
                  <a:txBody>
                    <a:bodyPr/>
                    <a:lstStyle/>
                    <a:p>
                      <a:pPr marL="57150" marR="0" indent="0">
                        <a:spcBef>
                          <a:spcPts val="0"/>
                        </a:spcBef>
                        <a:spcAft>
                          <a:spcPts val="0"/>
                        </a:spcAft>
                      </a:pPr>
                      <a:r>
                        <a:rPr lang="en-US" sz="1400" b="1" dirty="0">
                          <a:solidFill>
                            <a:srgbClr val="0000FF"/>
                          </a:solidFill>
                          <a:effectLst/>
                          <a:latin typeface="Times New Roman"/>
                          <a:ea typeface="Times New Roman"/>
                          <a:cs typeface="Times New Roman"/>
                        </a:rPr>
                        <a:t>Nitrogen &amp; Phosphorus Inputs to Oceans &amp; Biospheres</a:t>
                      </a:r>
                      <a:endParaRPr lang="en-US" sz="1400" dirty="0">
                        <a:solidFill>
                          <a:srgbClr val="0000FF"/>
                        </a:solidFill>
                        <a:effectLst/>
                        <a:latin typeface="Calibri"/>
                        <a:ea typeface="Calibri"/>
                        <a:cs typeface="Times New Roman"/>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0" indent="0">
                        <a:spcBef>
                          <a:spcPts val="0"/>
                        </a:spcBef>
                        <a:spcAft>
                          <a:spcPts val="0"/>
                        </a:spcAft>
                      </a:pPr>
                      <a:r>
                        <a:rPr lang="en-US" sz="1200" dirty="0">
                          <a:effectLst/>
                          <a:latin typeface="Times New Roman"/>
                          <a:ea typeface="Times New Roman"/>
                          <a:cs typeface="Times New Roman"/>
                        </a:rPr>
                        <a:t>N</a:t>
                      </a:r>
                      <a:r>
                        <a:rPr lang="en-US" sz="1200" baseline="-25000" dirty="0">
                          <a:effectLst/>
                          <a:latin typeface="Times New Roman"/>
                          <a:ea typeface="Times New Roman"/>
                          <a:cs typeface="Times New Roman"/>
                        </a:rPr>
                        <a:t>2</a:t>
                      </a:r>
                      <a:r>
                        <a:rPr lang="en-US" sz="1200" dirty="0">
                          <a:effectLst/>
                          <a:latin typeface="Times New Roman"/>
                          <a:ea typeface="Times New Roman"/>
                          <a:cs typeface="Times New Roman"/>
                        </a:rPr>
                        <a:t> removed from atmosphere for human use;</a:t>
                      </a:r>
                      <a:endParaRPr lang="en-US" sz="1200" dirty="0">
                        <a:effectLst/>
                        <a:latin typeface="Calibri"/>
                        <a:ea typeface="Calibri"/>
                        <a:cs typeface="Times New Roman"/>
                      </a:endParaRPr>
                    </a:p>
                    <a:p>
                      <a:pPr marL="57150" marR="0" indent="0">
                        <a:spcBef>
                          <a:spcPts val="0"/>
                        </a:spcBef>
                        <a:spcAft>
                          <a:spcPts val="0"/>
                        </a:spcAft>
                      </a:pPr>
                      <a:r>
                        <a:rPr lang="en-US" sz="1200" dirty="0">
                          <a:effectLst/>
                          <a:latin typeface="Times New Roman"/>
                          <a:ea typeface="Times New Roman"/>
                          <a:cs typeface="Times New Roman"/>
                        </a:rPr>
                        <a:t>Inflow of P into ocean </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cs typeface="Times New Roman"/>
                        </a:rPr>
                        <a:t>Yes</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0" indent="0">
                        <a:spcBef>
                          <a:spcPts val="0"/>
                        </a:spcBef>
                        <a:spcAft>
                          <a:spcPts val="0"/>
                        </a:spcAft>
                      </a:pPr>
                      <a:r>
                        <a:rPr lang="en-US" sz="1200" b="1" baseline="0" dirty="0">
                          <a:solidFill>
                            <a:srgbClr val="800000"/>
                          </a:solidFill>
                          <a:effectLst/>
                          <a:latin typeface="Times New Roman"/>
                          <a:ea typeface="Times New Roman"/>
                          <a:cs typeface="Times New Roman"/>
                        </a:rPr>
                        <a:t>N: Greatly exceeding</a:t>
                      </a:r>
                      <a:endParaRPr lang="en-US" sz="1200" b="1" baseline="0" dirty="0">
                        <a:solidFill>
                          <a:srgbClr val="800000"/>
                        </a:solidFill>
                        <a:effectLst/>
                        <a:latin typeface="Calibri"/>
                        <a:ea typeface="Calibri"/>
                        <a:cs typeface="Times New Roman"/>
                      </a:endParaRPr>
                    </a:p>
                    <a:p>
                      <a:pPr marL="57150" marR="0" indent="0">
                        <a:spcBef>
                          <a:spcPts val="0"/>
                        </a:spcBef>
                        <a:spcAft>
                          <a:spcPts val="0"/>
                        </a:spcAft>
                      </a:pPr>
                      <a:r>
                        <a:rPr lang="en-US" sz="1200" b="1" baseline="0" dirty="0">
                          <a:solidFill>
                            <a:srgbClr val="800000"/>
                          </a:solidFill>
                          <a:effectLst/>
                          <a:latin typeface="Times New Roman"/>
                          <a:ea typeface="Times New Roman"/>
                          <a:cs typeface="Times New Roman"/>
                        </a:rPr>
                        <a:t>P: Likely to soon exceed</a:t>
                      </a:r>
                      <a:endParaRPr lang="en-US" sz="1200" b="1" baseline="0" dirty="0">
                        <a:solidFill>
                          <a:srgbClr val="800000"/>
                        </a:solidFill>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a:ea typeface="Times New Roman"/>
                          <a:cs typeface="Times New Roman"/>
                        </a:rPr>
                        <a:t> Water Supply &amp; Pollution</a:t>
                      </a:r>
                      <a:endParaRPr lang="en-US" sz="1200" dirty="0">
                        <a:effectLst/>
                        <a:latin typeface="Calibri"/>
                        <a:ea typeface="Calibri"/>
                        <a:cs typeface="Times New Roman"/>
                      </a:endParaRPr>
                    </a:p>
                    <a:p>
                      <a:pPr marL="0" marR="0">
                        <a:spcBef>
                          <a:spcPts val="0"/>
                        </a:spcBef>
                        <a:spcAft>
                          <a:spcPts val="0"/>
                        </a:spcAft>
                      </a:pPr>
                      <a:r>
                        <a:rPr lang="en-US" sz="1200" dirty="0">
                          <a:effectLst/>
                          <a:latin typeface="Times New Roman"/>
                          <a:ea typeface="Times New Roman"/>
                          <a:cs typeface="Times New Roman"/>
                        </a:rPr>
                        <a:t> Traditional Air Pollution</a:t>
                      </a:r>
                      <a:endParaRPr lang="en-US" sz="1200" dirty="0">
                        <a:effectLst/>
                        <a:latin typeface="Calibri"/>
                        <a:ea typeface="Calibri"/>
                        <a:cs typeface="Times New Roman"/>
                      </a:endParaRPr>
                    </a:p>
                    <a:p>
                      <a:pPr marL="0" marR="0">
                        <a:spcBef>
                          <a:spcPts val="0"/>
                        </a:spcBef>
                        <a:spcAft>
                          <a:spcPts val="0"/>
                        </a:spcAft>
                      </a:pPr>
                      <a:r>
                        <a:rPr lang="en-US" sz="1200" dirty="0">
                          <a:effectLst/>
                          <a:latin typeface="Times New Roman"/>
                          <a:ea typeface="Times New Roman"/>
                          <a:cs typeface="Times New Roman"/>
                        </a:rPr>
                        <a:t> Fish Stocks</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97591">
                <a:tc>
                  <a:txBody>
                    <a:bodyPr/>
                    <a:lstStyle/>
                    <a:p>
                      <a:pPr marL="0" marR="0" indent="57150">
                        <a:spcBef>
                          <a:spcPts val="0"/>
                        </a:spcBef>
                        <a:spcAft>
                          <a:spcPts val="0"/>
                        </a:spcAft>
                      </a:pPr>
                      <a:r>
                        <a:rPr lang="en-US" sz="1400" b="1" dirty="0">
                          <a:solidFill>
                            <a:srgbClr val="0000FF"/>
                          </a:solidFill>
                          <a:effectLst/>
                          <a:latin typeface="Times New Roman"/>
                          <a:ea typeface="Times New Roman"/>
                          <a:cs typeface="Times New Roman"/>
                        </a:rPr>
                        <a:t>Global Freshwater Use</a:t>
                      </a:r>
                      <a:endParaRPr lang="en-US" sz="1400" dirty="0">
                        <a:solidFill>
                          <a:srgbClr val="0000FF"/>
                        </a:solidFill>
                        <a:effectLst/>
                        <a:latin typeface="Calibri"/>
                        <a:ea typeface="Calibri"/>
                        <a:cs typeface="Times New Roman"/>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spcBef>
                          <a:spcPts val="0"/>
                        </a:spcBef>
                        <a:spcAft>
                          <a:spcPts val="0"/>
                        </a:spcAft>
                      </a:pPr>
                      <a:r>
                        <a:rPr lang="en-US" sz="1200" dirty="0">
                          <a:effectLst/>
                          <a:latin typeface="Times New Roman"/>
                          <a:ea typeface="Times New Roman"/>
                          <a:cs typeface="Times New Roman"/>
                        </a:rPr>
                        <a:t>Use of water runoff</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cs typeface="Times New Roman"/>
                        </a:rPr>
                        <a:t>Yes</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0" indent="0">
                        <a:spcBef>
                          <a:spcPts val="0"/>
                        </a:spcBef>
                        <a:spcAft>
                          <a:spcPts val="0"/>
                        </a:spcAft>
                      </a:pPr>
                      <a:r>
                        <a:rPr lang="en-US" sz="1200" b="1" baseline="0" dirty="0">
                          <a:solidFill>
                            <a:srgbClr val="800000"/>
                          </a:solidFill>
                          <a:effectLst/>
                          <a:latin typeface="Times New Roman"/>
                          <a:ea typeface="Times New Roman"/>
                          <a:cs typeface="Times New Roman"/>
                        </a:rPr>
                        <a:t>Meeting but worsening</a:t>
                      </a:r>
                      <a:endParaRPr lang="en-US" sz="1200" b="1" baseline="0" dirty="0">
                        <a:solidFill>
                          <a:srgbClr val="800000"/>
                        </a:solidFill>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a:ea typeface="Times New Roman"/>
                          <a:cs typeface="Times New Roman"/>
                        </a:rPr>
                        <a:t> Water Supply &amp; Pollution</a:t>
                      </a:r>
                      <a:endParaRPr lang="en-US" sz="1200" dirty="0">
                        <a:effectLst/>
                        <a:latin typeface="Calibri"/>
                        <a:ea typeface="Calibri"/>
                        <a:cs typeface="Times New Roman"/>
                      </a:endParaRPr>
                    </a:p>
                    <a:p>
                      <a:pPr marL="0" marR="0">
                        <a:spcBef>
                          <a:spcPts val="0"/>
                        </a:spcBef>
                        <a:spcAft>
                          <a:spcPts val="0"/>
                        </a:spcAft>
                      </a:pPr>
                      <a:r>
                        <a:rPr lang="en-US" sz="1200" dirty="0">
                          <a:effectLst/>
                          <a:latin typeface="Times New Roman"/>
                          <a:ea typeface="Times New Roman"/>
                          <a:cs typeface="Times New Roman"/>
                        </a:rPr>
                        <a:t> Wetlands</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697591">
                <a:tc>
                  <a:txBody>
                    <a:bodyPr/>
                    <a:lstStyle/>
                    <a:p>
                      <a:pPr marL="0" marR="0" indent="57150">
                        <a:spcBef>
                          <a:spcPts val="0"/>
                        </a:spcBef>
                        <a:spcAft>
                          <a:spcPts val="0"/>
                        </a:spcAft>
                      </a:pPr>
                      <a:r>
                        <a:rPr lang="en-US" sz="1400" b="1" dirty="0">
                          <a:solidFill>
                            <a:srgbClr val="0000FF"/>
                          </a:solidFill>
                          <a:effectLst/>
                          <a:latin typeface="Times New Roman"/>
                          <a:ea typeface="Times New Roman"/>
                          <a:cs typeface="Times New Roman"/>
                        </a:rPr>
                        <a:t>Land System Change</a:t>
                      </a:r>
                      <a:endParaRPr lang="en-US" sz="1400" dirty="0">
                        <a:solidFill>
                          <a:srgbClr val="0000FF"/>
                        </a:solidFill>
                        <a:effectLst/>
                        <a:latin typeface="Calibri"/>
                        <a:ea typeface="Calibri"/>
                        <a:cs typeface="Times New Roman"/>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spcBef>
                          <a:spcPts val="0"/>
                        </a:spcBef>
                        <a:spcAft>
                          <a:spcPts val="0"/>
                        </a:spcAft>
                      </a:pPr>
                      <a:r>
                        <a:rPr lang="en-US" sz="1200" dirty="0">
                          <a:effectLst/>
                          <a:latin typeface="Times New Roman"/>
                          <a:ea typeface="Times New Roman"/>
                          <a:cs typeface="Times New Roman"/>
                        </a:rPr>
                        <a:t>Percentage of land cover converted to cropland</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cs typeface="Times New Roman"/>
                        </a:rPr>
                        <a:t>Yes</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0" indent="0">
                        <a:spcBef>
                          <a:spcPts val="0"/>
                        </a:spcBef>
                        <a:spcAft>
                          <a:spcPts val="0"/>
                        </a:spcAft>
                      </a:pPr>
                      <a:r>
                        <a:rPr lang="en-US" sz="1200" b="1" baseline="0" dirty="0">
                          <a:solidFill>
                            <a:srgbClr val="800000"/>
                          </a:solidFill>
                          <a:effectLst/>
                          <a:latin typeface="Times New Roman"/>
                          <a:ea typeface="Times New Roman"/>
                          <a:cs typeface="Times New Roman"/>
                        </a:rPr>
                        <a:t>Meeting but worsening</a:t>
                      </a:r>
                      <a:endParaRPr lang="en-US" sz="1200" b="1" baseline="0" dirty="0">
                        <a:solidFill>
                          <a:srgbClr val="800000"/>
                        </a:solidFill>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a:ea typeface="Times New Roman"/>
                          <a:cs typeface="Times New Roman"/>
                        </a:rPr>
                        <a:t> Soil Quality; Crop Yields</a:t>
                      </a:r>
                      <a:endParaRPr lang="en-US" sz="1200" dirty="0">
                        <a:effectLst/>
                        <a:latin typeface="Calibri"/>
                        <a:ea typeface="Calibri"/>
                        <a:cs typeface="Times New Roman"/>
                      </a:endParaRPr>
                    </a:p>
                    <a:p>
                      <a:pPr marL="0" marR="0">
                        <a:spcBef>
                          <a:spcPts val="0"/>
                        </a:spcBef>
                        <a:spcAft>
                          <a:spcPts val="0"/>
                        </a:spcAft>
                      </a:pPr>
                      <a:r>
                        <a:rPr lang="en-US" sz="1200" dirty="0">
                          <a:effectLst/>
                          <a:latin typeface="Times New Roman"/>
                          <a:ea typeface="Times New Roman"/>
                          <a:cs typeface="Times New Roman"/>
                        </a:rPr>
                        <a:t> Wetlands</a:t>
                      </a:r>
                      <a:endParaRPr lang="en-US" sz="1200" dirty="0">
                        <a:effectLst/>
                        <a:latin typeface="Calibri"/>
                        <a:ea typeface="Calibri"/>
                        <a:cs typeface="Times New Roman"/>
                      </a:endParaRPr>
                    </a:p>
                    <a:p>
                      <a:pPr marL="0" marR="0">
                        <a:spcBef>
                          <a:spcPts val="0"/>
                        </a:spcBef>
                        <a:spcAft>
                          <a:spcPts val="0"/>
                        </a:spcAft>
                      </a:pPr>
                      <a:r>
                        <a:rPr lang="en-US" sz="1200" dirty="0">
                          <a:effectLst/>
                          <a:latin typeface="Times New Roman"/>
                          <a:ea typeface="Times New Roman"/>
                          <a:cs typeface="Times New Roman"/>
                        </a:rPr>
                        <a:t> Deforestation </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721054">
                <a:tc>
                  <a:txBody>
                    <a:bodyPr/>
                    <a:lstStyle/>
                    <a:p>
                      <a:pPr marL="0" marR="0" indent="57150">
                        <a:spcBef>
                          <a:spcPts val="0"/>
                        </a:spcBef>
                        <a:spcAft>
                          <a:spcPts val="0"/>
                        </a:spcAft>
                      </a:pPr>
                      <a:r>
                        <a:rPr lang="en-US" sz="1400" b="1" dirty="0">
                          <a:solidFill>
                            <a:srgbClr val="0000FF"/>
                          </a:solidFill>
                          <a:effectLst/>
                          <a:latin typeface="Times New Roman"/>
                          <a:ea typeface="Times New Roman"/>
                          <a:cs typeface="Times New Roman"/>
                        </a:rPr>
                        <a:t>Ocean Acidification</a:t>
                      </a:r>
                      <a:endParaRPr lang="en-US" sz="1400" dirty="0">
                        <a:solidFill>
                          <a:srgbClr val="0000FF"/>
                        </a:solidFill>
                        <a:effectLst/>
                        <a:latin typeface="Calibri"/>
                        <a:ea typeface="Calibri"/>
                        <a:cs typeface="Times New Roman"/>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spcBef>
                          <a:spcPts val="0"/>
                        </a:spcBef>
                        <a:spcAft>
                          <a:spcPts val="0"/>
                        </a:spcAft>
                      </a:pPr>
                      <a:r>
                        <a:rPr lang="en-US" sz="1200" dirty="0">
                          <a:effectLst/>
                          <a:latin typeface="Times New Roman"/>
                          <a:ea typeface="Times New Roman"/>
                          <a:cs typeface="Times New Roman"/>
                        </a:rPr>
                        <a:t>Mean global ocean  surface saturation of aragonite</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cs typeface="Times New Roman"/>
                        </a:rPr>
                        <a:t>Yes</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0" indent="0">
                        <a:spcBef>
                          <a:spcPts val="0"/>
                        </a:spcBef>
                        <a:spcAft>
                          <a:spcPts val="0"/>
                        </a:spcAft>
                      </a:pPr>
                      <a:r>
                        <a:rPr lang="en-US" sz="1200" b="1" dirty="0">
                          <a:effectLst/>
                          <a:latin typeface="Times New Roman"/>
                          <a:ea typeface="Times New Roman"/>
                          <a:cs typeface="Times New Roman"/>
                        </a:rPr>
                        <a:t>Meeting but rate of change uncertain</a:t>
                      </a:r>
                      <a:endParaRPr lang="en-US" sz="1200" b="1"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a:ea typeface="Times New Roman"/>
                          <a:cs typeface="Times New Roman"/>
                        </a:rPr>
                        <a:t> Climate Change</a:t>
                      </a:r>
                      <a:endParaRPr lang="en-US" sz="1200" dirty="0">
                        <a:effectLst/>
                        <a:latin typeface="Calibri"/>
                        <a:ea typeface="Calibri"/>
                        <a:cs typeface="Times New Roman"/>
                      </a:endParaRPr>
                    </a:p>
                    <a:p>
                      <a:pPr marL="0" marR="0">
                        <a:spcBef>
                          <a:spcPts val="0"/>
                        </a:spcBef>
                        <a:spcAft>
                          <a:spcPts val="0"/>
                        </a:spcAft>
                      </a:pPr>
                      <a:r>
                        <a:rPr lang="en-US" sz="1200" dirty="0">
                          <a:effectLst/>
                          <a:latin typeface="Times New Roman"/>
                          <a:ea typeface="Times New Roman"/>
                          <a:cs typeface="Times New Roman"/>
                        </a:rPr>
                        <a:t> Water Supply &amp; Pollution</a:t>
                      </a:r>
                      <a:endParaRPr lang="en-US" sz="1200" dirty="0">
                        <a:effectLst/>
                        <a:latin typeface="Calibri"/>
                        <a:ea typeface="Calibri"/>
                        <a:cs typeface="Times New Roman"/>
                      </a:endParaRPr>
                    </a:p>
                    <a:p>
                      <a:pPr marL="0" marR="0">
                        <a:spcBef>
                          <a:spcPts val="0"/>
                        </a:spcBef>
                        <a:spcAft>
                          <a:spcPts val="0"/>
                        </a:spcAft>
                      </a:pPr>
                      <a:r>
                        <a:rPr lang="en-US" sz="1200" dirty="0">
                          <a:effectLst/>
                          <a:latin typeface="Times New Roman"/>
                          <a:ea typeface="Times New Roman"/>
                          <a:cs typeface="Times New Roman"/>
                        </a:rPr>
                        <a:t> Coral Reefs</a:t>
                      </a:r>
                      <a:endParaRPr lang="en-US" sz="1200" dirty="0">
                        <a:effectLst/>
                        <a:latin typeface="Calibri"/>
                        <a:ea typeface="Calibri"/>
                        <a:cs typeface="Times New Roman"/>
                      </a:endParaRPr>
                    </a:p>
                    <a:p>
                      <a:pPr marL="0" marR="0">
                        <a:spcBef>
                          <a:spcPts val="0"/>
                        </a:spcBef>
                        <a:spcAft>
                          <a:spcPts val="0"/>
                        </a:spcAft>
                      </a:pPr>
                      <a:r>
                        <a:rPr lang="en-US" sz="1200" dirty="0">
                          <a:effectLst/>
                          <a:latin typeface="Times New Roman"/>
                          <a:ea typeface="Times New Roman"/>
                          <a:cs typeface="Times New Roman"/>
                        </a:rPr>
                        <a:t> Biodiversity</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44647">
                <a:tc>
                  <a:txBody>
                    <a:bodyPr/>
                    <a:lstStyle/>
                    <a:p>
                      <a:pPr marL="57150" marR="0" indent="0">
                        <a:spcBef>
                          <a:spcPts val="0"/>
                        </a:spcBef>
                        <a:spcAft>
                          <a:spcPts val="0"/>
                        </a:spcAft>
                      </a:pPr>
                      <a:r>
                        <a:rPr lang="en-US" sz="1400" b="1" dirty="0">
                          <a:solidFill>
                            <a:srgbClr val="0000FF"/>
                          </a:solidFill>
                          <a:effectLst/>
                          <a:latin typeface="Times New Roman"/>
                          <a:ea typeface="Times New Roman"/>
                          <a:cs typeface="Times New Roman"/>
                        </a:rPr>
                        <a:t>Stratospheric Ozone Depletion</a:t>
                      </a:r>
                      <a:endParaRPr lang="en-US" sz="1400" dirty="0">
                        <a:solidFill>
                          <a:srgbClr val="0000FF"/>
                        </a:solidFill>
                        <a:effectLst/>
                        <a:latin typeface="Calibri"/>
                        <a:ea typeface="Calibri"/>
                        <a:cs typeface="Times New Roman"/>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spcBef>
                          <a:spcPts val="0"/>
                        </a:spcBef>
                        <a:spcAft>
                          <a:spcPts val="0"/>
                        </a:spcAft>
                      </a:pPr>
                      <a:r>
                        <a:rPr lang="en-US" sz="1200" dirty="0">
                          <a:effectLst/>
                          <a:latin typeface="Times New Roman"/>
                          <a:ea typeface="Times New Roman"/>
                          <a:cs typeface="Times New Roman"/>
                        </a:rPr>
                        <a:t>Stratospheric ozone conc. </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cs typeface="Times New Roman"/>
                        </a:rPr>
                        <a:t>Yes</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0" indent="0">
                        <a:spcBef>
                          <a:spcPts val="0"/>
                        </a:spcBef>
                        <a:spcAft>
                          <a:spcPts val="0"/>
                        </a:spcAft>
                      </a:pPr>
                      <a:r>
                        <a:rPr lang="en-US" sz="1200" b="1" baseline="0" dirty="0">
                          <a:solidFill>
                            <a:srgbClr val="006600"/>
                          </a:solidFill>
                          <a:effectLst/>
                          <a:latin typeface="Times New Roman"/>
                          <a:ea typeface="Times New Roman"/>
                          <a:cs typeface="Times New Roman"/>
                        </a:rPr>
                        <a:t>Meeting and improving slightly </a:t>
                      </a:r>
                      <a:endParaRPr lang="en-US" sz="1200" b="1" baseline="0" dirty="0">
                        <a:solidFill>
                          <a:srgbClr val="006600"/>
                        </a:solidFill>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a:ea typeface="Times New Roman"/>
                          <a:cs typeface="Times New Roman"/>
                        </a:rPr>
                        <a:t> Ozone Depletion</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540790">
                <a:tc>
                  <a:txBody>
                    <a:bodyPr/>
                    <a:lstStyle/>
                    <a:p>
                      <a:pPr marL="57150" marR="0" indent="0">
                        <a:spcBef>
                          <a:spcPts val="0"/>
                        </a:spcBef>
                        <a:spcAft>
                          <a:spcPts val="0"/>
                        </a:spcAft>
                      </a:pPr>
                      <a:r>
                        <a:rPr lang="en-US" sz="1400" b="1" dirty="0">
                          <a:solidFill>
                            <a:srgbClr val="0000FF"/>
                          </a:solidFill>
                          <a:effectLst/>
                          <a:latin typeface="Times New Roman"/>
                          <a:ea typeface="Times New Roman"/>
                          <a:cs typeface="Times New Roman"/>
                        </a:rPr>
                        <a:t>Atmospheric Aerosol Loading</a:t>
                      </a:r>
                      <a:endParaRPr lang="en-US" sz="1400" dirty="0">
                        <a:solidFill>
                          <a:srgbClr val="0000FF"/>
                        </a:solidFill>
                        <a:effectLst/>
                        <a:latin typeface="Calibri"/>
                        <a:ea typeface="Calibri"/>
                        <a:cs typeface="Times New Roman"/>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57150">
                        <a:spcBef>
                          <a:spcPts val="0"/>
                        </a:spcBef>
                        <a:spcAft>
                          <a:spcPts val="0"/>
                        </a:spcAft>
                      </a:pPr>
                      <a:r>
                        <a:rPr lang="en-US" sz="1200" dirty="0">
                          <a:effectLst/>
                          <a:latin typeface="Times New Roman"/>
                          <a:ea typeface="Times New Roman"/>
                          <a:cs typeface="Times New Roman"/>
                        </a:rPr>
                        <a:t>Regional particulate conc. in atmosphere</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cs typeface="Times New Roman"/>
                        </a:rPr>
                        <a:t>Not yet</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Times New Roman"/>
                          <a:ea typeface="Times New Roman"/>
                          <a:cs typeface="Times New Roman"/>
                        </a:rPr>
                        <a:t>   ___</a:t>
                      </a:r>
                      <a:endParaRPr lang="en-US" sz="1200" b="1"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a:ea typeface="Times New Roman"/>
                          <a:cs typeface="Times New Roman"/>
                        </a:rPr>
                        <a:t> Traditional Air Pollution</a:t>
                      </a:r>
                      <a:endParaRPr lang="en-US" sz="1200" dirty="0">
                        <a:effectLst/>
                        <a:latin typeface="Calibri"/>
                        <a:ea typeface="Calibri"/>
                        <a:cs typeface="Times New Roman"/>
                      </a:endParaRPr>
                    </a:p>
                    <a:p>
                      <a:pPr marL="0" marR="0">
                        <a:spcBef>
                          <a:spcPts val="0"/>
                        </a:spcBef>
                        <a:spcAft>
                          <a:spcPts val="0"/>
                        </a:spcAft>
                      </a:pPr>
                      <a:r>
                        <a:rPr lang="en-US" sz="1200" dirty="0">
                          <a:effectLst/>
                          <a:latin typeface="Times New Roman"/>
                          <a:ea typeface="Times New Roman"/>
                          <a:cs typeface="Times New Roman"/>
                        </a:rPr>
                        <a:t> Climate Change</a:t>
                      </a:r>
                      <a:endParaRPr lang="en-US" sz="1200" dirty="0">
                        <a:effectLst/>
                        <a:latin typeface="Calibri"/>
                        <a:ea typeface="Calibri"/>
                        <a:cs typeface="Times New Roman"/>
                      </a:endParaRPr>
                    </a:p>
                    <a:p>
                      <a:pPr marL="0" marR="0">
                        <a:spcBef>
                          <a:spcPts val="0"/>
                        </a:spcBef>
                        <a:spcAft>
                          <a:spcPts val="0"/>
                        </a:spcAft>
                      </a:pPr>
                      <a:r>
                        <a:rPr lang="en-US" sz="1200" dirty="0">
                          <a:effectLst/>
                          <a:latin typeface="Times New Roman"/>
                          <a:ea typeface="Times New Roman"/>
                          <a:cs typeface="Times New Roman"/>
                        </a:rPr>
                        <a:t> </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617083">
                <a:tc>
                  <a:txBody>
                    <a:bodyPr/>
                    <a:lstStyle/>
                    <a:p>
                      <a:pPr marL="0" marR="0" indent="57150">
                        <a:spcBef>
                          <a:spcPts val="0"/>
                        </a:spcBef>
                        <a:spcAft>
                          <a:spcPts val="0"/>
                        </a:spcAft>
                      </a:pPr>
                      <a:r>
                        <a:rPr lang="en-US" sz="1400" b="1" dirty="0">
                          <a:solidFill>
                            <a:srgbClr val="0000FF"/>
                          </a:solidFill>
                          <a:effectLst/>
                          <a:latin typeface="Times New Roman"/>
                          <a:ea typeface="Times New Roman"/>
                          <a:cs typeface="Times New Roman"/>
                        </a:rPr>
                        <a:t>Chemical Pollution</a:t>
                      </a:r>
                      <a:endParaRPr lang="en-US" sz="1400" dirty="0">
                        <a:solidFill>
                          <a:srgbClr val="0000FF"/>
                        </a:solidFill>
                        <a:effectLst/>
                        <a:latin typeface="Calibri"/>
                        <a:ea typeface="Calibri"/>
                        <a:cs typeface="Times New Roman"/>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57150" marR="0" indent="0">
                        <a:spcBef>
                          <a:spcPts val="0"/>
                        </a:spcBef>
                        <a:spcAft>
                          <a:spcPts val="0"/>
                        </a:spcAft>
                      </a:pPr>
                      <a:r>
                        <a:rPr lang="en-US" sz="1200" dirty="0">
                          <a:effectLst/>
                          <a:latin typeface="Times New Roman"/>
                          <a:ea typeface="Times New Roman"/>
                          <a:cs typeface="Times New Roman"/>
                        </a:rPr>
                        <a:t>Emissions, conc., or effects of haz. chemicals (e.g.,  persistent organic pollutants, endocrine disruptors, heavy metals and nuclear waste) </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cs typeface="Times New Roman"/>
                        </a:rPr>
                        <a:t>Not yet</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aseline="0" dirty="0">
                          <a:effectLst/>
                          <a:latin typeface="Times New Roman"/>
                          <a:ea typeface="Times New Roman"/>
                          <a:cs typeface="Times New Roman"/>
                        </a:rPr>
                        <a:t>  </a:t>
                      </a:r>
                      <a:r>
                        <a:rPr lang="en-US" sz="1200" dirty="0">
                          <a:effectLst/>
                          <a:latin typeface="Times New Roman"/>
                          <a:ea typeface="Times New Roman"/>
                          <a:cs typeface="Times New Roman"/>
                        </a:rPr>
                        <a:t> ___</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Times New Roman"/>
                          <a:ea typeface="Times New Roman"/>
                          <a:cs typeface="Times New Roman"/>
                        </a:rPr>
                        <a:t>Dangerous Pollutants</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
        <p:nvSpPr>
          <p:cNvPr id="7" name="Rectangle 3"/>
          <p:cNvSpPr>
            <a:spLocks noChangeArrowheads="1"/>
          </p:cNvSpPr>
          <p:nvPr/>
        </p:nvSpPr>
        <p:spPr bwMode="auto">
          <a:xfrm>
            <a:off x="2362200" y="226066"/>
            <a:ext cx="80367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altLang="en-US" sz="800" dirty="0">
                <a:solidFill>
                  <a:srgbClr val="000000"/>
                </a:solidFill>
                <a:ea typeface="Times New Roman" pitchFamily="18" charset="0"/>
                <a:cs typeface="Arial" pitchFamily="34" charset="0"/>
              </a:rPr>
              <a:t>   </a:t>
            </a:r>
            <a:r>
              <a:rPr lang="en-US" altLang="en-US" sz="1000" dirty="0">
                <a:solidFill>
                  <a:srgbClr val="000000"/>
                </a:solidFill>
                <a:ea typeface="Times New Roman" pitchFamily="18" charset="0"/>
                <a:cs typeface="Arial" pitchFamily="34" charset="0"/>
              </a:rPr>
              <a:t>  Source: Johan Rockström, et.al, “Planetary boundaries: exploring the safe operating space for humanity.” </a:t>
            </a:r>
            <a:r>
              <a:rPr lang="en-US" altLang="en-US" sz="1000" i="1" dirty="0">
                <a:solidFill>
                  <a:srgbClr val="000000"/>
                </a:solidFill>
                <a:ea typeface="Times New Roman" pitchFamily="18" charset="0"/>
                <a:cs typeface="Arial" pitchFamily="34" charset="0"/>
              </a:rPr>
              <a:t>Ecology and Society</a:t>
            </a:r>
            <a:r>
              <a:rPr lang="en-US" altLang="en-US" sz="1000" dirty="0">
                <a:solidFill>
                  <a:srgbClr val="000000"/>
                </a:solidFill>
                <a:ea typeface="Times New Roman" pitchFamily="18" charset="0"/>
                <a:cs typeface="Arial" pitchFamily="34" charset="0"/>
              </a:rPr>
              <a:t>, (2009</a:t>
            </a:r>
            <a:r>
              <a:rPr lang="en-US" altLang="en-US" sz="800" dirty="0">
                <a:solidFill>
                  <a:srgbClr val="000000"/>
                </a:solidFill>
                <a:ea typeface="Times New Roman" pitchFamily="18" charset="0"/>
                <a:cs typeface="Arial" pitchFamily="34" charset="0"/>
              </a:rPr>
              <a:t>)</a:t>
            </a:r>
            <a:endParaRPr lang="en-US" altLang="en-US" sz="800" dirty="0">
              <a:solidFill>
                <a:srgbClr val="000000"/>
              </a:solidFill>
              <a:cs typeface="Arial" pitchFamily="34" charset="0"/>
            </a:endParaRPr>
          </a:p>
        </p:txBody>
      </p:sp>
    </p:spTree>
    <p:extLst>
      <p:ext uri="{BB962C8B-B14F-4D97-AF65-F5344CB8AC3E}">
        <p14:creationId xmlns:p14="http://schemas.microsoft.com/office/powerpoint/2010/main" val="33187297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4514" name="Object 2"/>
          <p:cNvGraphicFramePr>
            <a:graphicFrameLocks noGrp="1" noChangeAspect="1"/>
          </p:cNvGraphicFramePr>
          <p:nvPr>
            <p:ph idx="1"/>
            <p:extLst>
              <p:ext uri="{D42A27DB-BD31-4B8C-83A1-F6EECF244321}">
                <p14:modId xmlns:p14="http://schemas.microsoft.com/office/powerpoint/2010/main" val="827659531"/>
              </p:ext>
            </p:extLst>
          </p:nvPr>
        </p:nvGraphicFramePr>
        <p:xfrm>
          <a:off x="3124200" y="0"/>
          <a:ext cx="5257800" cy="7086600"/>
        </p:xfrm>
        <a:graphic>
          <a:graphicData uri="http://schemas.openxmlformats.org/presentationml/2006/ole">
            <mc:AlternateContent xmlns:mc="http://schemas.openxmlformats.org/markup-compatibility/2006">
              <mc:Choice xmlns:v="urn:schemas-microsoft-com:vml" Requires="v">
                <p:oleObj spid="_x0000_s3201" name="Document" r:id="rId4" imgW="6114859" imgH="7764145" progId="Word.Document.8">
                  <p:embed/>
                </p:oleObj>
              </mc:Choice>
              <mc:Fallback>
                <p:oleObj name="Document" r:id="rId4" imgW="6114859" imgH="7764145" progId="Word.Documen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0"/>
                        <a:ext cx="5257800" cy="7086600"/>
                      </a:xfrm>
                      <a:prstGeom prst="rect">
                        <a:avLst/>
                      </a:prstGeom>
                      <a:solidFill>
                        <a:schemeClr val="tx1">
                          <a:alpha val="0"/>
                        </a:schemeClr>
                      </a:solidFill>
                      <a:ln w="9525">
                        <a:solidFill>
                          <a:schemeClr val="tx1"/>
                        </a:solidFill>
                        <a:miter lim="800000"/>
                        <a:headEnd/>
                        <a:tailEnd/>
                      </a:ln>
                    </p:spPr>
                  </p:pic>
                </p:oleObj>
              </mc:Fallback>
            </mc:AlternateContent>
          </a:graphicData>
        </a:graphic>
      </p:graphicFrame>
      <p:sp>
        <p:nvSpPr>
          <p:cNvPr id="3" name="Rectangle 2"/>
          <p:cNvSpPr/>
          <p:nvPr/>
        </p:nvSpPr>
        <p:spPr>
          <a:xfrm>
            <a:off x="6096001" y="647700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050" dirty="0">
                <a:solidFill>
                  <a:srgbClr val="000000"/>
                </a:solidFill>
              </a:rPr>
              <a:t>©2017 William Blackburn Consulting, Ltd</a:t>
            </a:r>
            <a:r>
              <a:rPr lang="en-US" sz="1200" dirty="0">
                <a:solidFill>
                  <a:srgbClr val="000000"/>
                </a:solidFill>
              </a:rPr>
              <a:t>.</a:t>
            </a:r>
            <a:endParaRPr lang="en-US" sz="1200" u="sng" dirty="0">
              <a:solidFill>
                <a:srgbClr val="000000"/>
              </a:solidFill>
            </a:endParaRPr>
          </a:p>
        </p:txBody>
      </p:sp>
    </p:spTree>
    <p:extLst>
      <p:ext uri="{BB962C8B-B14F-4D97-AF65-F5344CB8AC3E}">
        <p14:creationId xmlns:p14="http://schemas.microsoft.com/office/powerpoint/2010/main" val="1778641205"/>
      </p:ext>
    </p:extLst>
  </p:cSld>
  <p:clrMapOvr>
    <a:masterClrMapping/>
  </p:clrMapOvr>
  <p:transition>
    <p:circl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971800" y="260350"/>
            <a:ext cx="7315200" cy="654050"/>
          </a:xfrm>
        </p:spPr>
        <p:txBody>
          <a:bodyPr/>
          <a:lstStyle/>
          <a:p>
            <a:r>
              <a:rPr lang="en-US" altLang="en-US" sz="4000">
                <a:solidFill>
                  <a:srgbClr val="7D2F36"/>
                </a:solidFill>
              </a:rPr>
              <a:t>Deployment, Integration, Alignment &amp; Accountability</a:t>
            </a:r>
          </a:p>
        </p:txBody>
      </p:sp>
      <p:sp>
        <p:nvSpPr>
          <p:cNvPr id="81923" name="Rectangle 3"/>
          <p:cNvSpPr>
            <a:spLocks noGrp="1" noChangeArrowheads="1"/>
          </p:cNvSpPr>
          <p:nvPr>
            <p:ph type="body" idx="1"/>
          </p:nvPr>
        </p:nvSpPr>
        <p:spPr>
          <a:xfrm>
            <a:off x="3048001" y="1539876"/>
            <a:ext cx="7326313" cy="4632325"/>
          </a:xfrm>
        </p:spPr>
        <p:txBody>
          <a:bodyPr/>
          <a:lstStyle/>
          <a:p>
            <a:pPr>
              <a:spcBef>
                <a:spcPct val="0"/>
              </a:spcBef>
              <a:spcAft>
                <a:spcPct val="0"/>
              </a:spcAft>
            </a:pPr>
            <a:r>
              <a:rPr lang="en-US" altLang="en-US" sz="2800" dirty="0">
                <a:solidFill>
                  <a:srgbClr val="000099"/>
                </a:solidFill>
              </a:rPr>
              <a:t>Deployment</a:t>
            </a:r>
          </a:p>
          <a:p>
            <a:pPr lvl="1">
              <a:spcBef>
                <a:spcPct val="0"/>
              </a:spcBef>
              <a:spcAft>
                <a:spcPct val="0"/>
              </a:spcAft>
              <a:buFontTx/>
              <a:buChar char="•"/>
            </a:pPr>
            <a:r>
              <a:rPr lang="en-US" altLang="en-US" sz="2400" dirty="0"/>
              <a:t>Developing and testing rollout tools</a:t>
            </a:r>
          </a:p>
          <a:p>
            <a:pPr lvl="1">
              <a:spcBef>
                <a:spcPct val="0"/>
              </a:spcBef>
              <a:spcAft>
                <a:spcPts val="1200"/>
              </a:spcAft>
              <a:buFontTx/>
              <a:buChar char="•"/>
            </a:pPr>
            <a:r>
              <a:rPr lang="en-US" altLang="en-US" sz="2400" dirty="0"/>
              <a:t>Field implementation</a:t>
            </a:r>
            <a:endParaRPr lang="en-US" altLang="en-US" sz="2400" b="1" dirty="0"/>
          </a:p>
          <a:p>
            <a:pPr>
              <a:spcBef>
                <a:spcPct val="0"/>
              </a:spcBef>
              <a:spcAft>
                <a:spcPts val="1200"/>
              </a:spcAft>
            </a:pPr>
            <a:r>
              <a:rPr lang="en-US" altLang="en-US" sz="2800" dirty="0">
                <a:solidFill>
                  <a:srgbClr val="000099"/>
                </a:solidFill>
              </a:rPr>
              <a:t>Integration</a:t>
            </a:r>
            <a:r>
              <a:rPr lang="en-US" altLang="en-US" sz="2800" dirty="0">
                <a:solidFill>
                  <a:schemeClr val="tx2"/>
                </a:solidFill>
              </a:rPr>
              <a:t> — building the new into the familiar</a:t>
            </a:r>
          </a:p>
          <a:p>
            <a:pPr>
              <a:spcBef>
                <a:spcPct val="0"/>
              </a:spcBef>
              <a:spcAft>
                <a:spcPts val="1200"/>
              </a:spcAft>
            </a:pPr>
            <a:r>
              <a:rPr lang="en-US" altLang="en-US" sz="2800" dirty="0">
                <a:solidFill>
                  <a:srgbClr val="000099"/>
                </a:solidFill>
              </a:rPr>
              <a:t>Alignment</a:t>
            </a:r>
            <a:r>
              <a:rPr lang="en-US" altLang="en-US" sz="2800" dirty="0">
                <a:solidFill>
                  <a:srgbClr val="CCFFFF"/>
                </a:solidFill>
              </a:rPr>
              <a:t> </a:t>
            </a:r>
            <a:r>
              <a:rPr lang="en-US" altLang="en-US" sz="2800" dirty="0">
                <a:solidFill>
                  <a:schemeClr val="tx2"/>
                </a:solidFill>
              </a:rPr>
              <a:t>—balancing organization-wide consistency with cultural accommodation</a:t>
            </a:r>
          </a:p>
          <a:p>
            <a:pPr>
              <a:spcBef>
                <a:spcPct val="0"/>
              </a:spcBef>
              <a:spcAft>
                <a:spcPts val="1200"/>
              </a:spcAft>
            </a:pPr>
            <a:r>
              <a:rPr lang="en-US" altLang="en-US" sz="2800" dirty="0">
                <a:solidFill>
                  <a:srgbClr val="000099"/>
                </a:solidFill>
              </a:rPr>
              <a:t>Accountability</a:t>
            </a:r>
            <a:r>
              <a:rPr lang="en-US" altLang="en-US" sz="2800" dirty="0">
                <a:solidFill>
                  <a:srgbClr val="CCFFFF"/>
                </a:solidFill>
              </a:rPr>
              <a:t> </a:t>
            </a:r>
            <a:r>
              <a:rPr lang="en-US" altLang="en-US" sz="2800" dirty="0"/>
              <a:t>—</a:t>
            </a:r>
            <a:r>
              <a:rPr lang="en-US" altLang="en-US" sz="2800" dirty="0">
                <a:solidFill>
                  <a:schemeClr val="tx1"/>
                </a:solidFill>
              </a:rPr>
              <a:t>connecting execution with personal objectives (with consequences)</a:t>
            </a:r>
          </a:p>
        </p:txBody>
      </p:sp>
      <p:pic>
        <p:nvPicPr>
          <p:cNvPr id="81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352" y="6262855"/>
            <a:ext cx="3346048" cy="33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167626" y="6265428"/>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277325512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971800" y="228600"/>
            <a:ext cx="7315200" cy="654050"/>
          </a:xfrm>
        </p:spPr>
        <p:txBody>
          <a:bodyPr/>
          <a:lstStyle/>
          <a:p>
            <a:r>
              <a:rPr lang="en-US" altLang="en-US" sz="3600"/>
              <a:t>Why the increased focus on     sustainability in supply chains?</a:t>
            </a:r>
          </a:p>
        </p:txBody>
      </p:sp>
      <p:sp>
        <p:nvSpPr>
          <p:cNvPr id="390147" name="Rectangle 3"/>
          <p:cNvSpPr>
            <a:spLocks noGrp="1" noChangeArrowheads="1"/>
          </p:cNvSpPr>
          <p:nvPr>
            <p:ph type="body" idx="1"/>
          </p:nvPr>
        </p:nvSpPr>
        <p:spPr>
          <a:xfrm>
            <a:off x="2895600" y="1143001"/>
            <a:ext cx="8153400" cy="5470525"/>
          </a:xfrm>
        </p:spPr>
        <p:txBody>
          <a:bodyPr/>
          <a:lstStyle/>
          <a:p>
            <a:pPr>
              <a:spcBef>
                <a:spcPct val="0"/>
              </a:spcBef>
              <a:spcAft>
                <a:spcPts val="1200"/>
              </a:spcAft>
              <a:defRPr/>
            </a:pPr>
            <a:r>
              <a:rPr lang="en-US" altLang="en-US" sz="2000" dirty="0"/>
              <a:t>Public expectation of corporate buyer’s                                          responsibility for supply chain</a:t>
            </a:r>
          </a:p>
          <a:p>
            <a:pPr>
              <a:spcBef>
                <a:spcPct val="0"/>
              </a:spcBef>
              <a:spcAft>
                <a:spcPts val="1200"/>
              </a:spcAft>
              <a:defRPr/>
            </a:pPr>
            <a:r>
              <a:rPr lang="en-US" altLang="en-US" sz="2000" dirty="0"/>
              <a:t>Consumer sensitivity to ethical behavior of producers</a:t>
            </a:r>
          </a:p>
          <a:p>
            <a:pPr>
              <a:spcBef>
                <a:spcPct val="0"/>
              </a:spcBef>
              <a:spcAft>
                <a:spcPts val="1200"/>
              </a:spcAft>
              <a:defRPr/>
            </a:pPr>
            <a:r>
              <a:rPr lang="en-US" altLang="en-US" sz="2000" dirty="0"/>
              <a:t>Extent of environmental and social impact (risk)</a:t>
            </a:r>
          </a:p>
          <a:p>
            <a:pPr>
              <a:spcBef>
                <a:spcPct val="0"/>
              </a:spcBef>
              <a:spcAft>
                <a:spcPts val="1200"/>
              </a:spcAft>
              <a:defRPr/>
            </a:pPr>
            <a:r>
              <a:rPr lang="en-US" altLang="en-US" sz="2000" dirty="0"/>
              <a:t>NGO focus and reach, global e-communications</a:t>
            </a:r>
          </a:p>
          <a:p>
            <a:pPr>
              <a:spcBef>
                <a:spcPct val="0"/>
              </a:spcBef>
              <a:spcAft>
                <a:spcPts val="1200"/>
              </a:spcAft>
              <a:defRPr/>
            </a:pPr>
            <a:r>
              <a:rPr lang="en-US" altLang="en-US" sz="2000" dirty="0"/>
              <a:t>Opportunities for greater supply chain efficiency ($)</a:t>
            </a:r>
          </a:p>
          <a:p>
            <a:pPr>
              <a:spcBef>
                <a:spcPct val="0"/>
              </a:spcBef>
              <a:spcAft>
                <a:spcPts val="1200"/>
              </a:spcAft>
              <a:defRPr/>
            </a:pPr>
            <a:r>
              <a:rPr lang="en-US" altLang="en-US" sz="2000" dirty="0"/>
              <a:t>Buyer’s legal compliance </a:t>
            </a:r>
          </a:p>
          <a:p>
            <a:pPr lvl="1">
              <a:spcBef>
                <a:spcPct val="0"/>
              </a:spcBef>
              <a:spcAft>
                <a:spcPts val="600"/>
              </a:spcAft>
              <a:defRPr/>
            </a:pPr>
            <a:r>
              <a:rPr lang="en-US" altLang="en-US" sz="1600" dirty="0"/>
              <a:t>SEC conflict minerals; Lacey Act (illegal wood); updated OSHA SDS, DOT</a:t>
            </a:r>
          </a:p>
          <a:p>
            <a:pPr lvl="1">
              <a:spcBef>
                <a:spcPct val="0"/>
              </a:spcBef>
              <a:spcAft>
                <a:spcPts val="600"/>
              </a:spcAft>
              <a:defRPr/>
            </a:pPr>
            <a:r>
              <a:rPr lang="en-US" altLang="en-US" sz="1600" dirty="0">
                <a:latin typeface="+mj-lt"/>
              </a:rPr>
              <a:t>CA Prop 65 and </a:t>
            </a:r>
            <a:r>
              <a:rPr lang="en-US" sz="1600" dirty="0">
                <a:latin typeface="+mj-lt"/>
                <a:ea typeface="Times New Roman"/>
              </a:rPr>
              <a:t>Transparency in Supply Chains laws; </a:t>
            </a:r>
          </a:p>
          <a:p>
            <a:pPr lvl="1">
              <a:spcBef>
                <a:spcPct val="0"/>
              </a:spcBef>
              <a:spcAft>
                <a:spcPts val="1200"/>
              </a:spcAft>
              <a:defRPr/>
            </a:pPr>
            <a:r>
              <a:rPr lang="en-US" altLang="en-US" sz="1600" dirty="0"/>
              <a:t>EU RoHS, REACH, WEEE,  Packaging &amp; Battery laws</a:t>
            </a:r>
          </a:p>
          <a:p>
            <a:pPr>
              <a:lnSpc>
                <a:spcPct val="90000"/>
              </a:lnSpc>
              <a:spcBef>
                <a:spcPct val="0"/>
              </a:spcBef>
              <a:spcAft>
                <a:spcPts val="1200"/>
              </a:spcAft>
              <a:defRPr/>
            </a:pPr>
            <a:r>
              <a:rPr lang="en-US" altLang="en-US" sz="2000" dirty="0"/>
              <a:t>Sustainability as a company strategy; search for sustainable products</a:t>
            </a:r>
          </a:p>
          <a:p>
            <a:pPr>
              <a:defRPr/>
            </a:pPr>
            <a:endParaRPr lang="en-US" altLang="en-US" b="0" dirty="0"/>
          </a:p>
          <a:p>
            <a:pPr>
              <a:defRPr/>
            </a:pPr>
            <a:endParaRPr lang="en-US" altLang="en-US" dirty="0"/>
          </a:p>
        </p:txBody>
      </p:sp>
      <p:sp>
        <p:nvSpPr>
          <p:cNvPr id="57348" name="Text Box 4"/>
          <p:cNvSpPr txBox="1">
            <a:spLocks noChangeArrowheads="1"/>
          </p:cNvSpPr>
          <p:nvPr/>
        </p:nvSpPr>
        <p:spPr bwMode="auto">
          <a:xfrm rot="1724377">
            <a:off x="8256318" y="1309976"/>
            <a:ext cx="1810290" cy="75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charset="0"/>
              </a:defRPr>
            </a:lvl2pPr>
            <a:lvl3pPr marL="1143000" indent="-228600" eaLnBrk="0" hangingPunct="0">
              <a:spcBef>
                <a:spcPct val="30000"/>
              </a:spcBef>
              <a:spcAft>
                <a:spcPct val="30000"/>
              </a:spcAft>
              <a:buClr>
                <a:srgbClr val="000099"/>
              </a:buClr>
              <a:buChar char="•"/>
              <a:defRPr>
                <a:solidFill>
                  <a:schemeClr val="tx1"/>
                </a:solidFill>
                <a:latin typeface="Arial"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9pPr>
          </a:lstStyle>
          <a:p>
            <a:pPr eaLnBrk="1" hangingPunct="1">
              <a:spcBef>
                <a:spcPct val="0"/>
              </a:spcBef>
              <a:spcAft>
                <a:spcPct val="0"/>
              </a:spcAft>
              <a:buClrTx/>
              <a:buFontTx/>
              <a:buNone/>
            </a:pPr>
            <a:r>
              <a:rPr lang="en-US" altLang="en-US" sz="4400">
                <a:solidFill>
                  <a:srgbClr val="000099"/>
                </a:solidFill>
              </a:rPr>
              <a:t>WHY?</a:t>
            </a:r>
          </a:p>
        </p:txBody>
      </p:sp>
      <p:sp>
        <p:nvSpPr>
          <p:cNvPr id="6" name="Rectangle 5"/>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1970303034"/>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90147">
                                            <p:txEl>
                                              <p:pRg st="0" end="0"/>
                                            </p:txEl>
                                          </p:spTgt>
                                        </p:tgtEl>
                                        <p:attrNameLst>
                                          <p:attrName>style.visibility</p:attrName>
                                        </p:attrNameLst>
                                      </p:cBhvr>
                                      <p:to>
                                        <p:strVal val="visible"/>
                                      </p:to>
                                    </p:set>
                                    <p:anim calcmode="lin" valueType="num">
                                      <p:cBhvr additive="base">
                                        <p:cTn id="7" dur="500" fill="hold"/>
                                        <p:tgtEl>
                                          <p:spTgt spid="390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01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0147">
                                            <p:txEl>
                                              <p:pRg st="1" end="1"/>
                                            </p:txEl>
                                          </p:spTgt>
                                        </p:tgtEl>
                                        <p:attrNameLst>
                                          <p:attrName>style.visibility</p:attrName>
                                        </p:attrNameLst>
                                      </p:cBhvr>
                                      <p:to>
                                        <p:strVal val="visible"/>
                                      </p:to>
                                    </p:set>
                                    <p:anim calcmode="lin" valueType="num">
                                      <p:cBhvr additive="base">
                                        <p:cTn id="11" dur="500" fill="hold"/>
                                        <p:tgtEl>
                                          <p:spTgt spid="39014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90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90147">
                                            <p:txEl>
                                              <p:pRg st="2" end="2"/>
                                            </p:txEl>
                                          </p:spTgt>
                                        </p:tgtEl>
                                        <p:attrNameLst>
                                          <p:attrName>style.visibility</p:attrName>
                                        </p:attrNameLst>
                                      </p:cBhvr>
                                      <p:to>
                                        <p:strVal val="visible"/>
                                      </p:to>
                                    </p:set>
                                    <p:anim calcmode="lin" valueType="num">
                                      <p:cBhvr additive="base">
                                        <p:cTn id="17" dur="500" fill="hold"/>
                                        <p:tgtEl>
                                          <p:spTgt spid="39014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9014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90147">
                                            <p:txEl>
                                              <p:pRg st="3" end="3"/>
                                            </p:txEl>
                                          </p:spTgt>
                                        </p:tgtEl>
                                        <p:attrNameLst>
                                          <p:attrName>style.visibility</p:attrName>
                                        </p:attrNameLst>
                                      </p:cBhvr>
                                      <p:to>
                                        <p:strVal val="visible"/>
                                      </p:to>
                                    </p:set>
                                    <p:anim calcmode="lin" valueType="num">
                                      <p:cBhvr additive="base">
                                        <p:cTn id="21" dur="500" fill="hold"/>
                                        <p:tgtEl>
                                          <p:spTgt spid="39014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90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90147">
                                            <p:txEl>
                                              <p:pRg st="4" end="4"/>
                                            </p:txEl>
                                          </p:spTgt>
                                        </p:tgtEl>
                                        <p:attrNameLst>
                                          <p:attrName>style.visibility</p:attrName>
                                        </p:attrNameLst>
                                      </p:cBhvr>
                                      <p:to>
                                        <p:strVal val="visible"/>
                                      </p:to>
                                    </p:set>
                                    <p:anim calcmode="lin" valueType="num">
                                      <p:cBhvr additive="base">
                                        <p:cTn id="27" dur="500" fill="hold"/>
                                        <p:tgtEl>
                                          <p:spTgt spid="39014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90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390147">
                                            <p:txEl>
                                              <p:pRg st="5" end="5"/>
                                            </p:txEl>
                                          </p:spTgt>
                                        </p:tgtEl>
                                        <p:attrNameLst>
                                          <p:attrName>style.visibility</p:attrName>
                                        </p:attrNameLst>
                                      </p:cBhvr>
                                      <p:to>
                                        <p:strVal val="visible"/>
                                      </p:to>
                                    </p:set>
                                    <p:anim calcmode="lin" valueType="num">
                                      <p:cBhvr additive="base">
                                        <p:cTn id="33" dur="500" fill="hold"/>
                                        <p:tgtEl>
                                          <p:spTgt spid="39014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90147">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90147">
                                            <p:txEl>
                                              <p:pRg st="6" end="6"/>
                                            </p:txEl>
                                          </p:spTgt>
                                        </p:tgtEl>
                                        <p:attrNameLst>
                                          <p:attrName>style.visibility</p:attrName>
                                        </p:attrNameLst>
                                      </p:cBhvr>
                                      <p:to>
                                        <p:strVal val="visible"/>
                                      </p:to>
                                    </p:set>
                                    <p:anim calcmode="lin" valueType="num">
                                      <p:cBhvr additive="base">
                                        <p:cTn id="37" dur="500" fill="hold"/>
                                        <p:tgtEl>
                                          <p:spTgt spid="39014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9014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90147">
                                            <p:txEl>
                                              <p:pRg st="7" end="7"/>
                                            </p:txEl>
                                          </p:spTgt>
                                        </p:tgtEl>
                                        <p:attrNameLst>
                                          <p:attrName>style.visibility</p:attrName>
                                        </p:attrNameLst>
                                      </p:cBhvr>
                                      <p:to>
                                        <p:strVal val="visible"/>
                                      </p:to>
                                    </p:set>
                                    <p:anim calcmode="lin" valueType="num">
                                      <p:cBhvr additive="base">
                                        <p:cTn id="41" dur="500" fill="hold"/>
                                        <p:tgtEl>
                                          <p:spTgt spid="39014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90147">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90147">
                                            <p:txEl>
                                              <p:pRg st="8" end="8"/>
                                            </p:txEl>
                                          </p:spTgt>
                                        </p:tgtEl>
                                        <p:attrNameLst>
                                          <p:attrName>style.visibility</p:attrName>
                                        </p:attrNameLst>
                                      </p:cBhvr>
                                      <p:to>
                                        <p:strVal val="visible"/>
                                      </p:to>
                                    </p:set>
                                    <p:anim calcmode="lin" valueType="num">
                                      <p:cBhvr additive="base">
                                        <p:cTn id="45" dur="500" fill="hold"/>
                                        <p:tgtEl>
                                          <p:spTgt spid="39014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9014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390147">
                                            <p:txEl>
                                              <p:pRg st="9" end="9"/>
                                            </p:txEl>
                                          </p:spTgt>
                                        </p:tgtEl>
                                        <p:attrNameLst>
                                          <p:attrName>style.visibility</p:attrName>
                                        </p:attrNameLst>
                                      </p:cBhvr>
                                      <p:to>
                                        <p:strVal val="visible"/>
                                      </p:to>
                                    </p:set>
                                    <p:anim calcmode="lin" valueType="num">
                                      <p:cBhvr additive="base">
                                        <p:cTn id="51" dur="500" fill="hold"/>
                                        <p:tgtEl>
                                          <p:spTgt spid="39014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9014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667000" y="-76200"/>
            <a:ext cx="8001000" cy="654050"/>
          </a:xfrm>
        </p:spPr>
        <p:txBody>
          <a:bodyPr/>
          <a:lstStyle/>
          <a:p>
            <a:r>
              <a:rPr lang="en-US" altLang="en-US" sz="3600" dirty="0"/>
              <a:t>Ongoing Sustainability Issues</a:t>
            </a:r>
          </a:p>
        </p:txBody>
      </p:sp>
      <p:sp>
        <p:nvSpPr>
          <p:cNvPr id="420867" name="Rectangle 3"/>
          <p:cNvSpPr>
            <a:spLocks noGrp="1" noChangeArrowheads="1"/>
          </p:cNvSpPr>
          <p:nvPr>
            <p:ph type="body" idx="1"/>
          </p:nvPr>
        </p:nvSpPr>
        <p:spPr>
          <a:xfrm>
            <a:off x="2730500" y="644526"/>
            <a:ext cx="7924800" cy="5222875"/>
          </a:xfrm>
        </p:spPr>
        <p:txBody>
          <a:bodyPr/>
          <a:lstStyle/>
          <a:p>
            <a:pPr>
              <a:spcBef>
                <a:spcPct val="0"/>
              </a:spcBef>
              <a:spcAft>
                <a:spcPct val="65000"/>
              </a:spcAft>
            </a:pPr>
            <a:r>
              <a:rPr lang="en-US" altLang="en-US" sz="2400" b="1" dirty="0">
                <a:solidFill>
                  <a:srgbClr val="000099"/>
                </a:solidFill>
              </a:rPr>
              <a:t>Supplier issues</a:t>
            </a:r>
          </a:p>
          <a:p>
            <a:pPr lvl="1">
              <a:spcBef>
                <a:spcPct val="0"/>
              </a:spcBef>
              <a:spcAft>
                <a:spcPct val="65000"/>
              </a:spcAft>
            </a:pPr>
            <a:r>
              <a:rPr lang="en-US" altLang="en-US" sz="2000" dirty="0"/>
              <a:t>“Living wage”, “training wages”, nonpayment of workers</a:t>
            </a:r>
          </a:p>
          <a:p>
            <a:pPr lvl="1">
              <a:spcBef>
                <a:spcPct val="0"/>
              </a:spcBef>
              <a:spcAft>
                <a:spcPct val="65000"/>
              </a:spcAft>
            </a:pPr>
            <a:r>
              <a:rPr lang="en-US" altLang="en-US" sz="2000" dirty="0"/>
              <a:t>Coaching workers on audit responses; bribing auditors</a:t>
            </a:r>
          </a:p>
          <a:p>
            <a:pPr lvl="1">
              <a:spcBef>
                <a:spcPct val="0"/>
              </a:spcBef>
              <a:spcAft>
                <a:spcPct val="65000"/>
              </a:spcAft>
            </a:pPr>
            <a:r>
              <a:rPr lang="en-US" altLang="en-US" sz="2000" dirty="0">
                <a:solidFill>
                  <a:srgbClr val="000000"/>
                </a:solidFill>
              </a:rPr>
              <a:t>Excessive hours ( due to customer ordering practices)</a:t>
            </a:r>
          </a:p>
          <a:p>
            <a:pPr lvl="1">
              <a:spcBef>
                <a:spcPct val="0"/>
              </a:spcBef>
              <a:spcAft>
                <a:spcPct val="65000"/>
              </a:spcAft>
            </a:pPr>
            <a:r>
              <a:rPr lang="en-US" altLang="en-US" sz="2000" dirty="0"/>
              <a:t>Traceability, hidden noncompliant subcontractors</a:t>
            </a:r>
          </a:p>
          <a:p>
            <a:pPr>
              <a:spcBef>
                <a:spcPct val="0"/>
              </a:spcBef>
              <a:spcAft>
                <a:spcPct val="65000"/>
              </a:spcAft>
            </a:pPr>
            <a:r>
              <a:rPr lang="en-US" altLang="en-US" sz="2400" b="1" dirty="0">
                <a:solidFill>
                  <a:srgbClr val="000099"/>
                </a:solidFill>
              </a:rPr>
              <a:t>Company (customer) issues</a:t>
            </a:r>
          </a:p>
          <a:p>
            <a:pPr lvl="1">
              <a:spcBef>
                <a:spcPct val="0"/>
              </a:spcBef>
              <a:spcAft>
                <a:spcPct val="65000"/>
              </a:spcAft>
            </a:pPr>
            <a:r>
              <a:rPr lang="en-US" altLang="en-US" sz="2000" dirty="0"/>
              <a:t>Procurement dept. view of little business value vs. cost and time</a:t>
            </a:r>
          </a:p>
          <a:p>
            <a:pPr lvl="1">
              <a:spcBef>
                <a:spcPct val="0"/>
              </a:spcBef>
              <a:spcAft>
                <a:spcPct val="65000"/>
              </a:spcAft>
            </a:pPr>
            <a:r>
              <a:rPr lang="en-US" altLang="en-US" sz="2000" dirty="0">
                <a:solidFill>
                  <a:srgbClr val="000000"/>
                </a:solidFill>
              </a:rPr>
              <a:t>Viewing supplier network as low-cost source, not a strategic asset; squeezing costs, slow payment</a:t>
            </a:r>
          </a:p>
          <a:p>
            <a:pPr lvl="1">
              <a:spcBef>
                <a:spcPct val="0"/>
              </a:spcBef>
              <a:spcAft>
                <a:spcPct val="65000"/>
              </a:spcAft>
            </a:pPr>
            <a:r>
              <a:rPr lang="en-US" altLang="en-US" sz="2000" dirty="0">
                <a:solidFill>
                  <a:srgbClr val="000000"/>
                </a:solidFill>
              </a:rPr>
              <a:t>Audit fatigue; auditing vs training/coaching around root causes</a:t>
            </a:r>
          </a:p>
          <a:p>
            <a:pPr lvl="1">
              <a:spcBef>
                <a:spcPct val="0"/>
              </a:spcBef>
              <a:spcAft>
                <a:spcPct val="65000"/>
              </a:spcAft>
            </a:pPr>
            <a:r>
              <a:rPr lang="en-US" altLang="en-US" sz="2000" dirty="0">
                <a:solidFill>
                  <a:srgbClr val="000000"/>
                </a:solidFill>
              </a:rPr>
              <a:t>Repeat issues; few supplier management systems </a:t>
            </a:r>
          </a:p>
          <a:p>
            <a:endParaRPr lang="en-US" altLang="en-US" sz="2000" dirty="0"/>
          </a:p>
        </p:txBody>
      </p:sp>
      <p:pic>
        <p:nvPicPr>
          <p:cNvPr id="58372" name="Picture 4" descr="Reports-docu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801" y="2895600"/>
            <a:ext cx="134778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162801" y="647700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47107923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086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0867">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2086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086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2086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086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0867">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2086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08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743200" y="381000"/>
            <a:ext cx="7543800" cy="1143000"/>
          </a:xfrm>
        </p:spPr>
        <p:txBody>
          <a:bodyPr/>
          <a:lstStyle/>
          <a:p>
            <a:r>
              <a:rPr lang="en-US" altLang="en-US" sz="3600" dirty="0"/>
              <a:t>Common Program Elements for Responsible Supply Chains</a:t>
            </a:r>
            <a:r>
              <a:rPr lang="en-US" altLang="en-US" sz="3600" dirty="0">
                <a:solidFill>
                  <a:srgbClr val="FFFF66"/>
                </a:solidFill>
              </a:rPr>
              <a:t> </a:t>
            </a:r>
          </a:p>
        </p:txBody>
      </p:sp>
      <p:sp>
        <p:nvSpPr>
          <p:cNvPr id="410627" name="Rectangle 3"/>
          <p:cNvSpPr>
            <a:spLocks noGrp="1" noChangeArrowheads="1"/>
          </p:cNvSpPr>
          <p:nvPr>
            <p:ph type="body" idx="1"/>
          </p:nvPr>
        </p:nvSpPr>
        <p:spPr>
          <a:xfrm>
            <a:off x="3124200" y="2362200"/>
            <a:ext cx="7467600" cy="5029200"/>
          </a:xfrm>
        </p:spPr>
        <p:txBody>
          <a:bodyPr/>
          <a:lstStyle/>
          <a:p>
            <a:pPr>
              <a:spcBef>
                <a:spcPct val="0"/>
              </a:spcBef>
              <a:spcAft>
                <a:spcPts val="1800"/>
              </a:spcAft>
              <a:buClr>
                <a:schemeClr val="tx1"/>
              </a:buClr>
              <a:buNone/>
            </a:pPr>
            <a:r>
              <a:rPr lang="en-US" altLang="en-US" b="1" dirty="0"/>
              <a:t>1. Oversight structure</a:t>
            </a:r>
          </a:p>
          <a:p>
            <a:pPr>
              <a:spcBef>
                <a:spcPct val="0"/>
              </a:spcBef>
              <a:spcAft>
                <a:spcPts val="1800"/>
              </a:spcAft>
              <a:buNone/>
            </a:pPr>
            <a:r>
              <a:rPr lang="en-US" altLang="en-US" b="1" dirty="0"/>
              <a:t>2. Supplier mapping, prioritization</a:t>
            </a:r>
          </a:p>
        </p:txBody>
      </p:sp>
      <p:pic>
        <p:nvPicPr>
          <p:cNvPr id="410628" name="Picture 4" descr="Auditi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5964" y="1676400"/>
            <a:ext cx="179863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304033279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0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062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286000" y="304800"/>
            <a:ext cx="7315200" cy="654050"/>
          </a:xfrm>
        </p:spPr>
        <p:txBody>
          <a:bodyPr/>
          <a:lstStyle/>
          <a:p>
            <a:r>
              <a:rPr lang="en-US" altLang="en-US" sz="2800"/>
              <a:t>Risk Based Approach: </a:t>
            </a:r>
            <a:br>
              <a:rPr lang="en-US" altLang="en-US" sz="2800"/>
            </a:br>
            <a:r>
              <a:rPr lang="en-US" altLang="en-US" sz="2800"/>
              <a:t>Prioritizing Suppliers </a:t>
            </a:r>
          </a:p>
        </p:txBody>
      </p:sp>
      <p:sp>
        <p:nvSpPr>
          <p:cNvPr id="408579" name="Rectangle 3"/>
          <p:cNvSpPr>
            <a:spLocks noGrp="1" noChangeArrowheads="1"/>
          </p:cNvSpPr>
          <p:nvPr>
            <p:ph type="body" idx="1"/>
          </p:nvPr>
        </p:nvSpPr>
        <p:spPr>
          <a:xfrm>
            <a:off x="3048000" y="1143001"/>
            <a:ext cx="7696200" cy="4632325"/>
          </a:xfrm>
        </p:spPr>
        <p:txBody>
          <a:bodyPr/>
          <a:lstStyle/>
          <a:p>
            <a:pPr marL="457200" indent="-457200">
              <a:lnSpc>
                <a:spcPct val="90000"/>
              </a:lnSpc>
              <a:spcBef>
                <a:spcPct val="0"/>
              </a:spcBef>
              <a:spcAft>
                <a:spcPct val="70000"/>
              </a:spcAft>
              <a:buFont typeface="Arial" charset="0"/>
              <a:buAutoNum type="arabicPeriod"/>
            </a:pPr>
            <a:r>
              <a:rPr lang="en-US" altLang="en-US" sz="2400" dirty="0">
                <a:solidFill>
                  <a:schemeClr val="accent6">
                    <a:lumMod val="75000"/>
                  </a:schemeClr>
                </a:solidFill>
              </a:rPr>
              <a:t>Spend </a:t>
            </a:r>
          </a:p>
          <a:p>
            <a:pPr marL="457200" indent="-457200">
              <a:lnSpc>
                <a:spcPct val="90000"/>
              </a:lnSpc>
              <a:spcBef>
                <a:spcPct val="0"/>
              </a:spcBef>
              <a:spcAft>
                <a:spcPct val="70000"/>
              </a:spcAft>
              <a:buFont typeface="Arial" charset="0"/>
              <a:buAutoNum type="arabicPeriod"/>
            </a:pPr>
            <a:r>
              <a:rPr lang="en-US" altLang="en-US" sz="2400" dirty="0">
                <a:solidFill>
                  <a:schemeClr val="accent6">
                    <a:lumMod val="75000"/>
                  </a:schemeClr>
                </a:solidFill>
              </a:rPr>
              <a:t>Hazard/risk of product, service</a:t>
            </a:r>
          </a:p>
          <a:p>
            <a:pPr marL="457200" indent="-457200">
              <a:lnSpc>
                <a:spcPct val="90000"/>
              </a:lnSpc>
              <a:spcBef>
                <a:spcPct val="0"/>
              </a:spcBef>
              <a:spcAft>
                <a:spcPct val="70000"/>
              </a:spcAft>
              <a:buFont typeface="Arial" charset="0"/>
              <a:buAutoNum type="arabicPeriod"/>
            </a:pPr>
            <a:r>
              <a:rPr lang="en-US" altLang="en-US" sz="2400" dirty="0">
                <a:solidFill>
                  <a:schemeClr val="accent6">
                    <a:lumMod val="75000"/>
                  </a:schemeClr>
                </a:solidFill>
              </a:rPr>
              <a:t>Product scrutiny (e.g., medicines, food, children’s products)</a:t>
            </a:r>
          </a:p>
          <a:p>
            <a:pPr marL="457200" indent="-457200">
              <a:lnSpc>
                <a:spcPct val="90000"/>
              </a:lnSpc>
              <a:spcBef>
                <a:spcPct val="0"/>
              </a:spcBef>
              <a:spcAft>
                <a:spcPct val="70000"/>
              </a:spcAft>
              <a:buFont typeface="Arial" charset="0"/>
              <a:buAutoNum type="arabicPeriod"/>
            </a:pPr>
            <a:r>
              <a:rPr lang="en-US" altLang="en-US" sz="2400" dirty="0">
                <a:solidFill>
                  <a:schemeClr val="accent6">
                    <a:lumMod val="75000"/>
                  </a:schemeClr>
                </a:solidFill>
              </a:rPr>
              <a:t>Historical performance (e.g., toys in China, garments in SE Asia)</a:t>
            </a:r>
          </a:p>
          <a:p>
            <a:pPr marL="457200" indent="-457200">
              <a:lnSpc>
                <a:spcPct val="90000"/>
              </a:lnSpc>
              <a:spcBef>
                <a:spcPct val="0"/>
              </a:spcBef>
              <a:spcAft>
                <a:spcPct val="70000"/>
              </a:spcAft>
              <a:buFont typeface="Arial" charset="0"/>
              <a:buAutoNum type="arabicPeriod"/>
            </a:pPr>
            <a:r>
              <a:rPr lang="en-US" altLang="en-US" sz="2400" dirty="0">
                <a:solidFill>
                  <a:schemeClr val="accent6">
                    <a:lumMod val="75000"/>
                  </a:schemeClr>
                </a:solidFill>
              </a:rPr>
              <a:t>Regulatory coverage (e.g., medical &amp; food  products, chemicals, packaging &amp; electronics)</a:t>
            </a:r>
          </a:p>
          <a:p>
            <a:pPr marL="457200" indent="-457200">
              <a:lnSpc>
                <a:spcPct val="90000"/>
              </a:lnSpc>
              <a:spcBef>
                <a:spcPct val="0"/>
              </a:spcBef>
              <a:spcAft>
                <a:spcPct val="70000"/>
              </a:spcAft>
              <a:buFont typeface="Arial" charset="0"/>
              <a:buAutoNum type="arabicPeriod"/>
            </a:pPr>
            <a:r>
              <a:rPr lang="en-US" altLang="en-US" sz="2400" dirty="0">
                <a:solidFill>
                  <a:schemeClr val="accent6">
                    <a:lumMod val="75000"/>
                  </a:schemeClr>
                </a:solidFill>
              </a:rPr>
              <a:t>Importance of supply; availability of alternative sourcing</a:t>
            </a:r>
          </a:p>
        </p:txBody>
      </p:sp>
      <p:pic>
        <p:nvPicPr>
          <p:cNvPr id="68612" name="Picture 4" descr="Prioritie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36588"/>
            <a:ext cx="175260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32609395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8579">
                                            <p:txEl>
                                              <p:pRg st="0" end="0"/>
                                            </p:txEl>
                                          </p:spTgt>
                                        </p:tgtEl>
                                        <p:attrNameLst>
                                          <p:attrName>style.visibility</p:attrName>
                                        </p:attrNameLst>
                                      </p:cBhvr>
                                      <p:to>
                                        <p:strVal val="visible"/>
                                      </p:to>
                                    </p:set>
                                    <p:anim calcmode="lin" valueType="num">
                                      <p:cBhvr additive="base">
                                        <p:cTn id="7" dur="500" fill="hold"/>
                                        <p:tgtEl>
                                          <p:spTgt spid="408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857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8579">
                                            <p:txEl>
                                              <p:pRg st="1" end="1"/>
                                            </p:txEl>
                                          </p:spTgt>
                                        </p:tgtEl>
                                        <p:attrNameLst>
                                          <p:attrName>style.visibility</p:attrName>
                                        </p:attrNameLst>
                                      </p:cBhvr>
                                      <p:to>
                                        <p:strVal val="visible"/>
                                      </p:to>
                                    </p:set>
                                    <p:anim calcmode="lin" valueType="num">
                                      <p:cBhvr additive="base">
                                        <p:cTn id="11" dur="500" fill="hold"/>
                                        <p:tgtEl>
                                          <p:spTgt spid="40857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8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08579">
                                            <p:txEl>
                                              <p:pRg st="2" end="2"/>
                                            </p:txEl>
                                          </p:spTgt>
                                        </p:tgtEl>
                                        <p:attrNameLst>
                                          <p:attrName>style.visibility</p:attrName>
                                        </p:attrNameLst>
                                      </p:cBhvr>
                                      <p:to>
                                        <p:strVal val="visible"/>
                                      </p:to>
                                    </p:set>
                                    <p:anim calcmode="lin" valueType="num">
                                      <p:cBhvr additive="base">
                                        <p:cTn id="17" dur="500" fill="hold"/>
                                        <p:tgtEl>
                                          <p:spTgt spid="40857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857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8579">
                                            <p:txEl>
                                              <p:pRg st="3" end="3"/>
                                            </p:txEl>
                                          </p:spTgt>
                                        </p:tgtEl>
                                        <p:attrNameLst>
                                          <p:attrName>style.visibility</p:attrName>
                                        </p:attrNameLst>
                                      </p:cBhvr>
                                      <p:to>
                                        <p:strVal val="visible"/>
                                      </p:to>
                                    </p:set>
                                    <p:anim calcmode="lin" valueType="num">
                                      <p:cBhvr additive="base">
                                        <p:cTn id="21" dur="500" fill="hold"/>
                                        <p:tgtEl>
                                          <p:spTgt spid="40857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857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08579">
                                            <p:txEl>
                                              <p:pRg st="4" end="4"/>
                                            </p:txEl>
                                          </p:spTgt>
                                        </p:tgtEl>
                                        <p:attrNameLst>
                                          <p:attrName>style.visibility</p:attrName>
                                        </p:attrNameLst>
                                      </p:cBhvr>
                                      <p:to>
                                        <p:strVal val="visible"/>
                                      </p:to>
                                    </p:set>
                                    <p:anim calcmode="lin" valueType="num">
                                      <p:cBhvr additive="base">
                                        <p:cTn id="25" dur="500" fill="hold"/>
                                        <p:tgtEl>
                                          <p:spTgt spid="40857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85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08579">
                                            <p:txEl>
                                              <p:pRg st="5" end="5"/>
                                            </p:txEl>
                                          </p:spTgt>
                                        </p:tgtEl>
                                        <p:attrNameLst>
                                          <p:attrName>style.visibility</p:attrName>
                                        </p:attrNameLst>
                                      </p:cBhvr>
                                      <p:to>
                                        <p:strVal val="visible"/>
                                      </p:to>
                                    </p:set>
                                    <p:anim calcmode="lin" valueType="num">
                                      <p:cBhvr additive="base">
                                        <p:cTn id="31" dur="500" fill="hold"/>
                                        <p:tgtEl>
                                          <p:spTgt spid="40857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857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743200" y="381000"/>
            <a:ext cx="7543800" cy="1143000"/>
          </a:xfrm>
        </p:spPr>
        <p:txBody>
          <a:bodyPr/>
          <a:lstStyle/>
          <a:p>
            <a:r>
              <a:rPr lang="en-US" altLang="en-US" sz="3600" dirty="0"/>
              <a:t>Common Program Elements for Responsible Supply Chains</a:t>
            </a:r>
            <a:r>
              <a:rPr lang="en-US" altLang="en-US" sz="3600" dirty="0">
                <a:solidFill>
                  <a:srgbClr val="FFFF66"/>
                </a:solidFill>
              </a:rPr>
              <a:t> </a:t>
            </a:r>
          </a:p>
        </p:txBody>
      </p:sp>
      <p:sp>
        <p:nvSpPr>
          <p:cNvPr id="410627" name="Rectangle 3"/>
          <p:cNvSpPr>
            <a:spLocks noGrp="1" noChangeArrowheads="1"/>
          </p:cNvSpPr>
          <p:nvPr>
            <p:ph type="body" idx="1"/>
          </p:nvPr>
        </p:nvSpPr>
        <p:spPr>
          <a:xfrm>
            <a:off x="3276600" y="2362200"/>
            <a:ext cx="7467600" cy="5029200"/>
          </a:xfrm>
        </p:spPr>
        <p:txBody>
          <a:bodyPr/>
          <a:lstStyle/>
          <a:p>
            <a:pPr>
              <a:spcBef>
                <a:spcPts val="0"/>
              </a:spcBef>
              <a:spcAft>
                <a:spcPts val="1800"/>
              </a:spcAft>
              <a:buClr>
                <a:schemeClr val="tx1"/>
              </a:buClr>
              <a:buNone/>
              <a:defRPr/>
            </a:pPr>
            <a:r>
              <a:rPr lang="en-US" altLang="en-US" dirty="0">
                <a:solidFill>
                  <a:schemeClr val="bg1">
                    <a:lumMod val="65000"/>
                  </a:schemeClr>
                </a:solidFill>
              </a:rPr>
              <a:t>1. Oversight structure</a:t>
            </a:r>
          </a:p>
          <a:p>
            <a:pPr>
              <a:spcBef>
                <a:spcPts val="0"/>
              </a:spcBef>
              <a:spcAft>
                <a:spcPts val="1800"/>
              </a:spcAft>
              <a:buNone/>
              <a:defRPr/>
            </a:pPr>
            <a:r>
              <a:rPr lang="en-US" altLang="en-US" dirty="0">
                <a:solidFill>
                  <a:schemeClr val="bg1">
                    <a:lumMod val="65000"/>
                  </a:schemeClr>
                </a:solidFill>
              </a:rPr>
              <a:t>2. Supplier mapping, prioritization</a:t>
            </a:r>
          </a:p>
          <a:p>
            <a:pPr>
              <a:spcBef>
                <a:spcPts val="0"/>
              </a:spcBef>
              <a:spcAft>
                <a:spcPts val="1800"/>
              </a:spcAft>
              <a:buNone/>
              <a:defRPr/>
            </a:pPr>
            <a:r>
              <a:rPr lang="en-US" altLang="en-US" b="1" dirty="0"/>
              <a:t>3. Supplier standards, Codes of Conduct</a:t>
            </a:r>
          </a:p>
          <a:p>
            <a:pPr>
              <a:buFont typeface="Wingdings" pitchFamily="2" charset="2"/>
              <a:buNone/>
              <a:defRPr/>
            </a:pPr>
            <a:endParaRPr lang="en-US" altLang="en-US" sz="1600" dirty="0"/>
          </a:p>
        </p:txBody>
      </p:sp>
      <p:pic>
        <p:nvPicPr>
          <p:cNvPr id="410628" name="Picture 4" descr="Auditi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600200"/>
            <a:ext cx="17986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21777620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10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2765426" y="1"/>
            <a:ext cx="791527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charset="0"/>
              </a:defRPr>
            </a:lvl2pPr>
            <a:lvl3pPr marL="1143000" indent="-228600" eaLnBrk="0" hangingPunct="0">
              <a:spcBef>
                <a:spcPct val="30000"/>
              </a:spcBef>
              <a:spcAft>
                <a:spcPct val="30000"/>
              </a:spcAft>
              <a:buClr>
                <a:srgbClr val="000099"/>
              </a:buClr>
              <a:buChar char="•"/>
              <a:defRPr>
                <a:solidFill>
                  <a:schemeClr val="tx1"/>
                </a:solidFill>
                <a:latin typeface="Arial"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9pPr>
          </a:lstStyle>
          <a:p>
            <a:pPr algn="ctr" eaLnBrk="1" hangingPunct="1">
              <a:spcBef>
                <a:spcPct val="0"/>
              </a:spcBef>
              <a:spcAft>
                <a:spcPct val="0"/>
              </a:spcAft>
              <a:buClrTx/>
              <a:buFontTx/>
              <a:buNone/>
            </a:pPr>
            <a:r>
              <a:rPr lang="en-US" altLang="en-US" sz="3200">
                <a:solidFill>
                  <a:srgbClr val="800000"/>
                </a:solidFill>
              </a:rPr>
              <a:t>Sustainability Topics that Stakeholders </a:t>
            </a:r>
          </a:p>
          <a:p>
            <a:pPr algn="ctr" eaLnBrk="1" hangingPunct="1">
              <a:spcBef>
                <a:spcPct val="0"/>
              </a:spcBef>
              <a:spcAft>
                <a:spcPct val="0"/>
              </a:spcAft>
              <a:buClrTx/>
              <a:buFontTx/>
              <a:buNone/>
            </a:pPr>
            <a:r>
              <a:rPr lang="en-US" altLang="en-US" sz="3200">
                <a:solidFill>
                  <a:srgbClr val="800000"/>
                </a:solidFill>
              </a:rPr>
              <a:t>Expect Companies to Address*</a:t>
            </a:r>
            <a:endParaRPr lang="en-US" altLang="en-US">
              <a:solidFill>
                <a:srgbClr val="800000"/>
              </a:solidFill>
            </a:endParaRPr>
          </a:p>
        </p:txBody>
      </p:sp>
      <p:sp>
        <p:nvSpPr>
          <p:cNvPr id="67587" name="Text Box 3"/>
          <p:cNvSpPr txBox="1">
            <a:spLocks noChangeArrowheads="1"/>
          </p:cNvSpPr>
          <p:nvPr/>
        </p:nvSpPr>
        <p:spPr bwMode="auto">
          <a:xfrm>
            <a:off x="3359150" y="1143000"/>
            <a:ext cx="6624638" cy="497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eaLnBrk="0" hangingPunct="0">
              <a:defRPr sz="3600" b="1">
                <a:solidFill>
                  <a:schemeClr val="tx1"/>
                </a:solidFill>
                <a:latin typeface="Arial" pitchFamily="34" charset="0"/>
                <a:cs typeface="Arial" pitchFamily="34" charset="0"/>
              </a:defRPr>
            </a:lvl1pPr>
            <a:lvl2pPr marL="460375"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Governance </a:t>
            </a:r>
            <a:r>
              <a:rPr lang="en-US" altLang="en-US" sz="1800" b="0" dirty="0">
                <a:solidFill>
                  <a:srgbClr val="000000"/>
                </a:solidFill>
              </a:rPr>
              <a:t>(oversight structures and systems  for legal and ethical</a:t>
            </a:r>
            <a:r>
              <a:rPr lang="en-US" altLang="en-US" sz="1800" dirty="0">
                <a:solidFill>
                  <a:srgbClr val="000000"/>
                </a:solidFill>
              </a:rPr>
              <a:t> </a:t>
            </a:r>
            <a:r>
              <a:rPr lang="en-US" altLang="en-US" sz="1800" b="0" dirty="0">
                <a:solidFill>
                  <a:srgbClr val="000000"/>
                </a:solidFill>
              </a:rPr>
              <a:t>compliance and risk control on below topics for organization and its supply chain)</a:t>
            </a:r>
          </a:p>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Human Rights</a:t>
            </a:r>
            <a:r>
              <a:rPr lang="en-US" altLang="en-US" sz="2000" b="0" dirty="0">
                <a:solidFill>
                  <a:srgbClr val="000000"/>
                </a:solidFill>
              </a:rPr>
              <a:t> </a:t>
            </a:r>
            <a:r>
              <a:rPr lang="en-US" altLang="en-US" sz="1800" b="0" dirty="0">
                <a:solidFill>
                  <a:srgbClr val="000000"/>
                </a:solidFill>
              </a:rPr>
              <a:t>(civil rights, nondiscrimination, etc.)</a:t>
            </a:r>
          </a:p>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Labor Practices</a:t>
            </a:r>
            <a:r>
              <a:rPr lang="en-US" altLang="en-US" sz="2000" b="0" dirty="0">
                <a:solidFill>
                  <a:srgbClr val="000000"/>
                </a:solidFill>
              </a:rPr>
              <a:t> </a:t>
            </a:r>
            <a:r>
              <a:rPr lang="en-US" altLang="en-US" sz="1800" b="0" dirty="0">
                <a:solidFill>
                  <a:srgbClr val="000000"/>
                </a:solidFill>
              </a:rPr>
              <a:t>(wages, working conditions, etc.)</a:t>
            </a:r>
          </a:p>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Environmental Issues</a:t>
            </a:r>
            <a:r>
              <a:rPr lang="en-US" altLang="en-US" sz="2000" b="0" dirty="0">
                <a:solidFill>
                  <a:srgbClr val="000000"/>
                </a:solidFill>
              </a:rPr>
              <a:t> </a:t>
            </a:r>
            <a:r>
              <a:rPr lang="en-US" altLang="en-US" sz="1800" b="0" dirty="0">
                <a:solidFill>
                  <a:srgbClr val="000000"/>
                </a:solidFill>
              </a:rPr>
              <a:t>(pollution, energy and resource conservation, biodiversity, etc.)</a:t>
            </a:r>
          </a:p>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Fair Operating Practices</a:t>
            </a:r>
            <a:r>
              <a:rPr lang="en-US" altLang="en-US" sz="2000" b="0" dirty="0">
                <a:solidFill>
                  <a:srgbClr val="000000"/>
                </a:solidFill>
              </a:rPr>
              <a:t> </a:t>
            </a:r>
            <a:r>
              <a:rPr lang="en-US" altLang="en-US" sz="1800" b="0" dirty="0">
                <a:solidFill>
                  <a:srgbClr val="000000"/>
                </a:solidFill>
              </a:rPr>
              <a:t>(anti-corruption, fair competition, etc.)</a:t>
            </a:r>
          </a:p>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Consumer/customer Issues</a:t>
            </a:r>
            <a:r>
              <a:rPr lang="en-US" altLang="en-US" sz="2000" b="0" dirty="0">
                <a:solidFill>
                  <a:srgbClr val="000000"/>
                </a:solidFill>
              </a:rPr>
              <a:t> </a:t>
            </a:r>
            <a:r>
              <a:rPr lang="en-US" altLang="en-US" sz="1800" b="0" dirty="0">
                <a:solidFill>
                  <a:srgbClr val="000000"/>
                </a:solidFill>
              </a:rPr>
              <a:t>(fair marketing, consumer safety, product compliance, etc.)</a:t>
            </a:r>
          </a:p>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Community Involvement &amp; Development</a:t>
            </a:r>
          </a:p>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Economic Viability of the Organization </a:t>
            </a:r>
            <a:r>
              <a:rPr lang="en-US" altLang="en-US" sz="1880" b="0" dirty="0"/>
              <a:t>(GRI only)</a:t>
            </a:r>
          </a:p>
          <a:p>
            <a:pPr lvl="1" eaLnBrk="1" hangingPunct="1">
              <a:spcBef>
                <a:spcPct val="50000"/>
              </a:spcBef>
              <a:buClr>
                <a:srgbClr val="6699FF"/>
              </a:buClr>
              <a:buFontTx/>
              <a:buChar char="o"/>
              <a:defRPr/>
            </a:pPr>
            <a:endParaRPr lang="en-US" altLang="en-US" sz="2000" dirty="0">
              <a:solidFill>
                <a:srgbClr val="003399"/>
              </a:solidFill>
            </a:endParaRPr>
          </a:p>
        </p:txBody>
      </p:sp>
      <p:sp>
        <p:nvSpPr>
          <p:cNvPr id="5" name="TextBox 4"/>
          <p:cNvSpPr txBox="1"/>
          <p:nvPr/>
        </p:nvSpPr>
        <p:spPr>
          <a:xfrm>
            <a:off x="7204076" y="59436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solidFill>
                  <a:srgbClr val="000000"/>
                </a:solidFill>
                <a:cs typeface="Arial" pitchFamily="34" charset="0"/>
              </a:rPr>
              <a:t>©2012 William Blackburn Consulting, Ltd.</a:t>
            </a:r>
            <a:endParaRPr lang="en-US" sz="1200" u="sng" dirty="0">
              <a:solidFill>
                <a:srgbClr val="000000"/>
              </a:solidFill>
              <a:cs typeface="Arial" pitchFamily="34" charset="0"/>
            </a:endParaRPr>
          </a:p>
        </p:txBody>
      </p:sp>
      <p:sp>
        <p:nvSpPr>
          <p:cNvPr id="70660" name="Text Box 4"/>
          <p:cNvSpPr txBox="1">
            <a:spLocks noChangeArrowheads="1"/>
          </p:cNvSpPr>
          <p:nvPr/>
        </p:nvSpPr>
        <p:spPr bwMode="auto">
          <a:xfrm>
            <a:off x="3505202" y="5910262"/>
            <a:ext cx="6629399" cy="338138"/>
          </a:xfrm>
          <a:prstGeom prst="rect">
            <a:avLst/>
          </a:prstGeom>
          <a:solidFill>
            <a:schemeClr val="bg1">
              <a:alpha val="98000"/>
            </a:schemeClr>
          </a:solidFill>
          <a:ln>
            <a:noFill/>
          </a:ln>
          <a:effectLst/>
        </p:spPr>
        <p:txBody>
          <a:bodyPr wrap="squar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charset="0"/>
              </a:defRPr>
            </a:lvl2pPr>
            <a:lvl3pPr marL="1143000" indent="-228600" eaLnBrk="0" hangingPunct="0">
              <a:spcBef>
                <a:spcPct val="30000"/>
              </a:spcBef>
              <a:spcAft>
                <a:spcPct val="30000"/>
              </a:spcAft>
              <a:buClr>
                <a:srgbClr val="000099"/>
              </a:buClr>
              <a:buChar char="•"/>
              <a:defRPr>
                <a:solidFill>
                  <a:schemeClr val="tx1"/>
                </a:solidFill>
                <a:latin typeface="Arial"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9pPr>
          </a:lstStyle>
          <a:p>
            <a:pPr>
              <a:spcBef>
                <a:spcPct val="0"/>
              </a:spcBef>
              <a:spcAft>
                <a:spcPct val="0"/>
              </a:spcAft>
              <a:buClrTx/>
              <a:buFontTx/>
              <a:buNone/>
            </a:pPr>
            <a:r>
              <a:rPr lang="en-US" altLang="en-US" sz="1600" b="0" dirty="0">
                <a:solidFill>
                  <a:srgbClr val="000000"/>
                </a:solidFill>
              </a:rPr>
              <a:t>*Based on the GRI reporting guidelines and ISO 26000 SR standard</a:t>
            </a:r>
          </a:p>
        </p:txBody>
      </p:sp>
      <p:sp>
        <p:nvSpPr>
          <p:cNvPr id="7" name="Rectangle 6"/>
          <p:cNvSpPr/>
          <p:nvPr/>
        </p:nvSpPr>
        <p:spPr>
          <a:xfrm>
            <a:off x="7162801" y="640080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213121272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3933826" y="1"/>
            <a:ext cx="557847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charset="0"/>
              </a:defRPr>
            </a:lvl2pPr>
            <a:lvl3pPr marL="1143000" indent="-228600" eaLnBrk="0" hangingPunct="0">
              <a:spcBef>
                <a:spcPct val="30000"/>
              </a:spcBef>
              <a:spcAft>
                <a:spcPct val="30000"/>
              </a:spcAft>
              <a:buClr>
                <a:srgbClr val="000099"/>
              </a:buClr>
              <a:buChar char="•"/>
              <a:defRPr>
                <a:solidFill>
                  <a:schemeClr val="tx1"/>
                </a:solidFill>
                <a:latin typeface="Arial"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charset="0"/>
              </a:defRPr>
            </a:lvl9pPr>
          </a:lstStyle>
          <a:p>
            <a:pPr algn="ctr" eaLnBrk="1" hangingPunct="1">
              <a:spcBef>
                <a:spcPct val="0"/>
              </a:spcBef>
              <a:spcAft>
                <a:spcPct val="0"/>
              </a:spcAft>
              <a:buClrTx/>
              <a:buFontTx/>
              <a:buNone/>
            </a:pPr>
            <a:r>
              <a:rPr lang="en-US" altLang="en-US" sz="3200">
                <a:solidFill>
                  <a:srgbClr val="800000"/>
                </a:solidFill>
              </a:rPr>
              <a:t>Topics Covered by </a:t>
            </a:r>
          </a:p>
          <a:p>
            <a:pPr algn="ctr" eaLnBrk="1" hangingPunct="1">
              <a:spcBef>
                <a:spcPct val="0"/>
              </a:spcBef>
              <a:spcAft>
                <a:spcPct val="0"/>
              </a:spcAft>
              <a:buClrTx/>
              <a:buFontTx/>
              <a:buNone/>
            </a:pPr>
            <a:r>
              <a:rPr lang="en-US" altLang="en-US" sz="3200">
                <a:solidFill>
                  <a:srgbClr val="800000"/>
                </a:solidFill>
              </a:rPr>
              <a:t>Supplier Codes of Conduct </a:t>
            </a:r>
            <a:endParaRPr lang="en-US" altLang="en-US">
              <a:solidFill>
                <a:srgbClr val="800000"/>
              </a:solidFill>
            </a:endParaRPr>
          </a:p>
        </p:txBody>
      </p:sp>
      <p:sp>
        <p:nvSpPr>
          <p:cNvPr id="67587" name="Text Box 3"/>
          <p:cNvSpPr txBox="1">
            <a:spLocks noChangeArrowheads="1"/>
          </p:cNvSpPr>
          <p:nvPr/>
        </p:nvSpPr>
        <p:spPr bwMode="auto">
          <a:xfrm>
            <a:off x="2884488" y="1066800"/>
            <a:ext cx="7935912" cy="570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eaLnBrk="0" hangingPunct="0">
              <a:defRPr sz="3600" b="1">
                <a:solidFill>
                  <a:schemeClr val="tx1"/>
                </a:solidFill>
                <a:latin typeface="Arial" pitchFamily="34" charset="0"/>
                <a:cs typeface="Arial" pitchFamily="34" charset="0"/>
              </a:defRPr>
            </a:lvl1pPr>
            <a:lvl2pPr marL="460375"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marL="1712913" indent="-450850">
              <a:lnSpc>
                <a:spcPts val="2000"/>
              </a:lnSpc>
              <a:defRPr/>
            </a:pPr>
            <a:r>
              <a:rPr lang="en-US" sz="1600" dirty="0">
                <a:latin typeface="Times New Roman"/>
                <a:ea typeface="Times New Roman"/>
              </a:rPr>
              <a:t>M=McDonald’s Supplier Code of Conduct</a:t>
            </a:r>
          </a:p>
          <a:p>
            <a:pPr marL="1712913" indent="-450850">
              <a:lnSpc>
                <a:spcPts val="2000"/>
              </a:lnSpc>
              <a:defRPr/>
            </a:pPr>
            <a:r>
              <a:rPr lang="en-US" sz="1600" dirty="0">
                <a:latin typeface="Times New Roman"/>
                <a:ea typeface="Times New Roman"/>
              </a:rPr>
              <a:t>NE=Nestle Supplier Code</a:t>
            </a:r>
          </a:p>
          <a:p>
            <a:pPr marL="1712913" indent="-450850">
              <a:lnSpc>
                <a:spcPts val="2000"/>
              </a:lnSpc>
              <a:defRPr/>
            </a:pPr>
            <a:r>
              <a:rPr lang="en-US" sz="1600" dirty="0">
                <a:latin typeface="Times New Roman"/>
                <a:ea typeface="Times New Roman"/>
              </a:rPr>
              <a:t>N=Nike Code of Conduct (for Contract Factories)</a:t>
            </a:r>
          </a:p>
          <a:p>
            <a:pPr marL="1712913" indent="-450850">
              <a:lnSpc>
                <a:spcPts val="2000"/>
              </a:lnSpc>
              <a:defRPr/>
            </a:pPr>
            <a:r>
              <a:rPr lang="en-US" sz="1600" dirty="0">
                <a:latin typeface="Times New Roman"/>
                <a:ea typeface="Times New Roman"/>
              </a:rPr>
              <a:t>NN=Novo Nordisk Responsible Sourcing Standards                                                                          for Business Partners</a:t>
            </a:r>
          </a:p>
          <a:p>
            <a:pPr marL="1712913" indent="-450850">
              <a:lnSpc>
                <a:spcPts val="2000"/>
              </a:lnSpc>
              <a:defRPr/>
            </a:pPr>
            <a:r>
              <a:rPr lang="en-US" sz="1600" dirty="0">
                <a:latin typeface="Times New Roman"/>
                <a:ea typeface="Times New Roman"/>
              </a:rPr>
              <a:t>W=Wal-Mart Standards for Suppliers </a:t>
            </a:r>
            <a:r>
              <a:rPr lang="en-US" sz="1600" dirty="0">
                <a:solidFill>
                  <a:srgbClr val="0000CC"/>
                </a:solidFill>
                <a:latin typeface="Times New Roman"/>
                <a:ea typeface="Times New Roman"/>
              </a:rPr>
              <a:t> </a:t>
            </a:r>
          </a:p>
          <a:p>
            <a:pPr marL="857250" indent="-174625">
              <a:lnSpc>
                <a:spcPts val="3000"/>
              </a:lnSpc>
              <a:buFont typeface="Symbol"/>
              <a:buChar char=""/>
              <a:defRPr/>
            </a:pPr>
            <a:r>
              <a:rPr lang="en-US" sz="2200" dirty="0">
                <a:solidFill>
                  <a:srgbClr val="0000CC"/>
                </a:solidFill>
                <a:latin typeface="Times New Roman"/>
                <a:ea typeface="Times New Roman"/>
              </a:rPr>
              <a:t>Audit &amp; Assessment: </a:t>
            </a:r>
            <a:r>
              <a:rPr lang="en-US" sz="1800" dirty="0">
                <a:latin typeface="Times New Roman"/>
                <a:ea typeface="Times New Roman"/>
              </a:rPr>
              <a:t>M, NN</a:t>
            </a:r>
          </a:p>
          <a:p>
            <a:pPr marL="857250" indent="-174625">
              <a:lnSpc>
                <a:spcPts val="2800"/>
              </a:lnSpc>
              <a:buFont typeface="Symbol"/>
              <a:buChar char=""/>
              <a:defRPr/>
            </a:pPr>
            <a:r>
              <a:rPr lang="en-US" sz="2200" dirty="0">
                <a:solidFill>
                  <a:srgbClr val="0000CC"/>
                </a:solidFill>
                <a:latin typeface="Times New Roman"/>
                <a:ea typeface="Times New Roman"/>
              </a:rPr>
              <a:t>Compliance with Law: </a:t>
            </a:r>
            <a:r>
              <a:rPr lang="en-US" sz="1800" dirty="0">
                <a:latin typeface="Times New Roman"/>
                <a:ea typeface="Times New Roman"/>
              </a:rPr>
              <a:t>M, NE, N, NN, W</a:t>
            </a:r>
          </a:p>
          <a:p>
            <a:pPr marL="857250" indent="-174625">
              <a:lnSpc>
                <a:spcPts val="2800"/>
              </a:lnSpc>
              <a:buFont typeface="Symbol"/>
              <a:buChar char=""/>
              <a:defRPr/>
            </a:pPr>
            <a:r>
              <a:rPr lang="en-US" sz="2200" dirty="0">
                <a:solidFill>
                  <a:srgbClr val="0000CC"/>
                </a:solidFill>
                <a:latin typeface="Times New Roman"/>
                <a:ea typeface="Times New Roman"/>
              </a:rPr>
              <a:t>Ethics, Anti-corruption</a:t>
            </a:r>
            <a:r>
              <a:rPr lang="en-US" sz="1800" dirty="0">
                <a:latin typeface="Times New Roman"/>
                <a:ea typeface="Times New Roman"/>
              </a:rPr>
              <a:t>: M, NE, NN, W</a:t>
            </a:r>
          </a:p>
          <a:p>
            <a:pPr marL="857250" indent="-174625">
              <a:lnSpc>
                <a:spcPts val="2800"/>
              </a:lnSpc>
              <a:buFont typeface="Symbol"/>
              <a:buChar char=""/>
              <a:defRPr/>
            </a:pPr>
            <a:r>
              <a:rPr lang="en-US" sz="2200" dirty="0">
                <a:solidFill>
                  <a:srgbClr val="0000CC"/>
                </a:solidFill>
                <a:latin typeface="Times New Roman"/>
                <a:ea typeface="Times New Roman"/>
              </a:rPr>
              <a:t>Human Rights, Nondiscrimination</a:t>
            </a:r>
            <a:r>
              <a:rPr lang="en-US" sz="1800" dirty="0">
                <a:latin typeface="Times New Roman"/>
                <a:ea typeface="Times New Roman"/>
              </a:rPr>
              <a:t>: M, NE, N, NN</a:t>
            </a:r>
          </a:p>
          <a:p>
            <a:pPr marL="857250" indent="-174625">
              <a:lnSpc>
                <a:spcPts val="2800"/>
              </a:lnSpc>
              <a:buFont typeface="Symbol"/>
              <a:buChar char=""/>
              <a:defRPr/>
            </a:pPr>
            <a:r>
              <a:rPr lang="en-US" sz="2200" dirty="0">
                <a:solidFill>
                  <a:srgbClr val="0000CC"/>
                </a:solidFill>
                <a:latin typeface="Times New Roman"/>
                <a:ea typeface="Times New Roman"/>
              </a:rPr>
              <a:t>Labor Practices, Working Conditions</a:t>
            </a:r>
            <a:r>
              <a:rPr lang="en-US" sz="1800" dirty="0">
                <a:latin typeface="Times New Roman"/>
                <a:ea typeface="Times New Roman"/>
              </a:rPr>
              <a:t>: M, NE, N, NN, W</a:t>
            </a:r>
          </a:p>
          <a:p>
            <a:pPr marL="857250" indent="-174625">
              <a:lnSpc>
                <a:spcPts val="2800"/>
              </a:lnSpc>
              <a:buFont typeface="Symbol"/>
              <a:buChar char=""/>
              <a:defRPr/>
            </a:pPr>
            <a:r>
              <a:rPr lang="en-US" sz="2200" dirty="0">
                <a:solidFill>
                  <a:srgbClr val="0000CC"/>
                </a:solidFill>
                <a:latin typeface="Times New Roman"/>
                <a:ea typeface="Times New Roman"/>
              </a:rPr>
              <a:t>Health &amp; Safety: </a:t>
            </a:r>
            <a:r>
              <a:rPr lang="en-US" sz="1800" dirty="0">
                <a:latin typeface="Times New Roman"/>
                <a:ea typeface="Times New Roman"/>
              </a:rPr>
              <a:t>M, NE, N, NN, W</a:t>
            </a:r>
          </a:p>
          <a:p>
            <a:pPr marL="857250" indent="-174625">
              <a:lnSpc>
                <a:spcPts val="2800"/>
              </a:lnSpc>
              <a:buFont typeface="Symbol"/>
              <a:buChar char=""/>
              <a:defRPr/>
            </a:pPr>
            <a:r>
              <a:rPr lang="en-US" sz="2200" dirty="0">
                <a:solidFill>
                  <a:srgbClr val="0000CC"/>
                </a:solidFill>
                <a:latin typeface="Times New Roman"/>
                <a:ea typeface="Times New Roman"/>
              </a:rPr>
              <a:t>Environment: </a:t>
            </a:r>
            <a:r>
              <a:rPr lang="en-US" sz="1800" dirty="0">
                <a:latin typeface="Times New Roman"/>
                <a:ea typeface="Times New Roman"/>
              </a:rPr>
              <a:t>M, NE, N, NN, W</a:t>
            </a:r>
          </a:p>
          <a:p>
            <a:pPr marL="857250" indent="-174625">
              <a:lnSpc>
                <a:spcPts val="2800"/>
              </a:lnSpc>
              <a:buFont typeface="Symbol"/>
              <a:buChar char=""/>
              <a:defRPr/>
            </a:pPr>
            <a:r>
              <a:rPr lang="en-US" sz="2200" dirty="0">
                <a:solidFill>
                  <a:srgbClr val="0000CC"/>
                </a:solidFill>
                <a:latin typeface="Times New Roman"/>
                <a:ea typeface="Times New Roman"/>
              </a:rPr>
              <a:t>Recordkeeping: </a:t>
            </a:r>
            <a:r>
              <a:rPr lang="en-US" sz="1800" dirty="0">
                <a:latin typeface="Times New Roman"/>
                <a:ea typeface="Times New Roman"/>
              </a:rPr>
              <a:t>M, NE, W</a:t>
            </a:r>
          </a:p>
          <a:p>
            <a:pPr marL="857250" indent="-174625">
              <a:lnSpc>
                <a:spcPts val="2800"/>
              </a:lnSpc>
              <a:buFont typeface="Symbol"/>
              <a:buChar char=""/>
              <a:defRPr/>
            </a:pPr>
            <a:r>
              <a:rPr lang="en-US" sz="2200" dirty="0">
                <a:solidFill>
                  <a:srgbClr val="0000CC"/>
                </a:solidFill>
                <a:latin typeface="Times New Roman"/>
                <a:ea typeface="Times New Roman"/>
              </a:rPr>
              <a:t>Sub-supplier Code Compliance: </a:t>
            </a:r>
            <a:r>
              <a:rPr lang="en-US" sz="1800" dirty="0">
                <a:latin typeface="Times New Roman"/>
                <a:ea typeface="Times New Roman"/>
              </a:rPr>
              <a:t>NE, N, NN</a:t>
            </a:r>
          </a:p>
          <a:p>
            <a:pPr marL="1262063" indent="-290513">
              <a:lnSpc>
                <a:spcPts val="2800"/>
              </a:lnSpc>
              <a:buFont typeface="Symbol"/>
              <a:buChar char=""/>
              <a:defRPr/>
            </a:pPr>
            <a:endParaRPr lang="en-US" sz="1800" dirty="0">
              <a:latin typeface="Times New Roman"/>
              <a:ea typeface="Times New Roman"/>
            </a:endParaRPr>
          </a:p>
          <a:p>
            <a:pPr lvl="1" eaLnBrk="1" hangingPunct="1">
              <a:spcBef>
                <a:spcPct val="50000"/>
              </a:spcBef>
              <a:buClr>
                <a:srgbClr val="6699FF"/>
              </a:buClr>
              <a:buFontTx/>
              <a:buChar char="o"/>
              <a:defRPr/>
            </a:pPr>
            <a:endParaRPr lang="en-US" altLang="en-US" sz="2000" dirty="0">
              <a:solidFill>
                <a:srgbClr val="003399"/>
              </a:solidFill>
            </a:endParaRPr>
          </a:p>
        </p:txBody>
      </p:sp>
      <p:sp>
        <p:nvSpPr>
          <p:cNvPr id="7" name="Rectangle 6"/>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414103248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819400" y="76200"/>
            <a:ext cx="7543800" cy="1143000"/>
          </a:xfrm>
        </p:spPr>
        <p:txBody>
          <a:bodyPr/>
          <a:lstStyle/>
          <a:p>
            <a:r>
              <a:rPr lang="en-US" altLang="en-US" sz="3600" dirty="0"/>
              <a:t>Common Program Elements for Responsible Supply Chains</a:t>
            </a:r>
            <a:r>
              <a:rPr lang="en-US" altLang="en-US" sz="3600" dirty="0">
                <a:solidFill>
                  <a:srgbClr val="FFFF66"/>
                </a:solidFill>
              </a:rPr>
              <a:t> </a:t>
            </a:r>
          </a:p>
        </p:txBody>
      </p:sp>
      <p:sp>
        <p:nvSpPr>
          <p:cNvPr id="410627" name="Rectangle 3"/>
          <p:cNvSpPr>
            <a:spLocks noGrp="1" noChangeArrowheads="1"/>
          </p:cNvSpPr>
          <p:nvPr>
            <p:ph type="body" idx="1"/>
          </p:nvPr>
        </p:nvSpPr>
        <p:spPr>
          <a:xfrm>
            <a:off x="3124200" y="1219200"/>
            <a:ext cx="7467600" cy="5029200"/>
          </a:xfrm>
        </p:spPr>
        <p:txBody>
          <a:bodyPr/>
          <a:lstStyle/>
          <a:p>
            <a:pPr>
              <a:spcBef>
                <a:spcPts val="0"/>
              </a:spcBef>
              <a:spcAft>
                <a:spcPts val="1200"/>
              </a:spcAft>
              <a:buNone/>
              <a:defRPr/>
            </a:pPr>
            <a:r>
              <a:rPr lang="en-US" altLang="en-US" sz="2800" b="1" dirty="0"/>
              <a:t>4</a:t>
            </a:r>
            <a:r>
              <a:rPr lang="en-US" altLang="en-US" sz="2800" dirty="0"/>
              <a:t>. </a:t>
            </a:r>
            <a:r>
              <a:rPr lang="en-US" altLang="en-US" sz="2800" b="1" dirty="0"/>
              <a:t>Evaluation process </a:t>
            </a:r>
          </a:p>
          <a:p>
            <a:pPr marL="682625" indent="-454025">
              <a:spcBef>
                <a:spcPts val="0"/>
              </a:spcBef>
              <a:spcAft>
                <a:spcPts val="1200"/>
              </a:spcAft>
              <a:buNone/>
              <a:defRPr/>
            </a:pPr>
            <a:r>
              <a:rPr lang="en-US" altLang="en-US" sz="2400" b="1" dirty="0"/>
              <a:t>a. Questionnaires, surveys, </a:t>
            </a:r>
            <a:r>
              <a:rPr lang="en-US" altLang="en-US" sz="2400" dirty="0"/>
              <a:t>e.g.:</a:t>
            </a:r>
          </a:p>
          <a:p>
            <a:pPr marL="914400" indent="-231775">
              <a:spcBef>
                <a:spcPts val="0"/>
              </a:spcBef>
              <a:spcAft>
                <a:spcPts val="1200"/>
              </a:spcAft>
              <a:buSzPct val="150000"/>
              <a:buFont typeface="Arial" panose="020B0604020202020204" pitchFamily="34" charset="0"/>
              <a:buChar char="•"/>
              <a:defRPr/>
            </a:pPr>
            <a:r>
              <a:rPr lang="en-US" sz="2000" b="1" dirty="0">
                <a:latin typeface="Times New Roman"/>
                <a:ea typeface="Times New Roman"/>
              </a:rPr>
              <a:t>GeSI &amp; EICC (electronics cos.) </a:t>
            </a:r>
          </a:p>
          <a:p>
            <a:pPr marL="914400" indent="-231775">
              <a:spcBef>
                <a:spcPts val="0"/>
              </a:spcBef>
              <a:spcAft>
                <a:spcPts val="1200"/>
              </a:spcAft>
              <a:buSzPct val="150000"/>
              <a:buFont typeface="Arial" panose="020B0604020202020204" pitchFamily="34" charset="0"/>
              <a:buChar char="•"/>
              <a:defRPr/>
            </a:pPr>
            <a:r>
              <a:rPr lang="en-US" sz="2000" b="1" dirty="0">
                <a:latin typeface="Times New Roman"/>
                <a:ea typeface="Times New Roman"/>
              </a:rPr>
              <a:t>Pharmaceutical Supply Chain Initiative (medical cos.)</a:t>
            </a:r>
          </a:p>
          <a:p>
            <a:pPr marL="346075" indent="-117475">
              <a:spcBef>
                <a:spcPts val="0"/>
              </a:spcBef>
              <a:spcAft>
                <a:spcPts val="1200"/>
              </a:spcAft>
              <a:buSzPct val="150000"/>
              <a:buNone/>
              <a:defRPr/>
            </a:pPr>
            <a:r>
              <a:rPr lang="en-US" sz="2400" dirty="0">
                <a:ea typeface="Times New Roman"/>
              </a:rPr>
              <a:t>b</a:t>
            </a:r>
            <a:r>
              <a:rPr lang="en-US" b="1" dirty="0">
                <a:ea typeface="Times New Roman"/>
              </a:rPr>
              <a:t>. </a:t>
            </a:r>
            <a:r>
              <a:rPr lang="en-US" sz="2400" b="1" dirty="0">
                <a:ea typeface="Times New Roman"/>
              </a:rPr>
              <a:t>Self-assessments</a:t>
            </a:r>
          </a:p>
          <a:p>
            <a:pPr marL="682625" indent="-454025">
              <a:spcBef>
                <a:spcPts val="0"/>
              </a:spcBef>
              <a:spcAft>
                <a:spcPts val="1200"/>
              </a:spcAft>
              <a:buSzPct val="150000"/>
              <a:buNone/>
              <a:defRPr/>
            </a:pPr>
            <a:r>
              <a:rPr lang="en-US" altLang="en-US" sz="2400" dirty="0"/>
              <a:t>c. </a:t>
            </a:r>
            <a:r>
              <a:rPr lang="en-US" altLang="en-US" sz="2400" b="1" dirty="0"/>
              <a:t>Audits, facility certifications </a:t>
            </a:r>
            <a:r>
              <a:rPr lang="en-US" altLang="en-US" sz="2000" b="1" dirty="0"/>
              <a:t>(e.g., SA8000, WRAP, ISO 14001)</a:t>
            </a:r>
            <a:r>
              <a:rPr lang="en-US" altLang="en-US" b="1" dirty="0"/>
              <a:t>  </a:t>
            </a:r>
            <a:r>
              <a:rPr lang="en-US" altLang="en-US" dirty="0"/>
              <a:t> </a:t>
            </a:r>
          </a:p>
          <a:p>
            <a:pPr marL="682625" indent="-454025">
              <a:spcBef>
                <a:spcPts val="0"/>
              </a:spcBef>
              <a:spcAft>
                <a:spcPts val="1200"/>
              </a:spcAft>
              <a:buSzPct val="150000"/>
              <a:buNone/>
              <a:defRPr/>
            </a:pPr>
            <a:r>
              <a:rPr lang="en-US" altLang="en-US" sz="2400" dirty="0"/>
              <a:t>d</a:t>
            </a:r>
            <a:r>
              <a:rPr lang="en-US" altLang="en-US" dirty="0"/>
              <a:t>. </a:t>
            </a:r>
            <a:r>
              <a:rPr lang="en-US" altLang="en-US" sz="2400" b="1" dirty="0"/>
              <a:t>Data systems, indexes </a:t>
            </a:r>
            <a:r>
              <a:rPr lang="en-US" altLang="en-US" sz="2000" b="1" dirty="0"/>
              <a:t>(e.g., </a:t>
            </a:r>
            <a:r>
              <a:rPr lang="en-US" sz="2000" b="1" dirty="0">
                <a:latin typeface="Times New Roman"/>
                <a:ea typeface="Times New Roman"/>
              </a:rPr>
              <a:t>Wal-Mart, Timberland, Nike)</a:t>
            </a:r>
            <a:endParaRPr lang="en-US" altLang="en-US" sz="2000" b="1" dirty="0"/>
          </a:p>
          <a:p>
            <a:pPr marL="346075" indent="-168275">
              <a:spcBef>
                <a:spcPts val="0"/>
              </a:spcBef>
              <a:spcAft>
                <a:spcPts val="1200"/>
              </a:spcAft>
              <a:buSzPct val="150000"/>
              <a:buNone/>
              <a:defRPr/>
            </a:pPr>
            <a:r>
              <a:rPr lang="en-US" altLang="en-US" sz="2400" dirty="0"/>
              <a:t>e</a:t>
            </a:r>
            <a:r>
              <a:rPr lang="en-US" altLang="en-US" dirty="0"/>
              <a:t>. </a:t>
            </a:r>
            <a:r>
              <a:rPr lang="en-US" altLang="en-US" sz="2400" b="1" dirty="0"/>
              <a:t>Shared data systems     </a:t>
            </a:r>
          </a:p>
          <a:p>
            <a:pPr>
              <a:buFont typeface="Wingdings" pitchFamily="2" charset="2"/>
              <a:buNone/>
              <a:defRPr/>
            </a:pPr>
            <a:endParaRPr lang="en-US" altLang="en-US" sz="1600" dirty="0"/>
          </a:p>
        </p:txBody>
      </p:sp>
      <p:pic>
        <p:nvPicPr>
          <p:cNvPr id="410628" name="Picture 4" descr="Auditi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1295400"/>
            <a:ext cx="17986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153621576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062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62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62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1062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062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10627">
                                            <p:txEl>
                                              <p:pRg st="6" end="6"/>
                                            </p:txEl>
                                          </p:spTgt>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nodeType="afterEffect">
                                  <p:stCondLst>
                                    <p:cond delay="0"/>
                                  </p:stCondLst>
                                  <p:childTnLst>
                                    <p:set>
                                      <p:cBhvr>
                                        <p:cTn id="25" dur="1" fill="hold">
                                          <p:stCondLst>
                                            <p:cond delay="0"/>
                                          </p:stCondLst>
                                        </p:cTn>
                                        <p:tgtEl>
                                          <p:spTgt spid="410627">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10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743200" y="457200"/>
            <a:ext cx="7924800" cy="1143000"/>
          </a:xfrm>
        </p:spPr>
        <p:txBody>
          <a:bodyPr>
            <a:noAutofit/>
          </a:bodyPr>
          <a:lstStyle/>
          <a:p>
            <a:pPr eaLnBrk="1" hangingPunct="1">
              <a:defRPr/>
            </a:pPr>
            <a:r>
              <a:rPr lang="en-US" sz="3600" dirty="0">
                <a:solidFill>
                  <a:srgbClr val="990000"/>
                </a:solidFill>
                <a:latin typeface="Tahoma" pitchFamily="34" charset="0"/>
              </a:rPr>
              <a:t>St. Matthew</a:t>
            </a:r>
            <a:r>
              <a:rPr lang="en-US" sz="3600" dirty="0">
                <a:solidFill>
                  <a:srgbClr val="990000"/>
                </a:solidFill>
              </a:rPr>
              <a:t>’</a:t>
            </a:r>
            <a:r>
              <a:rPr lang="en-US" sz="3600" dirty="0">
                <a:solidFill>
                  <a:srgbClr val="990000"/>
                </a:solidFill>
                <a:latin typeface="Tahoma" pitchFamily="34" charset="0"/>
              </a:rPr>
              <a:t>s Island:</a:t>
            </a:r>
            <a:r>
              <a:rPr lang="en-US" sz="3600" i="1" dirty="0">
                <a:solidFill>
                  <a:srgbClr val="990000"/>
                </a:solidFill>
                <a:latin typeface="Tahoma" pitchFamily="34" charset="0"/>
              </a:rPr>
              <a:t/>
            </a:r>
            <a:br>
              <a:rPr lang="en-US" sz="3600" i="1" dirty="0">
                <a:solidFill>
                  <a:srgbClr val="990000"/>
                </a:solidFill>
                <a:latin typeface="Tahoma" pitchFamily="34" charset="0"/>
              </a:rPr>
            </a:br>
            <a:r>
              <a:rPr lang="en-US" sz="3200" i="1" dirty="0">
                <a:solidFill>
                  <a:schemeClr val="tx1"/>
                </a:solidFill>
                <a:latin typeface="Tahoma" pitchFamily="34" charset="0"/>
              </a:rPr>
              <a:t>29 reindeer in 1944; experts say 2300 maximum</a:t>
            </a:r>
          </a:p>
        </p:txBody>
      </p:sp>
      <p:sp>
        <p:nvSpPr>
          <p:cNvPr id="50179" name="Rectangle 3"/>
          <p:cNvSpPr>
            <a:spLocks noGrp="1" noChangeArrowheads="1"/>
          </p:cNvSpPr>
          <p:nvPr>
            <p:ph idx="1"/>
          </p:nvPr>
        </p:nvSpPr>
        <p:spPr>
          <a:xfrm>
            <a:off x="2895600" y="2057400"/>
            <a:ext cx="5867400" cy="3581400"/>
          </a:xfrm>
        </p:spPr>
        <p:txBody>
          <a:bodyPr/>
          <a:lstStyle/>
          <a:p>
            <a:pPr marL="0" indent="0">
              <a:buNone/>
            </a:pPr>
            <a:r>
              <a:rPr lang="en-US" altLang="en-US" sz="2000" dirty="0">
                <a:solidFill>
                  <a:srgbClr val="000099"/>
                </a:solidFill>
              </a:rPr>
              <a:t>	</a:t>
            </a:r>
            <a:r>
              <a:rPr lang="en-US" altLang="en-US" dirty="0">
                <a:solidFill>
                  <a:srgbClr val="000099"/>
                </a:solidFill>
              </a:rPr>
              <a:t>Reindeer in 1953?</a:t>
            </a:r>
          </a:p>
          <a:p>
            <a:pPr marL="0" indent="0">
              <a:buNone/>
            </a:pPr>
            <a:r>
              <a:rPr lang="en-US" altLang="en-US" dirty="0"/>
              <a:t> 		a.  5</a:t>
            </a:r>
          </a:p>
          <a:p>
            <a:pPr marL="0" indent="0">
              <a:buNone/>
            </a:pPr>
            <a:r>
              <a:rPr lang="en-US" altLang="en-US" dirty="0"/>
              <a:t>		b.  42</a:t>
            </a:r>
          </a:p>
          <a:p>
            <a:pPr marL="0" indent="0">
              <a:buNone/>
            </a:pPr>
            <a:r>
              <a:rPr lang="en-US" altLang="en-US" dirty="0"/>
              <a:t>		c.  1,350</a:t>
            </a:r>
          </a:p>
          <a:p>
            <a:pPr marL="0" indent="0">
              <a:buNone/>
            </a:pPr>
            <a:r>
              <a:rPr lang="en-US" altLang="en-US" dirty="0"/>
              <a:t>		d.  3,000</a:t>
            </a:r>
          </a:p>
          <a:p>
            <a:pPr marL="0" indent="0">
              <a:buNone/>
            </a:pPr>
            <a:endParaRPr lang="en-US" altLang="en-US" sz="2000" dirty="0"/>
          </a:p>
          <a:p>
            <a:pPr marL="0" indent="0">
              <a:buNone/>
            </a:pPr>
            <a:endParaRPr lang="en-US" altLang="en-US" sz="2000" dirty="0"/>
          </a:p>
        </p:txBody>
      </p:sp>
      <p:pic>
        <p:nvPicPr>
          <p:cNvPr id="50180" name="Picture 4" descr="rein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362200"/>
            <a:ext cx="2667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204076" y="5943601"/>
            <a:ext cx="300915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4174934672"/>
      </p:ext>
    </p:extLst>
  </p:cSld>
  <p:clrMapOvr>
    <a:masterClrMapping/>
  </p:clrMapOvr>
  <p:transition spd="med">
    <p:comb/>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514600" y="381000"/>
            <a:ext cx="7315200" cy="654050"/>
          </a:xfrm>
        </p:spPr>
        <p:txBody>
          <a:bodyPr/>
          <a:lstStyle/>
          <a:p>
            <a:pPr>
              <a:lnSpc>
                <a:spcPts val="4000"/>
              </a:lnSpc>
            </a:pPr>
            <a:r>
              <a:rPr lang="en-US" altLang="en-US" dirty="0"/>
              <a:t>Shared Supplier Databases</a:t>
            </a:r>
          </a:p>
        </p:txBody>
      </p:sp>
      <p:sp>
        <p:nvSpPr>
          <p:cNvPr id="422915" name="Rectangle 3"/>
          <p:cNvSpPr>
            <a:spLocks noGrp="1" noChangeArrowheads="1"/>
          </p:cNvSpPr>
          <p:nvPr>
            <p:ph type="body" idx="1"/>
          </p:nvPr>
        </p:nvSpPr>
        <p:spPr>
          <a:xfrm>
            <a:off x="2714626" y="1143001"/>
            <a:ext cx="7724775" cy="5029200"/>
          </a:xfrm>
        </p:spPr>
        <p:txBody>
          <a:bodyPr/>
          <a:lstStyle/>
          <a:p>
            <a:pPr marL="347663" indent="-176213">
              <a:lnSpc>
                <a:spcPts val="3000"/>
              </a:lnSpc>
              <a:spcBef>
                <a:spcPts val="0"/>
              </a:spcBef>
              <a:buSzPct val="150000"/>
              <a:buFont typeface="Arial" charset="0"/>
              <a:buChar char="•"/>
            </a:pPr>
            <a:r>
              <a:rPr lang="en-US" altLang="en-US" sz="2000" b="1" dirty="0"/>
              <a:t>Better Work Program </a:t>
            </a:r>
            <a:r>
              <a:rPr lang="en-US" altLang="en-US" sz="2000" dirty="0"/>
              <a:t>(IFC &amp; ILO):</a:t>
            </a:r>
            <a:r>
              <a:rPr lang="en-US" altLang="en-US" sz="2000" b="1" dirty="0"/>
              <a:t>                                                                     </a:t>
            </a:r>
            <a:r>
              <a:rPr lang="en-US" altLang="en-US" sz="1800" dirty="0">
                <a:solidFill>
                  <a:schemeClr val="tx1"/>
                </a:solidFill>
              </a:rPr>
              <a:t>Wal-Mart, Nike, Target, Levi’s, et al. </a:t>
            </a:r>
          </a:p>
          <a:p>
            <a:pPr marL="347663" indent="-176213">
              <a:lnSpc>
                <a:spcPts val="3000"/>
              </a:lnSpc>
              <a:spcBef>
                <a:spcPts val="0"/>
              </a:spcBef>
              <a:buSzPct val="150000"/>
              <a:buFont typeface="Arial" charset="0"/>
              <a:buChar char="•"/>
            </a:pPr>
            <a:r>
              <a:rPr lang="en-US" altLang="en-US" sz="2000" b="1" dirty="0"/>
              <a:t>Fair Factories Clearinghouse</a:t>
            </a:r>
            <a:r>
              <a:rPr lang="en-US" altLang="en-US" sz="1800" dirty="0"/>
              <a:t>:</a:t>
            </a:r>
            <a:r>
              <a:rPr lang="en-US" altLang="en-US" sz="1800" dirty="0">
                <a:solidFill>
                  <a:srgbClr val="000000"/>
                </a:solidFill>
              </a:rPr>
              <a:t> </a:t>
            </a:r>
            <a:r>
              <a:rPr lang="en-US" altLang="en-US" sz="1800" dirty="0">
                <a:solidFill>
                  <a:schemeClr val="tx1"/>
                </a:solidFill>
              </a:rPr>
              <a:t>Wal-Mart, Nike,                                      Adidas, Levi’s, Starbucks, Burberry, et al. </a:t>
            </a:r>
          </a:p>
          <a:p>
            <a:pPr marL="347663" indent="-176213">
              <a:lnSpc>
                <a:spcPts val="3000"/>
              </a:lnSpc>
              <a:spcBef>
                <a:spcPts val="0"/>
              </a:spcBef>
              <a:buSzPct val="150000"/>
              <a:buFont typeface="Arial" charset="0"/>
              <a:buChar char="•"/>
            </a:pPr>
            <a:r>
              <a:rPr lang="en-US" altLang="en-US" sz="2000" b="1" dirty="0">
                <a:solidFill>
                  <a:schemeClr val="accent6">
                    <a:lumMod val="75000"/>
                  </a:schemeClr>
                </a:solidFill>
                <a:cs typeface="Times New Roman" pitchFamily="18" charset="0"/>
              </a:rPr>
              <a:t>Global Data Synchronization Network </a:t>
            </a:r>
            <a:r>
              <a:rPr lang="en-US" altLang="en-US" sz="2000" dirty="0">
                <a:solidFill>
                  <a:schemeClr val="accent6">
                    <a:lumMod val="75000"/>
                  </a:schemeClr>
                </a:solidFill>
                <a:cs typeface="Times New Roman" pitchFamily="18" charset="0"/>
              </a:rPr>
              <a:t>(GS1): </a:t>
            </a:r>
            <a:r>
              <a:rPr lang="en-US" altLang="en-US" sz="1800" dirty="0">
                <a:solidFill>
                  <a:srgbClr val="000000"/>
                </a:solidFill>
                <a:cs typeface="Times New Roman" pitchFamily="18" charset="0"/>
              </a:rPr>
              <a:t>Wal-Mart and other retail companies, healthcare and other sectors </a:t>
            </a:r>
            <a:endParaRPr lang="en-US" altLang="en-US" sz="1800" dirty="0">
              <a:solidFill>
                <a:srgbClr val="000000"/>
              </a:solidFill>
            </a:endParaRPr>
          </a:p>
          <a:p>
            <a:pPr marL="347663" indent="-176213">
              <a:lnSpc>
                <a:spcPts val="3000"/>
              </a:lnSpc>
              <a:spcBef>
                <a:spcPts val="0"/>
              </a:spcBef>
              <a:buSzPct val="150000"/>
              <a:buFont typeface="Arial" charset="0"/>
              <a:buChar char="•"/>
            </a:pPr>
            <a:r>
              <a:rPr lang="en-US" altLang="en-US" sz="2000" b="1" dirty="0"/>
              <a:t>Fair Labor Association: </a:t>
            </a:r>
            <a:r>
              <a:rPr lang="en-US" altLang="en-US" sz="1800" dirty="0">
                <a:solidFill>
                  <a:srgbClr val="000000"/>
                </a:solidFill>
              </a:rPr>
              <a:t>Nestle, </a:t>
            </a:r>
            <a:r>
              <a:rPr lang="en-US" altLang="en-US" sz="1800" dirty="0"/>
              <a:t>Apple, Adidas, Dallas Cowboys,                  </a:t>
            </a:r>
            <a:r>
              <a:rPr lang="en-US" altLang="en-US" sz="1800" dirty="0">
                <a:solidFill>
                  <a:srgbClr val="000000"/>
                </a:solidFill>
              </a:rPr>
              <a:t>Duke, Arizona State, Columbia U., et al.</a:t>
            </a:r>
          </a:p>
          <a:p>
            <a:pPr marL="347663" indent="-176213">
              <a:lnSpc>
                <a:spcPts val="3000"/>
              </a:lnSpc>
              <a:spcBef>
                <a:spcPts val="0"/>
              </a:spcBef>
              <a:buSzPct val="150000"/>
              <a:buFont typeface="Arial" charset="0"/>
              <a:buChar char="•"/>
            </a:pPr>
            <a:r>
              <a:rPr lang="en-US" altLang="en-US" sz="2000" b="1" dirty="0">
                <a:solidFill>
                  <a:schemeClr val="accent6">
                    <a:lumMod val="75000"/>
                  </a:schemeClr>
                </a:solidFill>
              </a:rPr>
              <a:t>Suppliers Ethical Data Exchange </a:t>
            </a:r>
            <a:r>
              <a:rPr lang="en-US" altLang="en-US" sz="2000" dirty="0">
                <a:solidFill>
                  <a:schemeClr val="accent6">
                    <a:lumMod val="75000"/>
                  </a:schemeClr>
                </a:solidFill>
              </a:rPr>
              <a:t>(Sedex) (London): </a:t>
            </a:r>
            <a:r>
              <a:rPr lang="en-US" altLang="en-US" sz="1800" dirty="0">
                <a:solidFill>
                  <a:srgbClr val="000000"/>
                </a:solidFill>
              </a:rPr>
              <a:t>Nestle,           Unilever, P&amp;G, The Body Shop, Tesco, PepsiCo, Kraft, British, et al.</a:t>
            </a:r>
          </a:p>
          <a:p>
            <a:pPr marL="347663" indent="-176213">
              <a:lnSpc>
                <a:spcPts val="3000"/>
              </a:lnSpc>
              <a:spcBef>
                <a:spcPts val="0"/>
              </a:spcBef>
              <a:buSzPct val="150000"/>
              <a:buFont typeface="Arial" charset="0"/>
              <a:buChar char="•"/>
            </a:pPr>
            <a:r>
              <a:rPr lang="en-US" altLang="en-US" sz="2000" b="1" dirty="0"/>
              <a:t>Business Social Compliance Initiative </a:t>
            </a:r>
            <a:r>
              <a:rPr lang="en-US" altLang="en-US" sz="2000" dirty="0">
                <a:solidFill>
                  <a:schemeClr val="accent6">
                    <a:lumMod val="75000"/>
                  </a:schemeClr>
                </a:solidFill>
              </a:rPr>
              <a:t>(European Foreign                  Trade Assn.): </a:t>
            </a:r>
            <a:r>
              <a:rPr lang="en-US" altLang="en-US" sz="1800" dirty="0">
                <a:solidFill>
                  <a:schemeClr val="tx1"/>
                </a:solidFill>
              </a:rPr>
              <a:t>European retail, brand, and importing companies</a:t>
            </a:r>
          </a:p>
          <a:p>
            <a:pPr marL="347663" indent="-176213">
              <a:lnSpc>
                <a:spcPts val="3000"/>
              </a:lnSpc>
              <a:spcBef>
                <a:spcPts val="0"/>
              </a:spcBef>
              <a:buSzPct val="150000"/>
              <a:buFont typeface="Arial" charset="0"/>
              <a:buChar char="•"/>
            </a:pPr>
            <a:r>
              <a:rPr lang="en-US" altLang="en-US" sz="2000" b="1" dirty="0"/>
              <a:t>Ecovadis</a:t>
            </a:r>
            <a:r>
              <a:rPr lang="en-US" altLang="en-US" sz="2000" dirty="0"/>
              <a:t> </a:t>
            </a:r>
            <a:r>
              <a:rPr lang="en-US" altLang="en-US" sz="2000" dirty="0">
                <a:solidFill>
                  <a:schemeClr val="accent6">
                    <a:lumMod val="75000"/>
                  </a:schemeClr>
                </a:solidFill>
              </a:rPr>
              <a:t>(Paris):</a:t>
            </a:r>
            <a:r>
              <a:rPr lang="en-US" altLang="en-US" sz="1800" dirty="0">
                <a:solidFill>
                  <a:schemeClr val="accent6">
                    <a:lumMod val="75000"/>
                  </a:schemeClr>
                </a:solidFill>
              </a:rPr>
              <a:t> </a:t>
            </a:r>
            <a:r>
              <a:rPr lang="en-US" altLang="en-US" sz="1800" dirty="0">
                <a:solidFill>
                  <a:schemeClr val="tx1"/>
                </a:solidFill>
              </a:rPr>
              <a:t>Bayer, Heineken, J&amp;J, Michelin, Verizon, et al. </a:t>
            </a:r>
          </a:p>
        </p:txBody>
      </p:sp>
      <p:pic>
        <p:nvPicPr>
          <p:cNvPr id="73733" name="Picture 2" descr="https://www.jodidata.org/_resources/files/pages/jodi-world-databases/database-snap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8976" y="682626"/>
            <a:ext cx="20542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253726795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29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29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2291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2915">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2291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29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895600" y="0"/>
            <a:ext cx="7543800" cy="1143000"/>
          </a:xfrm>
        </p:spPr>
        <p:txBody>
          <a:bodyPr/>
          <a:lstStyle/>
          <a:p>
            <a:r>
              <a:rPr lang="en-US" altLang="en-US" sz="3600" dirty="0"/>
              <a:t>Common Program Elements for Responsible Supply Chains</a:t>
            </a:r>
            <a:r>
              <a:rPr lang="en-US" altLang="en-US" sz="3600" dirty="0">
                <a:solidFill>
                  <a:srgbClr val="FFFF66"/>
                </a:solidFill>
              </a:rPr>
              <a:t> </a:t>
            </a:r>
          </a:p>
        </p:txBody>
      </p:sp>
      <p:sp>
        <p:nvSpPr>
          <p:cNvPr id="410627" name="Rectangle 3"/>
          <p:cNvSpPr>
            <a:spLocks noGrp="1" noChangeArrowheads="1"/>
          </p:cNvSpPr>
          <p:nvPr>
            <p:ph type="body" idx="1"/>
          </p:nvPr>
        </p:nvSpPr>
        <p:spPr>
          <a:xfrm>
            <a:off x="3276600" y="1371600"/>
            <a:ext cx="7467600" cy="5029200"/>
          </a:xfrm>
        </p:spPr>
        <p:txBody>
          <a:bodyPr/>
          <a:lstStyle/>
          <a:p>
            <a:pPr marL="347663" indent="-347663">
              <a:buNone/>
              <a:defRPr/>
            </a:pPr>
            <a:r>
              <a:rPr lang="en-US" b="1" dirty="0"/>
              <a:t>5. </a:t>
            </a:r>
            <a:r>
              <a:rPr lang="en-US" sz="2800" b="1" dirty="0"/>
              <a:t>Goals, metrics</a:t>
            </a:r>
          </a:p>
          <a:p>
            <a:pPr marL="625475" indent="-277813">
              <a:spcBef>
                <a:spcPts val="0"/>
              </a:spcBef>
              <a:spcAft>
                <a:spcPts val="600"/>
              </a:spcAft>
              <a:buSzPct val="150000"/>
              <a:buFont typeface="Arial" panose="020B0604020202020204" pitchFamily="34" charset="0"/>
              <a:buChar char="•"/>
              <a:defRPr/>
            </a:pPr>
            <a:r>
              <a:rPr lang="en-US" sz="2800" dirty="0"/>
              <a:t>Link with co. sustainability goals</a:t>
            </a:r>
          </a:p>
          <a:p>
            <a:pPr marL="625475" indent="-277813">
              <a:spcBef>
                <a:spcPts val="0"/>
              </a:spcBef>
              <a:spcAft>
                <a:spcPts val="600"/>
              </a:spcAft>
              <a:buSzPct val="150000"/>
              <a:buFont typeface="Arial" panose="020B0604020202020204" pitchFamily="34" charset="0"/>
              <a:buChar char="•"/>
              <a:defRPr/>
            </a:pPr>
            <a:r>
              <a:rPr lang="en-US" sz="2800" dirty="0"/>
              <a:t>Compliance with standards, certifications</a:t>
            </a:r>
          </a:p>
          <a:p>
            <a:pPr marL="347662" indent="0">
              <a:spcBef>
                <a:spcPts val="0"/>
              </a:spcBef>
              <a:spcAft>
                <a:spcPts val="600"/>
              </a:spcAft>
              <a:buSzPct val="150000"/>
              <a:buNone/>
              <a:defRPr/>
            </a:pPr>
            <a:endParaRPr lang="en-US" sz="2800" dirty="0"/>
          </a:p>
          <a:p>
            <a:pPr marL="347663" indent="-347663">
              <a:buSzPct val="150000"/>
              <a:buNone/>
              <a:defRPr/>
            </a:pPr>
            <a:r>
              <a:rPr lang="en-US" sz="2800" b="1" dirty="0"/>
              <a:t>6. Tracking and reporting                                performance vs. goals,                                     standards, law;                                               Traceability</a:t>
            </a:r>
          </a:p>
          <a:p>
            <a:pPr>
              <a:buFont typeface="Wingdings" pitchFamily="2" charset="2"/>
              <a:buNone/>
              <a:defRPr/>
            </a:pPr>
            <a:endParaRPr lang="en-US" sz="1600" dirty="0"/>
          </a:p>
        </p:txBody>
      </p:sp>
      <p:pic>
        <p:nvPicPr>
          <p:cNvPr id="74757" name="Picture 4" descr="Auditi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4191000"/>
            <a:ext cx="17986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202695332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06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2971800" y="31750"/>
            <a:ext cx="7315200" cy="654050"/>
          </a:xfrm>
        </p:spPr>
        <p:txBody>
          <a:bodyPr/>
          <a:lstStyle/>
          <a:p>
            <a:r>
              <a:rPr lang="en-US" altLang="en-US" dirty="0"/>
              <a:t>Traceability </a:t>
            </a:r>
          </a:p>
        </p:txBody>
      </p:sp>
      <p:sp>
        <p:nvSpPr>
          <p:cNvPr id="3" name="Content Placeholder 2"/>
          <p:cNvSpPr>
            <a:spLocks noGrp="1"/>
          </p:cNvSpPr>
          <p:nvPr>
            <p:ph idx="1"/>
          </p:nvPr>
        </p:nvSpPr>
        <p:spPr>
          <a:xfrm>
            <a:off x="2819400" y="930276"/>
            <a:ext cx="7924800" cy="4632325"/>
          </a:xfrm>
        </p:spPr>
        <p:txBody>
          <a:bodyPr/>
          <a:lstStyle/>
          <a:p>
            <a:pPr algn="ctr">
              <a:spcBef>
                <a:spcPts val="0"/>
              </a:spcBef>
              <a:spcAft>
                <a:spcPts val="0"/>
              </a:spcAft>
              <a:buNone/>
              <a:defRPr/>
            </a:pPr>
            <a:r>
              <a:rPr lang="en-US" sz="2400" b="1" u="sng" dirty="0">
                <a:ea typeface="Times New Roman"/>
              </a:rPr>
              <a:t>2014 U.N. Global Compact and BSR Study: </a:t>
            </a:r>
          </a:p>
          <a:p>
            <a:pPr>
              <a:spcBef>
                <a:spcPts val="0"/>
              </a:spcBef>
              <a:spcAft>
                <a:spcPts val="0"/>
              </a:spcAft>
              <a:buClr>
                <a:schemeClr val="tx1"/>
              </a:buClr>
              <a:buNone/>
              <a:defRPr/>
            </a:pPr>
            <a:endParaRPr lang="en-US" sz="2000" u="sng" dirty="0">
              <a:ea typeface="Times New Roman"/>
            </a:endParaRPr>
          </a:p>
          <a:p>
            <a:pPr marL="463550" indent="-463550">
              <a:spcBef>
                <a:spcPts val="0"/>
              </a:spcBef>
              <a:spcAft>
                <a:spcPts val="0"/>
              </a:spcAft>
              <a:buClr>
                <a:schemeClr val="tx1"/>
              </a:buClr>
              <a:buFont typeface="+mj-lt"/>
              <a:buAutoNum type="arabicPeriod"/>
              <a:defRPr/>
            </a:pPr>
            <a:r>
              <a:rPr lang="en-US" sz="2400" b="1" dirty="0">
                <a:ea typeface="Times New Roman"/>
              </a:rPr>
              <a:t>Many company-specific traceability schemes            </a:t>
            </a:r>
            <a:r>
              <a:rPr lang="en-US" sz="2400" b="1" u="sng" dirty="0">
                <a:ea typeface="Times New Roman"/>
              </a:rPr>
              <a:t>fail</a:t>
            </a:r>
            <a:r>
              <a:rPr lang="en-US" sz="2400" b="1" dirty="0">
                <a:ea typeface="Times New Roman"/>
              </a:rPr>
              <a:t> because:  </a:t>
            </a:r>
          </a:p>
          <a:p>
            <a:pPr marL="566738" lvl="1" indent="-334963">
              <a:spcBef>
                <a:spcPts val="0"/>
              </a:spcBef>
              <a:spcAft>
                <a:spcPts val="0"/>
              </a:spcAft>
              <a:buClr>
                <a:schemeClr val="tx1"/>
              </a:buClr>
              <a:buFont typeface="+mj-lt"/>
              <a:buAutoNum type="alphaLcPeriod"/>
              <a:defRPr/>
            </a:pPr>
            <a:r>
              <a:rPr lang="en-US" sz="2000" dirty="0">
                <a:ea typeface="Times New Roman"/>
              </a:rPr>
              <a:t>Some suppliers or their agents or distributors are reluctant to share data (although can use “blind” sharing systems); or </a:t>
            </a:r>
          </a:p>
          <a:p>
            <a:pPr marL="566738" lvl="1" indent="-334963">
              <a:spcBef>
                <a:spcPts val="0"/>
              </a:spcBef>
              <a:spcAft>
                <a:spcPts val="0"/>
              </a:spcAft>
              <a:buClr>
                <a:schemeClr val="tx1"/>
              </a:buClr>
              <a:buFont typeface="+mj-lt"/>
              <a:buAutoNum type="alphaLcPeriod"/>
              <a:defRPr/>
            </a:pPr>
            <a:r>
              <a:rPr lang="en-US" sz="2000" dirty="0">
                <a:ea typeface="Times New Roman"/>
              </a:rPr>
              <a:t>A large number of small producers prove difficult to track.  </a:t>
            </a:r>
          </a:p>
          <a:p>
            <a:pPr marL="566738" lvl="1" indent="-334963">
              <a:spcBef>
                <a:spcPts val="0"/>
              </a:spcBef>
              <a:spcAft>
                <a:spcPts val="0"/>
              </a:spcAft>
              <a:buClr>
                <a:schemeClr val="tx1"/>
              </a:buClr>
              <a:buFont typeface="+mj-lt"/>
              <a:buAutoNum type="alphaLcPeriod"/>
              <a:defRPr/>
            </a:pPr>
            <a:endParaRPr lang="en-US" sz="2000" dirty="0">
              <a:ea typeface="Times New Roman"/>
            </a:endParaRPr>
          </a:p>
          <a:p>
            <a:pPr marL="288925" indent="-288925">
              <a:spcBef>
                <a:spcPts val="0"/>
              </a:spcBef>
              <a:spcAft>
                <a:spcPts val="0"/>
              </a:spcAft>
              <a:buNone/>
              <a:defRPr/>
            </a:pPr>
            <a:r>
              <a:rPr lang="en-US" sz="2000" dirty="0">
                <a:ea typeface="Times New Roman"/>
              </a:rPr>
              <a:t>2. </a:t>
            </a:r>
            <a:r>
              <a:rPr lang="en-US" sz="2400" b="1" u="sng" dirty="0">
                <a:ea typeface="Times New Roman"/>
              </a:rPr>
              <a:t>Success</a:t>
            </a:r>
            <a:r>
              <a:rPr lang="en-US" sz="2400" b="1" dirty="0">
                <a:ea typeface="Times New Roman"/>
              </a:rPr>
              <a:t> is easier in global collaborative traceability schemes, such as:</a:t>
            </a:r>
          </a:p>
          <a:p>
            <a:pPr marL="625475" lvl="1" indent="-393700">
              <a:spcBef>
                <a:spcPts val="0"/>
              </a:spcBef>
              <a:spcAft>
                <a:spcPts val="0"/>
              </a:spcAft>
              <a:buClr>
                <a:schemeClr val="tx1"/>
              </a:buClr>
              <a:buSzPct val="150000"/>
              <a:buFont typeface="Arial" panose="020B0604020202020204" pitchFamily="34" charset="0"/>
              <a:buChar char="•"/>
              <a:defRPr/>
            </a:pPr>
            <a:r>
              <a:rPr lang="en-US" sz="2000" dirty="0">
                <a:ea typeface="Times New Roman"/>
              </a:rPr>
              <a:t>Better Cotton Initiative</a:t>
            </a:r>
          </a:p>
          <a:p>
            <a:pPr marL="625475" lvl="1" indent="-393700">
              <a:spcBef>
                <a:spcPts val="0"/>
              </a:spcBef>
              <a:spcAft>
                <a:spcPts val="0"/>
              </a:spcAft>
              <a:buClr>
                <a:schemeClr val="tx1"/>
              </a:buClr>
              <a:buSzPct val="150000"/>
              <a:buFont typeface="Arial" panose="020B0604020202020204" pitchFamily="34" charset="0"/>
              <a:buChar char="•"/>
              <a:defRPr/>
            </a:pPr>
            <a:r>
              <a:rPr lang="en-US" sz="2000" dirty="0">
                <a:ea typeface="Times New Roman"/>
              </a:rPr>
              <a:t>Forest Stewardship Council</a:t>
            </a:r>
          </a:p>
          <a:p>
            <a:pPr marL="625475" lvl="1" indent="-393700">
              <a:spcBef>
                <a:spcPts val="0"/>
              </a:spcBef>
              <a:spcAft>
                <a:spcPts val="0"/>
              </a:spcAft>
              <a:buClr>
                <a:schemeClr val="tx1"/>
              </a:buClr>
              <a:buSzPct val="150000"/>
              <a:buFont typeface="Arial" panose="020B0604020202020204" pitchFamily="34" charset="0"/>
              <a:buChar char="•"/>
              <a:defRPr/>
            </a:pPr>
            <a:r>
              <a:rPr lang="en-US" sz="2000" dirty="0">
                <a:ea typeface="Times New Roman"/>
              </a:rPr>
              <a:t>Marine Stewardship Council</a:t>
            </a:r>
          </a:p>
          <a:p>
            <a:pPr marL="625475" lvl="1" indent="-393700">
              <a:spcBef>
                <a:spcPts val="0"/>
              </a:spcBef>
              <a:spcAft>
                <a:spcPts val="0"/>
              </a:spcAft>
              <a:buClr>
                <a:schemeClr val="tx1"/>
              </a:buClr>
              <a:buSzPct val="150000"/>
              <a:buFont typeface="Arial" panose="020B0604020202020204" pitchFamily="34" charset="0"/>
              <a:buChar char="•"/>
              <a:defRPr/>
            </a:pPr>
            <a:r>
              <a:rPr lang="en-US" sz="2000" dirty="0">
                <a:ea typeface="Times New Roman"/>
              </a:rPr>
              <a:t>Roundtable for Sustainable Palm Oil </a:t>
            </a:r>
          </a:p>
          <a:p>
            <a:pPr marL="625475" lvl="1" indent="-393700">
              <a:spcBef>
                <a:spcPts val="0"/>
              </a:spcBef>
              <a:spcAft>
                <a:spcPts val="0"/>
              </a:spcAft>
              <a:buClr>
                <a:schemeClr val="tx1"/>
              </a:buClr>
              <a:buSzPct val="150000"/>
              <a:buFont typeface="Arial" panose="020B0604020202020204" pitchFamily="34" charset="0"/>
              <a:buChar char="•"/>
              <a:defRPr/>
            </a:pPr>
            <a:r>
              <a:rPr lang="en-US" sz="2000" dirty="0">
                <a:ea typeface="Times New Roman"/>
              </a:rPr>
              <a:t>Fairtrade Labelling Organization   </a:t>
            </a:r>
          </a:p>
          <a:p>
            <a:pPr>
              <a:defRPr/>
            </a:pPr>
            <a:endParaRPr lang="en-US" sz="1400" dirty="0"/>
          </a:p>
        </p:txBody>
      </p:sp>
      <p:sp>
        <p:nvSpPr>
          <p:cNvPr id="5" name="Rectangle 4"/>
          <p:cNvSpPr/>
          <p:nvPr/>
        </p:nvSpPr>
        <p:spPr>
          <a:xfrm>
            <a:off x="7239001" y="640080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731242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057400" y="228600"/>
            <a:ext cx="7543800" cy="1143000"/>
          </a:xfrm>
        </p:spPr>
        <p:txBody>
          <a:bodyPr/>
          <a:lstStyle/>
          <a:p>
            <a:pPr>
              <a:lnSpc>
                <a:spcPts val="3800"/>
              </a:lnSpc>
            </a:pPr>
            <a:r>
              <a:rPr lang="en-US" altLang="en-US" sz="3200" dirty="0"/>
              <a:t>Common Program Elements for Responsible Supply Chains</a:t>
            </a:r>
            <a:r>
              <a:rPr lang="en-US" altLang="en-US" sz="3200" dirty="0">
                <a:solidFill>
                  <a:srgbClr val="FFFF66"/>
                </a:solidFill>
              </a:rPr>
              <a:t> </a:t>
            </a:r>
          </a:p>
        </p:txBody>
      </p:sp>
      <p:sp>
        <p:nvSpPr>
          <p:cNvPr id="410627" name="Rectangle 3"/>
          <p:cNvSpPr>
            <a:spLocks noGrp="1" noChangeArrowheads="1"/>
          </p:cNvSpPr>
          <p:nvPr>
            <p:ph type="body" idx="1"/>
          </p:nvPr>
        </p:nvSpPr>
        <p:spPr>
          <a:xfrm>
            <a:off x="3352800" y="1524000"/>
            <a:ext cx="7467600" cy="5029200"/>
          </a:xfrm>
        </p:spPr>
        <p:txBody>
          <a:bodyPr/>
          <a:lstStyle/>
          <a:p>
            <a:pPr>
              <a:buFont typeface="Wingdings" pitchFamily="2" charset="2"/>
              <a:buNone/>
              <a:defRPr/>
            </a:pPr>
            <a:r>
              <a:rPr lang="en-US" sz="2800" b="1" dirty="0"/>
              <a:t>7. Training, Communication                               and Engagement</a:t>
            </a:r>
          </a:p>
          <a:p>
            <a:pPr marL="566738" indent="-219075">
              <a:spcBef>
                <a:spcPts val="0"/>
              </a:spcBef>
              <a:spcAft>
                <a:spcPts val="600"/>
              </a:spcAft>
              <a:buClr>
                <a:schemeClr val="tx1"/>
              </a:buClr>
              <a:buSzPct val="150000"/>
              <a:buFont typeface="Arial" panose="020B0604020202020204" pitchFamily="34" charset="0"/>
              <a:buChar char="•"/>
              <a:defRPr/>
            </a:pPr>
            <a:r>
              <a:rPr lang="en-US" sz="2400" dirty="0"/>
              <a:t>Guidance book</a:t>
            </a:r>
          </a:p>
          <a:p>
            <a:pPr marL="566738" indent="-219075">
              <a:spcBef>
                <a:spcPts val="0"/>
              </a:spcBef>
              <a:spcAft>
                <a:spcPts val="600"/>
              </a:spcAft>
              <a:buClr>
                <a:schemeClr val="tx1"/>
              </a:buClr>
              <a:buSzPct val="150000"/>
              <a:buFont typeface="Arial" panose="020B0604020202020204" pitchFamily="34" charset="0"/>
              <a:buChar char="•"/>
              <a:defRPr/>
            </a:pPr>
            <a:r>
              <a:rPr lang="en-US" sz="2400" dirty="0"/>
              <a:t>Website, online training</a:t>
            </a:r>
          </a:p>
          <a:p>
            <a:pPr marL="566738" indent="-219075">
              <a:spcBef>
                <a:spcPts val="0"/>
              </a:spcBef>
              <a:spcAft>
                <a:spcPts val="600"/>
              </a:spcAft>
              <a:buClr>
                <a:schemeClr val="tx1"/>
              </a:buClr>
              <a:buSzPct val="150000"/>
              <a:buFont typeface="Arial" panose="020B0604020202020204" pitchFamily="34" charset="0"/>
              <a:buChar char="•"/>
              <a:defRPr/>
            </a:pPr>
            <a:r>
              <a:rPr lang="en-US" sz="2400" dirty="0"/>
              <a:t>Newsletters</a:t>
            </a:r>
          </a:p>
          <a:p>
            <a:pPr marL="566738" indent="-219075">
              <a:spcBef>
                <a:spcPts val="0"/>
              </a:spcBef>
              <a:spcAft>
                <a:spcPts val="600"/>
              </a:spcAft>
              <a:buClr>
                <a:schemeClr val="tx1"/>
              </a:buClr>
              <a:buSzPct val="150000"/>
              <a:buFont typeface="Arial" panose="020B0604020202020204" pitchFamily="34" charset="0"/>
              <a:buChar char="•"/>
              <a:defRPr/>
            </a:pPr>
            <a:r>
              <a:rPr lang="en-US" sz="2400" dirty="0"/>
              <a:t>Conferences</a:t>
            </a:r>
          </a:p>
          <a:p>
            <a:pPr marL="566738" indent="-219075">
              <a:spcBef>
                <a:spcPts val="0"/>
              </a:spcBef>
              <a:spcAft>
                <a:spcPts val="1200"/>
              </a:spcAft>
              <a:buClr>
                <a:schemeClr val="tx1"/>
              </a:buClr>
              <a:buSzPct val="150000"/>
              <a:buFont typeface="Arial" panose="020B0604020202020204" pitchFamily="34" charset="0"/>
              <a:buChar char="•"/>
              <a:defRPr/>
            </a:pPr>
            <a:r>
              <a:rPr lang="en-US" sz="2400" dirty="0"/>
              <a:t>Model facilities                                                (e.g., Marks &amp; Spencer)</a:t>
            </a:r>
          </a:p>
          <a:p>
            <a:pPr marL="347663" indent="-347663">
              <a:spcBef>
                <a:spcPts val="0"/>
              </a:spcBef>
              <a:spcAft>
                <a:spcPts val="1200"/>
              </a:spcAft>
              <a:buClr>
                <a:schemeClr val="tx1"/>
              </a:buClr>
              <a:buSzPct val="150000"/>
              <a:buNone/>
              <a:defRPr/>
            </a:pPr>
            <a:r>
              <a:rPr lang="en-US" dirty="0"/>
              <a:t>	</a:t>
            </a:r>
            <a:endParaRPr lang="en-US" sz="1600" dirty="0"/>
          </a:p>
        </p:txBody>
      </p:sp>
      <p:pic>
        <p:nvPicPr>
          <p:cNvPr id="76805" name="Picture 4" descr="Auditi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2362200"/>
            <a:ext cx="17986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39029109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06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895600" y="0"/>
            <a:ext cx="7543800" cy="1143000"/>
          </a:xfrm>
        </p:spPr>
        <p:txBody>
          <a:bodyPr/>
          <a:lstStyle/>
          <a:p>
            <a:pPr>
              <a:lnSpc>
                <a:spcPts val="3800"/>
              </a:lnSpc>
            </a:pPr>
            <a:r>
              <a:rPr lang="en-US" altLang="en-US" sz="3600" dirty="0"/>
              <a:t>Common Program Elements for Responsible Supply Chains</a:t>
            </a:r>
            <a:r>
              <a:rPr lang="en-US" altLang="en-US" sz="3600" dirty="0">
                <a:solidFill>
                  <a:srgbClr val="FFFF66"/>
                </a:solidFill>
              </a:rPr>
              <a:t> </a:t>
            </a:r>
          </a:p>
        </p:txBody>
      </p:sp>
      <p:sp>
        <p:nvSpPr>
          <p:cNvPr id="410627" name="Rectangle 3"/>
          <p:cNvSpPr>
            <a:spLocks noGrp="1" noChangeArrowheads="1"/>
          </p:cNvSpPr>
          <p:nvPr>
            <p:ph type="body" idx="1"/>
          </p:nvPr>
        </p:nvSpPr>
        <p:spPr>
          <a:xfrm>
            <a:off x="3352800" y="1524000"/>
            <a:ext cx="7467600" cy="5029200"/>
          </a:xfrm>
        </p:spPr>
        <p:txBody>
          <a:bodyPr/>
          <a:lstStyle/>
          <a:p>
            <a:pPr marL="347663" indent="-347663">
              <a:spcBef>
                <a:spcPts val="0"/>
              </a:spcBef>
              <a:spcAft>
                <a:spcPts val="1200"/>
              </a:spcAft>
              <a:buClr>
                <a:schemeClr val="tx1"/>
              </a:buClr>
              <a:buSzPct val="150000"/>
              <a:buNone/>
              <a:defRPr/>
            </a:pPr>
            <a:r>
              <a:rPr lang="en-US" sz="2800" dirty="0"/>
              <a:t>8</a:t>
            </a:r>
            <a:r>
              <a:rPr lang="en-US" sz="2800" b="1" dirty="0"/>
              <a:t>. Supplier Management                               Systems                                                             </a:t>
            </a:r>
            <a:r>
              <a:rPr lang="en-US" sz="2400" dirty="0"/>
              <a:t>(e.g., ISO 14001, SA 8000,EICC)</a:t>
            </a:r>
          </a:p>
          <a:p>
            <a:pPr marL="347663" indent="-347663">
              <a:spcBef>
                <a:spcPts val="0"/>
              </a:spcBef>
              <a:spcAft>
                <a:spcPts val="1200"/>
              </a:spcAft>
              <a:buClr>
                <a:schemeClr val="tx1"/>
              </a:buClr>
              <a:buSzPct val="150000"/>
              <a:buNone/>
              <a:defRPr/>
            </a:pPr>
            <a:r>
              <a:rPr lang="en-US" dirty="0"/>
              <a:t>9. </a:t>
            </a:r>
            <a:r>
              <a:rPr lang="en-US" sz="2800" b="1" dirty="0">
                <a:ea typeface="Times New Roman"/>
              </a:rPr>
              <a:t>Supplier Awards </a:t>
            </a:r>
            <a:r>
              <a:rPr lang="en-US" sz="2000" dirty="0">
                <a:ea typeface="Times New Roman"/>
              </a:rPr>
              <a:t>(Wal-Mart, McDonald’s, AT&amp;T, Bombardier)</a:t>
            </a:r>
            <a:r>
              <a:rPr lang="en-US" dirty="0">
                <a:ea typeface="Times New Roman"/>
              </a:rPr>
              <a:t>, </a:t>
            </a:r>
            <a:r>
              <a:rPr lang="en-US" b="1" dirty="0">
                <a:ea typeface="Times New Roman"/>
              </a:rPr>
              <a:t>Other Motivators</a:t>
            </a:r>
          </a:p>
        </p:txBody>
      </p:sp>
      <p:pic>
        <p:nvPicPr>
          <p:cNvPr id="76805" name="Picture 4" descr="Auditi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9519" y="1295400"/>
            <a:ext cx="17986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27986143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0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06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057400" y="228600"/>
            <a:ext cx="7315200" cy="654050"/>
          </a:xfrm>
        </p:spPr>
        <p:txBody>
          <a:bodyPr/>
          <a:lstStyle/>
          <a:p>
            <a:r>
              <a:rPr lang="en-US" altLang="en-US" sz="4000" dirty="0"/>
              <a:t>Motivating Suppliers</a:t>
            </a:r>
          </a:p>
        </p:txBody>
      </p:sp>
      <p:sp>
        <p:nvSpPr>
          <p:cNvPr id="412675" name="Rectangle 3"/>
          <p:cNvSpPr>
            <a:spLocks noGrp="1" noChangeArrowheads="1"/>
          </p:cNvSpPr>
          <p:nvPr>
            <p:ph type="body" idx="1"/>
          </p:nvPr>
        </p:nvSpPr>
        <p:spPr>
          <a:xfrm>
            <a:off x="3276600" y="1066801"/>
            <a:ext cx="7924800" cy="4632325"/>
          </a:xfrm>
        </p:spPr>
        <p:txBody>
          <a:bodyPr/>
          <a:lstStyle/>
          <a:p>
            <a:pPr marL="347663" indent="-347663"/>
            <a:r>
              <a:rPr lang="en-US" altLang="en-US" sz="2800" b="1" dirty="0"/>
              <a:t>More business</a:t>
            </a:r>
          </a:p>
          <a:p>
            <a:pPr marL="347663" indent="-347663"/>
            <a:endParaRPr lang="en-US" altLang="en-US" sz="2800" b="1" dirty="0"/>
          </a:p>
          <a:p>
            <a:pPr marL="347663" indent="-347663"/>
            <a:r>
              <a:rPr lang="en-US" altLang="en-US" sz="2800" b="1" dirty="0"/>
              <a:t>Greater access to customer,                                        further assistance</a:t>
            </a:r>
          </a:p>
          <a:p>
            <a:pPr marL="347663" indent="-347663"/>
            <a:endParaRPr lang="en-US" altLang="en-US" sz="2800" b="1" dirty="0"/>
          </a:p>
          <a:p>
            <a:pPr marL="347663" indent="-347663"/>
            <a:r>
              <a:rPr lang="en-US" altLang="en-US" sz="2800" b="1" dirty="0"/>
              <a:t>Improved productivity, efficiency,              performance </a:t>
            </a:r>
          </a:p>
          <a:p>
            <a:pPr marL="347663" indent="-347663"/>
            <a:endParaRPr lang="en-US" altLang="en-US" sz="2800" b="1" dirty="0"/>
          </a:p>
          <a:p>
            <a:pPr marL="347663" indent="-347663"/>
            <a:r>
              <a:rPr lang="en-US" altLang="en-US" sz="2800" b="1" dirty="0">
                <a:solidFill>
                  <a:schemeClr val="accent6">
                    <a:lumMod val="75000"/>
                  </a:schemeClr>
                </a:solidFill>
              </a:rPr>
              <a:t>Rewards and recognition                                  </a:t>
            </a:r>
          </a:p>
        </p:txBody>
      </p:sp>
      <p:pic>
        <p:nvPicPr>
          <p:cNvPr id="77828" name="Picture 4" descr="carrot and st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109" y="381002"/>
            <a:ext cx="1438890" cy="198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11200232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2675">
                                            <p:txEl>
                                              <p:pRg st="0" end="0"/>
                                            </p:txEl>
                                          </p:spTgt>
                                        </p:tgtEl>
                                        <p:attrNameLst>
                                          <p:attrName>style.visibility</p:attrName>
                                        </p:attrNameLst>
                                      </p:cBhvr>
                                      <p:to>
                                        <p:strVal val="visible"/>
                                      </p:to>
                                    </p:set>
                                    <p:anim calcmode="lin" valueType="num">
                                      <p:cBhvr additive="base">
                                        <p:cTn id="7" dur="500" fill="hold"/>
                                        <p:tgtEl>
                                          <p:spTgt spid="412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267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2675">
                                            <p:txEl>
                                              <p:pRg st="2" end="2"/>
                                            </p:txEl>
                                          </p:spTgt>
                                        </p:tgtEl>
                                        <p:attrNameLst>
                                          <p:attrName>style.visibility</p:attrName>
                                        </p:attrNameLst>
                                      </p:cBhvr>
                                      <p:to>
                                        <p:strVal val="visible"/>
                                      </p:to>
                                    </p:set>
                                    <p:anim calcmode="lin" valueType="num">
                                      <p:cBhvr additive="base">
                                        <p:cTn id="11" dur="500" fill="hold"/>
                                        <p:tgtEl>
                                          <p:spTgt spid="41267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2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12675">
                                            <p:txEl>
                                              <p:pRg st="4" end="4"/>
                                            </p:txEl>
                                          </p:spTgt>
                                        </p:tgtEl>
                                        <p:attrNameLst>
                                          <p:attrName>style.visibility</p:attrName>
                                        </p:attrNameLst>
                                      </p:cBhvr>
                                      <p:to>
                                        <p:strVal val="visible"/>
                                      </p:to>
                                    </p:set>
                                    <p:anim calcmode="lin" valueType="num">
                                      <p:cBhvr additive="base">
                                        <p:cTn id="17" dur="500" fill="hold"/>
                                        <p:tgtEl>
                                          <p:spTgt spid="41267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126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12675">
                                            <p:txEl>
                                              <p:pRg st="6" end="6"/>
                                            </p:txEl>
                                          </p:spTgt>
                                        </p:tgtEl>
                                        <p:attrNameLst>
                                          <p:attrName>style.visibility</p:attrName>
                                        </p:attrNameLst>
                                      </p:cBhvr>
                                      <p:to>
                                        <p:strVal val="visible"/>
                                      </p:to>
                                    </p:set>
                                    <p:anim calcmode="lin" valueType="num">
                                      <p:cBhvr additive="base">
                                        <p:cTn id="23" dur="500" fill="hold"/>
                                        <p:tgtEl>
                                          <p:spTgt spid="41267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126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895600" y="0"/>
            <a:ext cx="7543800" cy="1143000"/>
          </a:xfrm>
        </p:spPr>
        <p:txBody>
          <a:bodyPr/>
          <a:lstStyle/>
          <a:p>
            <a:r>
              <a:rPr lang="en-US" altLang="en-US" sz="3600" dirty="0"/>
              <a:t>Common Program Elements for Responsible Supply Chains</a:t>
            </a:r>
            <a:r>
              <a:rPr lang="en-US" altLang="en-US" sz="3600" dirty="0">
                <a:solidFill>
                  <a:srgbClr val="FFFF66"/>
                </a:solidFill>
              </a:rPr>
              <a:t> </a:t>
            </a:r>
          </a:p>
        </p:txBody>
      </p:sp>
      <p:sp>
        <p:nvSpPr>
          <p:cNvPr id="410627" name="Rectangle 3"/>
          <p:cNvSpPr>
            <a:spLocks noGrp="1" noChangeArrowheads="1"/>
          </p:cNvSpPr>
          <p:nvPr>
            <p:ph type="body" idx="1"/>
          </p:nvPr>
        </p:nvSpPr>
        <p:spPr>
          <a:xfrm>
            <a:off x="3352800" y="1295400"/>
            <a:ext cx="7467600" cy="5029200"/>
          </a:xfrm>
        </p:spPr>
        <p:txBody>
          <a:bodyPr/>
          <a:lstStyle/>
          <a:p>
            <a:pPr>
              <a:buFont typeface="Wingdings" pitchFamily="2" charset="2"/>
              <a:buNone/>
              <a:defRPr/>
            </a:pPr>
            <a:r>
              <a:rPr lang="en-US" sz="2400" dirty="0">
                <a:solidFill>
                  <a:schemeClr val="bg1">
                    <a:lumMod val="65000"/>
                  </a:schemeClr>
                </a:solidFill>
              </a:rPr>
              <a:t>7. Training, Communication and Engagement</a:t>
            </a:r>
          </a:p>
          <a:p>
            <a:pPr marL="566738" indent="-219075">
              <a:spcBef>
                <a:spcPts val="0"/>
              </a:spcBef>
              <a:spcAft>
                <a:spcPts val="600"/>
              </a:spcAft>
              <a:buClr>
                <a:schemeClr val="tx1"/>
              </a:buClr>
              <a:buSzPct val="150000"/>
              <a:buFont typeface="Arial" panose="020B0604020202020204" pitchFamily="34" charset="0"/>
              <a:buChar char="•"/>
              <a:defRPr/>
            </a:pPr>
            <a:r>
              <a:rPr lang="en-US" sz="2400" dirty="0">
                <a:solidFill>
                  <a:schemeClr val="bg1">
                    <a:lumMod val="65000"/>
                  </a:schemeClr>
                </a:solidFill>
              </a:rPr>
              <a:t>Guidance book</a:t>
            </a:r>
          </a:p>
          <a:p>
            <a:pPr marL="566738" indent="-219075">
              <a:spcBef>
                <a:spcPts val="0"/>
              </a:spcBef>
              <a:spcAft>
                <a:spcPts val="600"/>
              </a:spcAft>
              <a:buClr>
                <a:schemeClr val="tx1"/>
              </a:buClr>
              <a:buSzPct val="150000"/>
              <a:buFont typeface="Arial" panose="020B0604020202020204" pitchFamily="34" charset="0"/>
              <a:buChar char="•"/>
              <a:defRPr/>
            </a:pPr>
            <a:r>
              <a:rPr lang="en-US" sz="2400" dirty="0">
                <a:solidFill>
                  <a:schemeClr val="bg1">
                    <a:lumMod val="65000"/>
                  </a:schemeClr>
                </a:solidFill>
              </a:rPr>
              <a:t>Website, online training</a:t>
            </a:r>
          </a:p>
          <a:p>
            <a:pPr marL="566738" indent="-219075">
              <a:spcBef>
                <a:spcPts val="0"/>
              </a:spcBef>
              <a:spcAft>
                <a:spcPts val="600"/>
              </a:spcAft>
              <a:buClr>
                <a:schemeClr val="tx1"/>
              </a:buClr>
              <a:buSzPct val="150000"/>
              <a:buFont typeface="Arial" panose="020B0604020202020204" pitchFamily="34" charset="0"/>
              <a:buChar char="•"/>
              <a:defRPr/>
            </a:pPr>
            <a:r>
              <a:rPr lang="en-US" sz="2400" dirty="0">
                <a:solidFill>
                  <a:schemeClr val="bg1">
                    <a:lumMod val="65000"/>
                  </a:schemeClr>
                </a:solidFill>
              </a:rPr>
              <a:t>Newsletters</a:t>
            </a:r>
          </a:p>
          <a:p>
            <a:pPr marL="566738" indent="-219075">
              <a:spcBef>
                <a:spcPts val="0"/>
              </a:spcBef>
              <a:spcAft>
                <a:spcPts val="600"/>
              </a:spcAft>
              <a:buClr>
                <a:schemeClr val="tx1"/>
              </a:buClr>
              <a:buSzPct val="150000"/>
              <a:buFont typeface="Arial" panose="020B0604020202020204" pitchFamily="34" charset="0"/>
              <a:buChar char="•"/>
              <a:defRPr/>
            </a:pPr>
            <a:r>
              <a:rPr lang="en-US" sz="2400" dirty="0">
                <a:solidFill>
                  <a:schemeClr val="bg1">
                    <a:lumMod val="65000"/>
                  </a:schemeClr>
                </a:solidFill>
              </a:rPr>
              <a:t>Conferences</a:t>
            </a:r>
          </a:p>
          <a:p>
            <a:pPr marL="566738" indent="-219075">
              <a:spcBef>
                <a:spcPts val="0"/>
              </a:spcBef>
              <a:spcAft>
                <a:spcPts val="1200"/>
              </a:spcAft>
              <a:buClr>
                <a:schemeClr val="tx1"/>
              </a:buClr>
              <a:buSzPct val="150000"/>
              <a:buFont typeface="Arial" panose="020B0604020202020204" pitchFamily="34" charset="0"/>
              <a:buChar char="•"/>
              <a:defRPr/>
            </a:pPr>
            <a:r>
              <a:rPr lang="en-US" sz="2400" dirty="0">
                <a:solidFill>
                  <a:schemeClr val="bg1">
                    <a:lumMod val="65000"/>
                  </a:schemeClr>
                </a:solidFill>
              </a:rPr>
              <a:t>Model facilities</a:t>
            </a:r>
          </a:p>
          <a:p>
            <a:pPr>
              <a:spcBef>
                <a:spcPts val="0"/>
              </a:spcBef>
              <a:spcAft>
                <a:spcPts val="1200"/>
              </a:spcAft>
              <a:buClr>
                <a:schemeClr val="tx1"/>
              </a:buClr>
              <a:buSzPct val="150000"/>
              <a:buNone/>
              <a:defRPr/>
            </a:pPr>
            <a:r>
              <a:rPr lang="en-US" sz="2400" dirty="0">
                <a:solidFill>
                  <a:schemeClr val="bg1">
                    <a:lumMod val="65000"/>
                  </a:schemeClr>
                </a:solidFill>
              </a:rPr>
              <a:t>8. Supplier Management Systems                                  (e.g., ISO 14001, SA 8000)</a:t>
            </a:r>
          </a:p>
          <a:p>
            <a:pPr>
              <a:spcBef>
                <a:spcPts val="0"/>
              </a:spcBef>
              <a:spcAft>
                <a:spcPts val="1200"/>
              </a:spcAft>
              <a:buClr>
                <a:schemeClr val="tx1"/>
              </a:buClr>
              <a:buSzPct val="150000"/>
              <a:buNone/>
              <a:defRPr/>
            </a:pPr>
            <a:r>
              <a:rPr lang="en-US" sz="2400" dirty="0">
                <a:solidFill>
                  <a:schemeClr val="bg1">
                    <a:lumMod val="65000"/>
                  </a:schemeClr>
                </a:solidFill>
              </a:rPr>
              <a:t>9. </a:t>
            </a:r>
            <a:r>
              <a:rPr lang="en-US" sz="2400" dirty="0">
                <a:solidFill>
                  <a:schemeClr val="bg1">
                    <a:lumMod val="65000"/>
                  </a:schemeClr>
                </a:solidFill>
                <a:latin typeface="Times New Roman"/>
                <a:ea typeface="Times New Roman"/>
              </a:rPr>
              <a:t>Supplier Awards, Other Motivators</a:t>
            </a:r>
          </a:p>
          <a:p>
            <a:pPr>
              <a:spcBef>
                <a:spcPts val="0"/>
              </a:spcBef>
              <a:spcAft>
                <a:spcPts val="1200"/>
              </a:spcAft>
              <a:buClr>
                <a:schemeClr val="tx1"/>
              </a:buClr>
              <a:buSzPct val="150000"/>
              <a:buNone/>
              <a:defRPr/>
            </a:pPr>
            <a:r>
              <a:rPr lang="en-US" sz="2800" b="1" dirty="0">
                <a:latin typeface="Times New Roman"/>
                <a:ea typeface="Times New Roman"/>
              </a:rPr>
              <a:t>10. </a:t>
            </a:r>
            <a:r>
              <a:rPr lang="en-US" sz="2800" b="1" dirty="0">
                <a:latin typeface="+mj-lt"/>
                <a:ea typeface="Times New Roman"/>
              </a:rPr>
              <a:t>Collaborative Programs</a:t>
            </a:r>
            <a:endParaRPr lang="en-US" sz="2800" b="1" dirty="0">
              <a:latin typeface="+mj-lt"/>
            </a:endParaRPr>
          </a:p>
          <a:p>
            <a:pPr>
              <a:buFont typeface="Wingdings" pitchFamily="2" charset="2"/>
              <a:buNone/>
              <a:defRPr/>
            </a:pPr>
            <a:endParaRPr lang="en-US" sz="1600" dirty="0"/>
          </a:p>
        </p:txBody>
      </p:sp>
      <p:pic>
        <p:nvPicPr>
          <p:cNvPr id="6" name="Picture 4" descr="Auditi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2971800"/>
            <a:ext cx="17986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732954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971800" y="76200"/>
            <a:ext cx="7315200" cy="654050"/>
          </a:xfrm>
        </p:spPr>
        <p:txBody>
          <a:bodyPr/>
          <a:lstStyle/>
          <a:p>
            <a:r>
              <a:rPr lang="en-US" altLang="en-US" sz="3600" dirty="0"/>
              <a:t>Responsible Sourcing Networks</a:t>
            </a:r>
          </a:p>
        </p:txBody>
      </p:sp>
      <p:sp>
        <p:nvSpPr>
          <p:cNvPr id="79875" name="Rectangle 3"/>
          <p:cNvSpPr>
            <a:spLocks noGrp="1" noChangeArrowheads="1"/>
          </p:cNvSpPr>
          <p:nvPr>
            <p:ph type="body" idx="1"/>
          </p:nvPr>
        </p:nvSpPr>
        <p:spPr>
          <a:xfrm>
            <a:off x="2819400" y="914401"/>
            <a:ext cx="8534400" cy="5299075"/>
          </a:xfrm>
        </p:spPr>
        <p:txBody>
          <a:bodyPr/>
          <a:lstStyle/>
          <a:p>
            <a:pPr>
              <a:spcBef>
                <a:spcPct val="0"/>
              </a:spcBef>
              <a:spcAft>
                <a:spcPts val="1200"/>
              </a:spcAft>
              <a:buFont typeface="Symbol" pitchFamily="18" charset="2"/>
              <a:buChar char=""/>
              <a:tabLst>
                <a:tab pos="457200" algn="l"/>
              </a:tabLst>
            </a:pPr>
            <a:r>
              <a:rPr lang="en-US" altLang="en-US" sz="2000" b="1" dirty="0">
                <a:cs typeface="Times New Roman" pitchFamily="18" charset="0"/>
              </a:rPr>
              <a:t>The Sustainability Consortium: </a:t>
            </a:r>
            <a:r>
              <a:rPr lang="en-US" altLang="en-US" sz="2000" dirty="0">
                <a:solidFill>
                  <a:schemeClr val="tx1"/>
                </a:solidFill>
                <a:cs typeface="Times New Roman" pitchFamily="18" charset="0"/>
              </a:rPr>
              <a:t>Wal-Mart, J&amp;J, McDonald’s,            P&amp;G,  General Mills, et al., plus NGOs and academics</a:t>
            </a:r>
          </a:p>
          <a:p>
            <a:pPr>
              <a:spcBef>
                <a:spcPct val="0"/>
              </a:spcBef>
              <a:spcAft>
                <a:spcPts val="1200"/>
              </a:spcAft>
              <a:buFont typeface="Symbol" pitchFamily="18" charset="2"/>
              <a:buChar char=""/>
              <a:tabLst>
                <a:tab pos="457200" algn="l"/>
              </a:tabLst>
            </a:pPr>
            <a:r>
              <a:rPr lang="en-US" altLang="en-US" sz="2000" b="1" dirty="0">
                <a:solidFill>
                  <a:schemeClr val="accent6">
                    <a:lumMod val="75000"/>
                  </a:schemeClr>
                </a:solidFill>
                <a:cs typeface="Times New Roman" pitchFamily="18" charset="0"/>
              </a:rPr>
              <a:t>Global Social Compliance Programme Task Force: </a:t>
            </a:r>
            <a:r>
              <a:rPr lang="en-US" altLang="en-US" sz="2000" dirty="0">
                <a:solidFill>
                  <a:srgbClr val="000000"/>
                </a:solidFill>
                <a:cs typeface="Times New Roman" pitchFamily="18" charset="0"/>
              </a:rPr>
              <a:t>Wal-Mart,                    IKEA, Unilever, Best Buy, et al.</a:t>
            </a:r>
          </a:p>
          <a:p>
            <a:pPr>
              <a:spcBef>
                <a:spcPct val="0"/>
              </a:spcBef>
              <a:spcAft>
                <a:spcPts val="1200"/>
              </a:spcAft>
              <a:buFont typeface="Symbol" pitchFamily="18" charset="2"/>
              <a:buChar char=""/>
              <a:tabLst>
                <a:tab pos="457200" algn="l"/>
              </a:tabLst>
            </a:pPr>
            <a:r>
              <a:rPr lang="en-US" altLang="en-US" sz="2000" b="1" dirty="0">
                <a:cs typeface="Times New Roman" pitchFamily="18" charset="0"/>
              </a:rPr>
              <a:t>AIM Progress: </a:t>
            </a:r>
            <a:r>
              <a:rPr lang="en-US" altLang="en-US" sz="2000" dirty="0">
                <a:solidFill>
                  <a:schemeClr val="tx1"/>
                </a:solidFill>
                <a:cs typeface="Times New Roman" pitchFamily="18" charset="0"/>
              </a:rPr>
              <a:t>McDonald’s, Unilever, Coca Cola, General Mills,                           AB InBev, et al.</a:t>
            </a:r>
          </a:p>
          <a:p>
            <a:pPr>
              <a:spcBef>
                <a:spcPct val="0"/>
              </a:spcBef>
              <a:spcAft>
                <a:spcPts val="1200"/>
              </a:spcAft>
              <a:buFont typeface="Symbol" pitchFamily="18" charset="2"/>
              <a:buChar char=""/>
              <a:tabLst>
                <a:tab pos="457200" algn="l"/>
              </a:tabLst>
            </a:pPr>
            <a:r>
              <a:rPr lang="en-US" altLang="en-US" sz="2000" b="1" dirty="0">
                <a:cs typeface="Times New Roman" pitchFamily="18" charset="0"/>
              </a:rPr>
              <a:t>Ethical Trading Initiative</a:t>
            </a:r>
            <a:r>
              <a:rPr lang="en-US" altLang="en-US" sz="2000" dirty="0">
                <a:cs typeface="Times New Roman" pitchFamily="18" charset="0"/>
              </a:rPr>
              <a:t>: </a:t>
            </a:r>
            <a:r>
              <a:rPr lang="en-US" altLang="en-US" sz="2000" dirty="0">
                <a:solidFill>
                  <a:schemeClr val="tx1"/>
                </a:solidFill>
                <a:cs typeface="Times New Roman" pitchFamily="18" charset="0"/>
              </a:rPr>
              <a:t>European companies, unions, NGOs</a:t>
            </a:r>
          </a:p>
          <a:p>
            <a:pPr>
              <a:spcBef>
                <a:spcPct val="0"/>
              </a:spcBef>
              <a:spcAft>
                <a:spcPts val="1200"/>
              </a:spcAft>
              <a:buFont typeface="Symbol" pitchFamily="18" charset="2"/>
              <a:buChar char=""/>
              <a:tabLst>
                <a:tab pos="457200" algn="l"/>
              </a:tabLst>
            </a:pPr>
            <a:r>
              <a:rPr lang="en-US" altLang="en-US" sz="2000" b="1" dirty="0">
                <a:cs typeface="Times New Roman" pitchFamily="18" charset="0"/>
              </a:rPr>
              <a:t>Electronic Industry Citizenship Coalition (EICC)</a:t>
            </a:r>
          </a:p>
          <a:p>
            <a:pPr>
              <a:spcBef>
                <a:spcPct val="0"/>
              </a:spcBef>
              <a:spcAft>
                <a:spcPts val="1200"/>
              </a:spcAft>
              <a:buFont typeface="Symbol" pitchFamily="18" charset="2"/>
              <a:buChar char=""/>
              <a:tabLst>
                <a:tab pos="457200" algn="l"/>
              </a:tabLst>
            </a:pPr>
            <a:r>
              <a:rPr lang="en-US" altLang="en-US" sz="2000" b="1" dirty="0">
                <a:cs typeface="Times New Roman" pitchFamily="18" charset="0"/>
              </a:rPr>
              <a:t>Global e-Sustainability Initiative</a:t>
            </a:r>
          </a:p>
          <a:p>
            <a:pPr>
              <a:spcBef>
                <a:spcPct val="0"/>
              </a:spcBef>
              <a:spcAft>
                <a:spcPts val="1200"/>
              </a:spcAft>
              <a:buFont typeface="Symbol" pitchFamily="18" charset="2"/>
              <a:buChar char=""/>
              <a:tabLst>
                <a:tab pos="457200" algn="l"/>
              </a:tabLst>
            </a:pPr>
            <a:r>
              <a:rPr lang="en-US" altLang="en-US" sz="2000" b="1" dirty="0">
                <a:cs typeface="Times New Roman" pitchFamily="18" charset="0"/>
              </a:rPr>
              <a:t>GS1 Sustainability Workgroup</a:t>
            </a:r>
          </a:p>
          <a:p>
            <a:pPr>
              <a:spcBef>
                <a:spcPct val="0"/>
              </a:spcBef>
              <a:spcAft>
                <a:spcPts val="1200"/>
              </a:spcAft>
              <a:buFont typeface="Symbol" pitchFamily="18" charset="2"/>
              <a:buChar char=""/>
              <a:tabLst>
                <a:tab pos="457200" algn="l"/>
              </a:tabLst>
            </a:pPr>
            <a:r>
              <a:rPr lang="en-US" altLang="en-US" sz="2000" b="1" dirty="0">
                <a:cs typeface="Times New Roman" pitchFamily="18" charset="0"/>
              </a:rPr>
              <a:t>Beyond Monitoring Working Group (BSR)</a:t>
            </a:r>
          </a:p>
          <a:p>
            <a:pPr>
              <a:spcBef>
                <a:spcPct val="0"/>
              </a:spcBef>
              <a:spcAft>
                <a:spcPts val="1200"/>
              </a:spcAft>
              <a:buFont typeface="Symbol" pitchFamily="18" charset="2"/>
              <a:buChar char=""/>
              <a:tabLst>
                <a:tab pos="457200" algn="l"/>
              </a:tabLst>
            </a:pPr>
            <a:r>
              <a:rPr lang="en-US" altLang="en-US" sz="2000" b="1" dirty="0">
                <a:cs typeface="Times New Roman" pitchFamily="18" charset="0"/>
              </a:rPr>
              <a:t>Pharmaceutical Supply Chain Initiative (BSR): </a:t>
            </a:r>
            <a:r>
              <a:rPr lang="en-US" altLang="en-US" sz="2000" dirty="0">
                <a:solidFill>
                  <a:schemeClr val="tx1"/>
                </a:solidFill>
                <a:cs typeface="Times New Roman" pitchFamily="18" charset="0"/>
              </a:rPr>
              <a:t>Baxter, et al.</a:t>
            </a:r>
          </a:p>
        </p:txBody>
      </p:sp>
      <p:pic>
        <p:nvPicPr>
          <p:cNvPr id="79877" name="Picture 3" descr="http://brettworks.files.wordpress.com/2011/12/network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9500" y="4114801"/>
            <a:ext cx="1937500" cy="144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82474067"/>
      </p:ext>
    </p:extLst>
  </p:cSld>
  <p:clrMapOvr>
    <a:masterClrMapping/>
  </p:clrMapOvr>
  <p:transition spd="med">
    <p:zoom/>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667000" y="260350"/>
            <a:ext cx="8077200" cy="654050"/>
          </a:xfrm>
        </p:spPr>
        <p:txBody>
          <a:bodyPr/>
          <a:lstStyle/>
          <a:p>
            <a:pPr>
              <a:lnSpc>
                <a:spcPts val="3800"/>
              </a:lnSpc>
            </a:pPr>
            <a:r>
              <a:rPr lang="en-US" altLang="en-US" sz="3600" dirty="0"/>
              <a:t>Other Responsible Sourcing Resources</a:t>
            </a:r>
          </a:p>
        </p:txBody>
      </p:sp>
      <p:sp>
        <p:nvSpPr>
          <p:cNvPr id="422915" name="Rectangle 3"/>
          <p:cNvSpPr>
            <a:spLocks noGrp="1" noChangeArrowheads="1"/>
          </p:cNvSpPr>
          <p:nvPr>
            <p:ph type="body" idx="1"/>
          </p:nvPr>
        </p:nvSpPr>
        <p:spPr>
          <a:xfrm>
            <a:off x="2971801" y="1101726"/>
            <a:ext cx="7326313" cy="5299075"/>
          </a:xfrm>
        </p:spPr>
        <p:txBody>
          <a:bodyPr/>
          <a:lstStyle/>
          <a:p>
            <a:pPr>
              <a:spcAft>
                <a:spcPts val="600"/>
              </a:spcAft>
              <a:buSzPct val="150000"/>
              <a:buFont typeface="Arial" charset="0"/>
              <a:buChar char="•"/>
            </a:pPr>
            <a:r>
              <a:rPr lang="en-US" altLang="en-US" sz="2000" b="1" dirty="0">
                <a:solidFill>
                  <a:schemeClr val="accent6">
                    <a:lumMod val="75000"/>
                  </a:schemeClr>
                </a:solidFill>
              </a:rPr>
              <a:t>Company websites and collaborative programs</a:t>
            </a:r>
          </a:p>
          <a:p>
            <a:pPr>
              <a:spcBef>
                <a:spcPct val="0"/>
              </a:spcBef>
              <a:spcAft>
                <a:spcPts val="600"/>
              </a:spcAft>
              <a:buSzPct val="150000"/>
              <a:buFont typeface="Arial" charset="0"/>
              <a:buChar char="•"/>
            </a:pPr>
            <a:r>
              <a:rPr lang="en-US" altLang="en-US" sz="2000" b="1" dirty="0">
                <a:solidFill>
                  <a:schemeClr val="accent6">
                    <a:lumMod val="75000"/>
                  </a:schemeClr>
                </a:solidFill>
              </a:rPr>
              <a:t>Business for Social Responsibility </a:t>
            </a:r>
            <a:r>
              <a:rPr lang="en-US" altLang="en-US" sz="2000" dirty="0">
                <a:solidFill>
                  <a:schemeClr val="accent6">
                    <a:lumMod val="75000"/>
                  </a:schemeClr>
                </a:solidFill>
              </a:rPr>
              <a:t>(BSR)</a:t>
            </a:r>
            <a:r>
              <a:rPr lang="en-US" altLang="en-US" sz="2000" dirty="0">
                <a:solidFill>
                  <a:schemeClr val="accent6">
                    <a:lumMod val="75000"/>
                  </a:schemeClr>
                </a:solidFill>
                <a:cs typeface="Times New Roman" pitchFamily="18" charset="0"/>
              </a:rPr>
              <a:t> Center for Sustainable Procurement </a:t>
            </a:r>
          </a:p>
          <a:p>
            <a:pPr>
              <a:spcBef>
                <a:spcPct val="0"/>
              </a:spcBef>
              <a:spcAft>
                <a:spcPts val="600"/>
              </a:spcAft>
              <a:buSzPct val="150000"/>
              <a:buFont typeface="Arial" charset="0"/>
              <a:buChar char="•"/>
            </a:pPr>
            <a:r>
              <a:rPr lang="en-US" altLang="en-US" sz="2000" dirty="0">
                <a:solidFill>
                  <a:schemeClr val="accent6">
                    <a:lumMod val="75000"/>
                  </a:schemeClr>
                </a:solidFill>
                <a:cs typeface="Times New Roman" pitchFamily="18" charset="0"/>
              </a:rPr>
              <a:t>CERES</a:t>
            </a:r>
          </a:p>
          <a:p>
            <a:pPr>
              <a:spcBef>
                <a:spcPct val="0"/>
              </a:spcBef>
              <a:spcAft>
                <a:spcPts val="600"/>
              </a:spcAft>
              <a:buSzPct val="150000"/>
              <a:buFont typeface="Arial" charset="0"/>
              <a:buChar char="•"/>
            </a:pPr>
            <a:r>
              <a:rPr lang="en-US" altLang="en-US" sz="2000" b="1" dirty="0">
                <a:solidFill>
                  <a:schemeClr val="accent6">
                    <a:lumMod val="75000"/>
                  </a:schemeClr>
                </a:solidFill>
                <a:cs typeface="Times New Roman" pitchFamily="18" charset="0"/>
              </a:rPr>
              <a:t>Green Supplier Network </a:t>
            </a:r>
            <a:r>
              <a:rPr lang="en-US" altLang="en-US" sz="2000" dirty="0">
                <a:solidFill>
                  <a:schemeClr val="accent6">
                    <a:lumMod val="75000"/>
                  </a:schemeClr>
                </a:solidFill>
                <a:cs typeface="Times New Roman" pitchFamily="18" charset="0"/>
              </a:rPr>
              <a:t>(U.S. EPA  and U.S. Dept. of Commerce)</a:t>
            </a:r>
          </a:p>
          <a:p>
            <a:pPr>
              <a:spcBef>
                <a:spcPct val="0"/>
              </a:spcBef>
              <a:spcAft>
                <a:spcPts val="600"/>
              </a:spcAft>
              <a:buSzPct val="150000"/>
              <a:buFont typeface="Arial" charset="0"/>
              <a:buChar char="•"/>
            </a:pPr>
            <a:r>
              <a:rPr lang="en-US" altLang="en-US" sz="2000" b="1" dirty="0">
                <a:solidFill>
                  <a:schemeClr val="accent6">
                    <a:lumMod val="75000"/>
                  </a:schemeClr>
                </a:solidFill>
                <a:cs typeface="Times New Roman" pitchFamily="18" charset="0"/>
              </a:rPr>
              <a:t>Sustainable Supply Chain Resources &amp; Practices/                     </a:t>
            </a:r>
            <a:r>
              <a:rPr lang="en-US" altLang="en-US" sz="2000" b="1" dirty="0">
                <a:solidFill>
                  <a:schemeClr val="accent6">
                    <a:lumMod val="75000"/>
                  </a:schemeClr>
                </a:solidFill>
              </a:rPr>
              <a:t>Portal for Responsible Supply Chain Management</a:t>
            </a:r>
            <a:r>
              <a:rPr lang="en-US" altLang="en-US" sz="2000" b="1" dirty="0">
                <a:solidFill>
                  <a:schemeClr val="accent6">
                    <a:lumMod val="75000"/>
                  </a:schemeClr>
                </a:solidFill>
                <a:cs typeface="Times New Roman" pitchFamily="18" charset="0"/>
              </a:rPr>
              <a:t>              </a:t>
            </a:r>
            <a:r>
              <a:rPr lang="en-US" altLang="en-US" sz="2000" dirty="0">
                <a:solidFill>
                  <a:schemeClr val="accent6">
                    <a:lumMod val="75000"/>
                  </a:schemeClr>
                </a:solidFill>
                <a:cs typeface="Times New Roman" pitchFamily="18" charset="0"/>
              </a:rPr>
              <a:t>(U.N. Global Compact and CSR Europe)</a:t>
            </a:r>
          </a:p>
          <a:p>
            <a:pPr>
              <a:spcBef>
                <a:spcPct val="0"/>
              </a:spcBef>
              <a:spcAft>
                <a:spcPts val="600"/>
              </a:spcAft>
              <a:buSzPct val="150000"/>
              <a:buFont typeface="Arial" charset="0"/>
              <a:buChar char="•"/>
            </a:pPr>
            <a:r>
              <a:rPr lang="en-US" altLang="en-US" sz="2000" b="1" dirty="0">
                <a:solidFill>
                  <a:schemeClr val="accent6">
                    <a:lumMod val="75000"/>
                  </a:schemeClr>
                </a:solidFill>
                <a:cs typeface="Times New Roman" pitchFamily="18" charset="0"/>
              </a:rPr>
              <a:t>United Nations Environment Programme (UNEP)  Supply Chain Management</a:t>
            </a:r>
          </a:p>
          <a:p>
            <a:pPr>
              <a:spcBef>
                <a:spcPct val="0"/>
              </a:spcBef>
              <a:spcAft>
                <a:spcPts val="600"/>
              </a:spcAft>
              <a:buSzPct val="150000"/>
              <a:buFont typeface="Arial" charset="0"/>
              <a:buChar char="•"/>
            </a:pPr>
            <a:r>
              <a:rPr lang="en-US" altLang="en-US" sz="2000" b="1" dirty="0">
                <a:solidFill>
                  <a:schemeClr val="accent6">
                    <a:lumMod val="75000"/>
                  </a:schemeClr>
                </a:solidFill>
                <a:cs typeface="Times New Roman" pitchFamily="18" charset="0"/>
              </a:rPr>
              <a:t>Social Accountability International </a:t>
            </a:r>
            <a:r>
              <a:rPr lang="en-US" altLang="en-US" sz="2000" dirty="0">
                <a:solidFill>
                  <a:schemeClr val="accent6">
                    <a:lumMod val="75000"/>
                  </a:schemeClr>
                </a:solidFill>
                <a:cs typeface="Times New Roman" pitchFamily="18" charset="0"/>
              </a:rPr>
              <a:t>(SA8000 standard certifications)</a:t>
            </a:r>
          </a:p>
          <a:p>
            <a:pPr>
              <a:spcBef>
                <a:spcPct val="0"/>
              </a:spcBef>
              <a:spcAft>
                <a:spcPts val="600"/>
              </a:spcAft>
              <a:buSzPct val="150000"/>
              <a:buFont typeface="Arial" charset="0"/>
              <a:buChar char="•"/>
            </a:pPr>
            <a:r>
              <a:rPr lang="en-US" altLang="en-US" sz="2000" b="1" dirty="0">
                <a:solidFill>
                  <a:schemeClr val="accent6">
                    <a:lumMod val="75000"/>
                  </a:schemeClr>
                </a:solidFill>
              </a:rPr>
              <a:t>Worldwide Responsible Accredited Production </a:t>
            </a:r>
            <a:r>
              <a:rPr lang="en-US" altLang="en-US" sz="2000" dirty="0">
                <a:solidFill>
                  <a:schemeClr val="accent6">
                    <a:lumMod val="75000"/>
                  </a:schemeClr>
                </a:solidFill>
              </a:rPr>
              <a:t>(certifications to WRAP Principles for apparel industry)</a:t>
            </a:r>
          </a:p>
        </p:txBody>
      </p:sp>
      <p:sp>
        <p:nvSpPr>
          <p:cNvPr id="5" name="Rectangle 4"/>
          <p:cNvSpPr/>
          <p:nvPr/>
        </p:nvSpPr>
        <p:spPr>
          <a:xfrm>
            <a:off x="7086601" y="6449626"/>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37108840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291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2915">
                                            <p:txEl>
                                              <p:pRg st="5" end="5"/>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2291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29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2422525" y="1641475"/>
            <a:ext cx="7778750" cy="457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AFCA2"/>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endParaRPr lang="en-US" altLang="en-US" sz="2400" b="0" dirty="0">
              <a:latin typeface="Times New Roman" pitchFamily="18" charset="0"/>
            </a:endParaRPr>
          </a:p>
        </p:txBody>
      </p:sp>
      <p:sp>
        <p:nvSpPr>
          <p:cNvPr id="62467" name="Text Box 3"/>
          <p:cNvSpPr txBox="1">
            <a:spLocks noChangeArrowheads="1"/>
          </p:cNvSpPr>
          <p:nvPr/>
        </p:nvSpPr>
        <p:spPr bwMode="auto">
          <a:xfrm>
            <a:off x="4492625" y="2276475"/>
            <a:ext cx="184150" cy="457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AFCA2"/>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endParaRPr lang="en-US" altLang="en-US" sz="2400" b="0" dirty="0">
              <a:latin typeface="Times New Roman" pitchFamily="18" charset="0"/>
            </a:endParaRPr>
          </a:p>
        </p:txBody>
      </p:sp>
      <p:graphicFrame>
        <p:nvGraphicFramePr>
          <p:cNvPr id="717828" name="Group 4"/>
          <p:cNvGraphicFramePr>
            <a:graphicFrameLocks noGrp="1"/>
          </p:cNvGraphicFramePr>
          <p:nvPr>
            <p:extLst>
              <p:ext uri="{D42A27DB-BD31-4B8C-83A1-F6EECF244321}">
                <p14:modId xmlns:p14="http://schemas.microsoft.com/office/powerpoint/2010/main" val="580991305"/>
              </p:ext>
            </p:extLst>
          </p:nvPr>
        </p:nvGraphicFramePr>
        <p:xfrm>
          <a:off x="1535113" y="3657600"/>
          <a:ext cx="9118600" cy="3276600"/>
        </p:xfrm>
        <a:graphic>
          <a:graphicData uri="http://schemas.openxmlformats.org/drawingml/2006/table">
            <a:tbl>
              <a:tblPr/>
              <a:tblGrid>
                <a:gridCol w="3067050">
                  <a:extLst>
                    <a:ext uri="{9D8B030D-6E8A-4147-A177-3AD203B41FA5}">
                      <a16:colId xmlns:a16="http://schemas.microsoft.com/office/drawing/2014/main" xmlns="" val="20000"/>
                    </a:ext>
                  </a:extLst>
                </a:gridCol>
                <a:gridCol w="1987550">
                  <a:extLst>
                    <a:ext uri="{9D8B030D-6E8A-4147-A177-3AD203B41FA5}">
                      <a16:colId xmlns:a16="http://schemas.microsoft.com/office/drawing/2014/main" xmlns="" val="20001"/>
                    </a:ext>
                  </a:extLst>
                </a:gridCol>
                <a:gridCol w="1987550">
                  <a:extLst>
                    <a:ext uri="{9D8B030D-6E8A-4147-A177-3AD203B41FA5}">
                      <a16:colId xmlns:a16="http://schemas.microsoft.com/office/drawing/2014/main" xmlns="" val="20002"/>
                    </a:ext>
                  </a:extLst>
                </a:gridCol>
                <a:gridCol w="2076450">
                  <a:extLst>
                    <a:ext uri="{9D8B030D-6E8A-4147-A177-3AD203B41FA5}">
                      <a16:colId xmlns:a16="http://schemas.microsoft.com/office/drawing/2014/main" xmlns="" val="20003"/>
                    </a:ext>
                  </a:extLst>
                </a:gridCol>
              </a:tblGrid>
              <a:tr h="990600">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Drivers</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Efficient Enablers</a:t>
                      </a: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Pathway</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Evaluators</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2286000">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 champion/leader; visible top management  support</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Approach for selling the organization on sustainability</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Accountability/reward mechanisms</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None/>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Organizational structure</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defRPr/>
                      </a:pPr>
                      <a:r>
                        <a:rPr kumimoji="0" lang="en-US" sz="1600" b="0" i="0" u="none" strike="noStrike" cap="none" normalizeH="0" baseline="0" dirty="0">
                          <a:ln>
                            <a:noFill/>
                          </a:ln>
                          <a:solidFill>
                            <a:srgbClr val="000000"/>
                          </a:solidFill>
                          <a:effectLst/>
                          <a:latin typeface="Arial" charset="0"/>
                        </a:rPr>
                        <a:t>Deployment and integration </a:t>
                      </a:r>
                      <a:r>
                        <a:rPr kumimoji="0" lang="en-US" sz="1600" b="0" i="0" u="none" strike="noStrike" cap="none" normalizeH="0" baseline="0" dirty="0">
                          <a:ln>
                            <a:noFill/>
                          </a:ln>
                          <a:solidFill>
                            <a:schemeClr val="tx1"/>
                          </a:solidFill>
                          <a:effectLst/>
                          <a:latin typeface="Arial" charset="0"/>
                        </a:rPr>
                        <a:t>through workforce &amp; suppliers</a:t>
                      </a:r>
                      <a:endParaRPr kumimoji="0" lang="en-US" sz="1600" b="0" i="0" u="none" strike="noStrike" cap="none" normalizeH="0" baseline="0" dirty="0">
                        <a:ln>
                          <a:noFill/>
                        </a:ln>
                        <a:solidFill>
                          <a:srgbClr val="000000"/>
                        </a:solidFill>
                        <a:effectLst/>
                        <a:latin typeface="Arial" charset="0"/>
                      </a:endParaRP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None/>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1" i="0" u="sng" strike="noStrike" cap="none" normalizeH="0" baseline="0" dirty="0">
                          <a:ln>
                            <a:noFill/>
                          </a:ln>
                          <a:solidFill>
                            <a:srgbClr val="990000"/>
                          </a:solidFill>
                          <a:effectLst/>
                          <a:latin typeface="Arial" charset="0"/>
                        </a:rPr>
                        <a:t>Vision and policy</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Operating system standards</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chemeClr val="tx1"/>
                          </a:solidFill>
                          <a:effectLst/>
                          <a:latin typeface="Arial" charset="0"/>
                        </a:rPr>
                        <a:t>Strategic planning for aligned priorities</a:t>
                      </a: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bl>
          </a:graphicData>
        </a:graphic>
      </p:graphicFrame>
      <p:sp>
        <p:nvSpPr>
          <p:cNvPr id="62485" name="Picture 21" descr="SOS Chart (Fig 4"/>
          <p:cNvSpPr>
            <a:spLocks noChangeAspect="1" noChangeArrowheads="1"/>
          </p:cNvSpPr>
          <p:nvPr/>
        </p:nvSpPr>
        <p:spPr bwMode="auto">
          <a:xfrm>
            <a:off x="1524000" y="7938"/>
            <a:ext cx="9144000" cy="3802062"/>
          </a:xfrm>
          <a:prstGeom prst="rect">
            <a:avLst/>
          </a:prstGeom>
          <a:solidFill>
            <a:srgbClr val="C0D6F6"/>
          </a:solidFill>
          <a:ln w="9525">
            <a:solidFill>
              <a:schemeClr val="tx1"/>
            </a:solidFill>
            <a:miter lim="800000"/>
            <a:headEnd/>
            <a:tailEnd/>
          </a:ln>
        </p:spPr>
        <p:txBody>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endParaRPr lang="en-US" altLang="en-US" dirty="0"/>
          </a:p>
        </p:txBody>
      </p:sp>
      <p:pic>
        <p:nvPicPr>
          <p:cNvPr id="6248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89" y="7938"/>
            <a:ext cx="9113837" cy="380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557401" y="6657202"/>
            <a:ext cx="3014599"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4885418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2895600" y="2057400"/>
            <a:ext cx="5867400" cy="3581400"/>
          </a:xfrm>
        </p:spPr>
        <p:txBody>
          <a:bodyPr/>
          <a:lstStyle/>
          <a:p>
            <a:pPr marL="0" indent="0">
              <a:buNone/>
            </a:pPr>
            <a:r>
              <a:rPr lang="en-US" altLang="en-US" sz="2000" dirty="0">
                <a:solidFill>
                  <a:srgbClr val="000099"/>
                </a:solidFill>
              </a:rPr>
              <a:t>	</a:t>
            </a:r>
            <a:r>
              <a:rPr lang="en-US" altLang="en-US" dirty="0">
                <a:solidFill>
                  <a:srgbClr val="000099"/>
                </a:solidFill>
              </a:rPr>
              <a:t>Reindeer in 1953?</a:t>
            </a:r>
          </a:p>
          <a:p>
            <a:pPr marL="0" indent="0">
              <a:buNone/>
            </a:pPr>
            <a:r>
              <a:rPr lang="en-US" altLang="en-US" dirty="0"/>
              <a:t> 		</a:t>
            </a:r>
            <a:r>
              <a:rPr lang="en-US" altLang="en-US" dirty="0">
                <a:solidFill>
                  <a:srgbClr val="C0C0C0"/>
                </a:solidFill>
              </a:rPr>
              <a:t>a.  5</a:t>
            </a:r>
          </a:p>
          <a:p>
            <a:pPr marL="0" indent="0">
              <a:buNone/>
            </a:pPr>
            <a:r>
              <a:rPr lang="en-US" altLang="en-US" dirty="0">
                <a:solidFill>
                  <a:srgbClr val="C0C0C0"/>
                </a:solidFill>
              </a:rPr>
              <a:t>		b.  42</a:t>
            </a:r>
          </a:p>
          <a:p>
            <a:pPr marL="0" indent="0">
              <a:buNone/>
            </a:pPr>
            <a:r>
              <a:rPr lang="en-US" altLang="en-US" dirty="0"/>
              <a:t>		c.  1,350</a:t>
            </a:r>
          </a:p>
          <a:p>
            <a:pPr marL="0" indent="0">
              <a:buNone/>
            </a:pPr>
            <a:r>
              <a:rPr lang="en-US" altLang="en-US" dirty="0"/>
              <a:t>		</a:t>
            </a:r>
            <a:r>
              <a:rPr lang="en-US" altLang="en-US" dirty="0">
                <a:solidFill>
                  <a:srgbClr val="C0C0C0"/>
                </a:solidFill>
              </a:rPr>
              <a:t>d.  3,000</a:t>
            </a:r>
          </a:p>
          <a:p>
            <a:pPr marL="0" indent="0">
              <a:buNone/>
            </a:pPr>
            <a:endParaRPr lang="en-US" altLang="en-US" dirty="0">
              <a:solidFill>
                <a:srgbClr val="C0C0C0"/>
              </a:solidFill>
            </a:endParaRPr>
          </a:p>
          <a:p>
            <a:pPr marL="0" indent="0">
              <a:buNone/>
            </a:pPr>
            <a:endParaRPr lang="en-US" altLang="en-US" sz="2000" dirty="0"/>
          </a:p>
        </p:txBody>
      </p:sp>
      <p:pic>
        <p:nvPicPr>
          <p:cNvPr id="51204" name="Picture 4" descr="rein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362200"/>
            <a:ext cx="2667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204076" y="5943601"/>
            <a:ext cx="300915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
        <p:nvSpPr>
          <p:cNvPr id="2" name="Title 1"/>
          <p:cNvSpPr>
            <a:spLocks noGrp="1"/>
          </p:cNvSpPr>
          <p:nvPr>
            <p:ph type="title"/>
          </p:nvPr>
        </p:nvSpPr>
        <p:spPr>
          <a:xfrm>
            <a:off x="3124200" y="457200"/>
            <a:ext cx="7162800" cy="1143000"/>
          </a:xfrm>
        </p:spPr>
        <p:txBody>
          <a:bodyPr/>
          <a:lstStyle/>
          <a:p>
            <a:r>
              <a:rPr lang="en-US" sz="3600" dirty="0">
                <a:solidFill>
                  <a:srgbClr val="990000"/>
                </a:solidFill>
                <a:latin typeface="Tahoma" pitchFamily="34" charset="0"/>
              </a:rPr>
              <a:t>St. Matthew</a:t>
            </a:r>
            <a:r>
              <a:rPr lang="en-US" sz="3600" dirty="0">
                <a:solidFill>
                  <a:srgbClr val="990000"/>
                </a:solidFill>
              </a:rPr>
              <a:t>’</a:t>
            </a:r>
            <a:r>
              <a:rPr lang="en-US" sz="3600" dirty="0">
                <a:solidFill>
                  <a:srgbClr val="990000"/>
                </a:solidFill>
                <a:latin typeface="Tahoma" pitchFamily="34" charset="0"/>
              </a:rPr>
              <a:t>s Island:</a:t>
            </a:r>
            <a:r>
              <a:rPr lang="en-US" sz="3600" i="1" dirty="0">
                <a:solidFill>
                  <a:srgbClr val="990000"/>
                </a:solidFill>
                <a:latin typeface="Tahoma" pitchFamily="34" charset="0"/>
              </a:rPr>
              <a:t/>
            </a:r>
            <a:br>
              <a:rPr lang="en-US" sz="3600" i="1" dirty="0">
                <a:solidFill>
                  <a:srgbClr val="990000"/>
                </a:solidFill>
                <a:latin typeface="Tahoma" pitchFamily="34" charset="0"/>
              </a:rPr>
            </a:br>
            <a:r>
              <a:rPr lang="en-US" sz="3200" i="1" dirty="0">
                <a:solidFill>
                  <a:srgbClr val="000000"/>
                </a:solidFill>
                <a:latin typeface="Tahoma" pitchFamily="34" charset="0"/>
              </a:rPr>
              <a:t>29 reindeer in 1944; experts say 2300 maximum</a:t>
            </a:r>
            <a:endParaRPr lang="en-US" dirty="0"/>
          </a:p>
        </p:txBody>
      </p:sp>
    </p:spTree>
    <p:extLst>
      <p:ext uri="{BB962C8B-B14F-4D97-AF65-F5344CB8AC3E}">
        <p14:creationId xmlns:p14="http://schemas.microsoft.com/office/powerpoint/2010/main" val="2587328400"/>
      </p:ext>
    </p:extLst>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76200"/>
            <a:ext cx="7162800" cy="1143000"/>
          </a:xfrm>
        </p:spPr>
        <p:txBody>
          <a:bodyPr/>
          <a:lstStyle/>
          <a:p>
            <a:pPr>
              <a:lnSpc>
                <a:spcPts val="4000"/>
              </a:lnSpc>
              <a:spcAft>
                <a:spcPts val="0"/>
              </a:spcAft>
            </a:pPr>
            <a:r>
              <a:rPr lang="en-US" sz="4000" dirty="0"/>
              <a:t>Good Sources of Sustainability Policies</a:t>
            </a:r>
          </a:p>
        </p:txBody>
      </p:sp>
      <p:sp>
        <p:nvSpPr>
          <p:cNvPr id="3" name="Content Placeholder 2"/>
          <p:cNvSpPr>
            <a:spLocks noGrp="1"/>
          </p:cNvSpPr>
          <p:nvPr>
            <p:ph idx="1"/>
          </p:nvPr>
        </p:nvSpPr>
        <p:spPr>
          <a:xfrm>
            <a:off x="3200400" y="1447801"/>
            <a:ext cx="7086600" cy="4525963"/>
          </a:xfrm>
        </p:spPr>
        <p:txBody>
          <a:bodyPr/>
          <a:lstStyle/>
          <a:p>
            <a:r>
              <a:rPr lang="en-US" b="1" dirty="0"/>
              <a:t>UN Global Compact </a:t>
            </a:r>
          </a:p>
          <a:p>
            <a:pPr lvl="1"/>
            <a:r>
              <a:rPr lang="en-US" sz="2400" b="1" dirty="0"/>
              <a:t>Most popular</a:t>
            </a:r>
          </a:p>
          <a:p>
            <a:pPr lvl="1"/>
            <a:r>
              <a:rPr lang="en-US" sz="2400" b="1" dirty="0"/>
              <a:t>Omits economic component, though</a:t>
            </a:r>
          </a:p>
          <a:p>
            <a:endParaRPr lang="en-US" b="1" dirty="0"/>
          </a:p>
          <a:p>
            <a:r>
              <a:rPr lang="en-US" b="1" dirty="0"/>
              <a:t>Conference Board model policy</a:t>
            </a:r>
          </a:p>
          <a:p>
            <a:endParaRPr lang="en-US" b="1" dirty="0"/>
          </a:p>
          <a:p>
            <a:r>
              <a:rPr lang="en-US" b="1" dirty="0"/>
              <a:t>Bristol-Meyers Squibb</a:t>
            </a:r>
          </a:p>
          <a:p>
            <a:pPr marL="0" indent="0">
              <a:buNone/>
            </a:pPr>
            <a:r>
              <a:rPr lang="en-US" sz="2400" b="1" dirty="0"/>
              <a:t>  </a:t>
            </a:r>
            <a:endParaRPr lang="en-US" dirty="0"/>
          </a:p>
        </p:txBody>
      </p:sp>
      <p:sp>
        <p:nvSpPr>
          <p:cNvPr id="4" name="Rectangle 3"/>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19689184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76200"/>
            <a:ext cx="7162800" cy="1143000"/>
          </a:xfrm>
        </p:spPr>
        <p:txBody>
          <a:bodyPr/>
          <a:lstStyle/>
          <a:p>
            <a:pPr>
              <a:lnSpc>
                <a:spcPts val="4000"/>
              </a:lnSpc>
              <a:spcAft>
                <a:spcPts val="0"/>
              </a:spcAft>
            </a:pPr>
            <a:r>
              <a:rPr lang="en-US" sz="4000" dirty="0"/>
              <a:t>Bristol-Meyers Squibb Sustainability Policy</a:t>
            </a:r>
          </a:p>
        </p:txBody>
      </p:sp>
      <p:sp>
        <p:nvSpPr>
          <p:cNvPr id="3" name="Content Placeholder 2"/>
          <p:cNvSpPr>
            <a:spLocks noGrp="1"/>
          </p:cNvSpPr>
          <p:nvPr>
            <p:ph idx="1"/>
          </p:nvPr>
        </p:nvSpPr>
        <p:spPr>
          <a:xfrm>
            <a:off x="3124200" y="1265238"/>
            <a:ext cx="7086600" cy="4525963"/>
          </a:xfrm>
        </p:spPr>
        <p:txBody>
          <a:bodyPr/>
          <a:lstStyle/>
          <a:p>
            <a:pPr marL="0" indent="0">
              <a:buNone/>
            </a:pPr>
            <a:r>
              <a:rPr lang="en-US" b="1" u="sng" dirty="0"/>
              <a:t>Our Commitment</a:t>
            </a:r>
          </a:p>
          <a:p>
            <a:pPr marL="0" indent="0">
              <a:buFont typeface="+mj-lt"/>
              <a:buAutoNum type="arabicPeriod"/>
            </a:pPr>
            <a:r>
              <a:rPr lang="en-US" sz="2400" b="1" dirty="0"/>
              <a:t>  </a:t>
            </a:r>
            <a:r>
              <a:rPr lang="en-US" sz="2400" b="1" u="sng" dirty="0"/>
              <a:t>To our patients and customers, employees, global communities, shareholders, environment and other stakeholders, </a:t>
            </a:r>
            <a:r>
              <a:rPr lang="en-US" sz="2400" dirty="0"/>
              <a:t>we promise to act on our belief that the priceless ingredient of every product is the integrity of its maker. We operate with effective governance and high standards of ethical behavior. We seek transparency and dialogue with our stakeholders to improve our understanding of their needs. We take our commitment to economic, social and environmental sustainability seriously, and extend this expectation to our partners and suppliers. </a:t>
            </a:r>
            <a:endParaRPr lang="en-US" dirty="0"/>
          </a:p>
        </p:txBody>
      </p:sp>
    </p:spTree>
    <p:extLst>
      <p:ext uri="{BB962C8B-B14F-4D97-AF65-F5344CB8AC3E}">
        <p14:creationId xmlns:p14="http://schemas.microsoft.com/office/powerpoint/2010/main" val="8144643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76200"/>
            <a:ext cx="7162800" cy="1143000"/>
          </a:xfrm>
        </p:spPr>
        <p:txBody>
          <a:bodyPr/>
          <a:lstStyle/>
          <a:p>
            <a:pPr>
              <a:lnSpc>
                <a:spcPts val="4000"/>
              </a:lnSpc>
            </a:pPr>
            <a:r>
              <a:rPr lang="en-US" sz="4000" dirty="0"/>
              <a:t>Bristol-Meyers Squibb Sustainability Policy</a:t>
            </a:r>
          </a:p>
        </p:txBody>
      </p:sp>
      <p:sp>
        <p:nvSpPr>
          <p:cNvPr id="3" name="Content Placeholder 2"/>
          <p:cNvSpPr>
            <a:spLocks noGrp="1"/>
          </p:cNvSpPr>
          <p:nvPr>
            <p:ph idx="1"/>
          </p:nvPr>
        </p:nvSpPr>
        <p:spPr>
          <a:xfrm>
            <a:off x="3124200" y="1371601"/>
            <a:ext cx="7086600" cy="4525963"/>
          </a:xfrm>
        </p:spPr>
        <p:txBody>
          <a:bodyPr/>
          <a:lstStyle/>
          <a:p>
            <a:pPr marL="0" indent="0">
              <a:buNone/>
            </a:pPr>
            <a:r>
              <a:rPr lang="en-US" b="1" u="sng" dirty="0"/>
              <a:t>Our Commitment</a:t>
            </a:r>
          </a:p>
          <a:p>
            <a:pPr marL="0" indent="0">
              <a:buNone/>
            </a:pPr>
            <a:r>
              <a:rPr lang="en-US" sz="2400" b="1" dirty="0"/>
              <a:t>2.  </a:t>
            </a:r>
            <a:r>
              <a:rPr lang="en-US" sz="2400" b="1" u="sng" dirty="0"/>
              <a:t>To our patients and customers-</a:t>
            </a:r>
            <a:r>
              <a:rPr lang="en-US" sz="2400" b="1" dirty="0"/>
              <a:t>-</a:t>
            </a:r>
          </a:p>
          <a:p>
            <a:pPr marL="0" indent="0">
              <a:buNone/>
            </a:pPr>
            <a:r>
              <a:rPr lang="en-US" sz="2400" dirty="0"/>
              <a:t>We commit to scientific excellence and investment in biopharmaceutical research and development to provide innovative, high-quality medicines that address the unmet medical needs of patients with serious diseases. We apply scientific rigor to produce clinical and economic benefit through medicines that improve patients’ lives. We strive to make information about our commercialized medicines widely and readily available. </a:t>
            </a:r>
            <a:endParaRPr lang="en-US" dirty="0"/>
          </a:p>
        </p:txBody>
      </p:sp>
    </p:spTree>
    <p:extLst>
      <p:ext uri="{BB962C8B-B14F-4D97-AF65-F5344CB8AC3E}">
        <p14:creationId xmlns:p14="http://schemas.microsoft.com/office/powerpoint/2010/main" val="42480491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76200"/>
            <a:ext cx="7162800" cy="1143000"/>
          </a:xfrm>
        </p:spPr>
        <p:txBody>
          <a:bodyPr/>
          <a:lstStyle/>
          <a:p>
            <a:pPr>
              <a:lnSpc>
                <a:spcPts val="4000"/>
              </a:lnSpc>
            </a:pPr>
            <a:r>
              <a:rPr lang="en-US" sz="4000" dirty="0"/>
              <a:t>Bristol-Meyers Squibb Sustainability Policy</a:t>
            </a:r>
          </a:p>
        </p:txBody>
      </p:sp>
      <p:sp>
        <p:nvSpPr>
          <p:cNvPr id="3" name="Content Placeholder 2"/>
          <p:cNvSpPr>
            <a:spLocks noGrp="1"/>
          </p:cNvSpPr>
          <p:nvPr>
            <p:ph idx="1"/>
          </p:nvPr>
        </p:nvSpPr>
        <p:spPr>
          <a:xfrm>
            <a:off x="3124200" y="1417638"/>
            <a:ext cx="7086600" cy="4525963"/>
          </a:xfrm>
        </p:spPr>
        <p:txBody>
          <a:bodyPr/>
          <a:lstStyle/>
          <a:p>
            <a:pPr marL="0" indent="0">
              <a:buNone/>
            </a:pPr>
            <a:r>
              <a:rPr lang="en-US" b="1" u="sng" dirty="0"/>
              <a:t>Our Commitment</a:t>
            </a:r>
            <a:r>
              <a:rPr lang="en-US" dirty="0"/>
              <a:t/>
            </a:r>
            <a:br>
              <a:rPr lang="en-US" dirty="0"/>
            </a:br>
            <a:r>
              <a:rPr lang="en-US" sz="2400" b="1" dirty="0"/>
              <a:t>3. </a:t>
            </a:r>
            <a:r>
              <a:rPr lang="en-US" sz="2400" b="1" u="sng" dirty="0"/>
              <a:t>To our employees-</a:t>
            </a:r>
            <a:r>
              <a:rPr lang="en-US" sz="2400" b="1" dirty="0"/>
              <a:t>- </a:t>
            </a:r>
          </a:p>
          <a:p>
            <a:pPr marL="0" indent="0">
              <a:buNone/>
            </a:pPr>
            <a:r>
              <a:rPr lang="en-US" sz="2400" dirty="0"/>
              <a:t>We embrace a diverse workforce and inclusive culture. The health, safety, professional development, work-life balance and equitable, respectful treatment of our employees are among our highest priorities.</a:t>
            </a:r>
            <a:r>
              <a:rPr lang="en-US" b="1" dirty="0"/>
              <a:t> </a:t>
            </a:r>
          </a:p>
          <a:p>
            <a:pPr marL="0" indent="0">
              <a:buNone/>
            </a:pPr>
            <a:r>
              <a:rPr lang="en-US" sz="2400" b="1" dirty="0"/>
              <a:t>4. </a:t>
            </a:r>
            <a:r>
              <a:rPr lang="en-US" sz="2400" b="1" u="sng" dirty="0"/>
              <a:t>To our global communities-</a:t>
            </a:r>
            <a:r>
              <a:rPr lang="en-US" sz="2400" b="1" dirty="0"/>
              <a:t>- </a:t>
            </a:r>
          </a:p>
          <a:p>
            <a:pPr marL="0" indent="0">
              <a:buNone/>
            </a:pPr>
            <a:r>
              <a:rPr lang="en-US" sz="2400" dirty="0"/>
              <a:t>We promote conscientious citizenship that improves health and promotes sustainability in our communities.</a:t>
            </a:r>
          </a:p>
          <a:p>
            <a:pPr marL="0" indent="0">
              <a:buNone/>
            </a:pPr>
            <a:endParaRPr lang="en-US" dirty="0"/>
          </a:p>
        </p:txBody>
      </p:sp>
    </p:spTree>
    <p:extLst>
      <p:ext uri="{BB962C8B-B14F-4D97-AF65-F5344CB8AC3E}">
        <p14:creationId xmlns:p14="http://schemas.microsoft.com/office/powerpoint/2010/main" val="6696156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76200"/>
            <a:ext cx="7162800" cy="1143000"/>
          </a:xfrm>
        </p:spPr>
        <p:txBody>
          <a:bodyPr/>
          <a:lstStyle/>
          <a:p>
            <a:r>
              <a:rPr lang="en-US" sz="4000" dirty="0"/>
              <a:t>Bristol-Meyers Squibb Sustainability Policy</a:t>
            </a:r>
          </a:p>
        </p:txBody>
      </p:sp>
      <p:sp>
        <p:nvSpPr>
          <p:cNvPr id="3" name="Content Placeholder 2"/>
          <p:cNvSpPr>
            <a:spLocks noGrp="1"/>
          </p:cNvSpPr>
          <p:nvPr>
            <p:ph idx="1"/>
          </p:nvPr>
        </p:nvSpPr>
        <p:spPr>
          <a:xfrm>
            <a:off x="3124200" y="1722438"/>
            <a:ext cx="7086600" cy="4525963"/>
          </a:xfrm>
        </p:spPr>
        <p:txBody>
          <a:bodyPr/>
          <a:lstStyle/>
          <a:p>
            <a:pPr marL="0" indent="0">
              <a:buNone/>
            </a:pPr>
            <a:r>
              <a:rPr lang="en-US" b="1" u="sng" dirty="0"/>
              <a:t>Our Commitment</a:t>
            </a:r>
            <a:endParaRPr lang="en-US" b="1" dirty="0"/>
          </a:p>
          <a:p>
            <a:pPr marL="0" indent="0">
              <a:buNone/>
            </a:pPr>
            <a:r>
              <a:rPr lang="en-US" sz="2400" b="1" dirty="0"/>
              <a:t>5. </a:t>
            </a:r>
            <a:r>
              <a:rPr lang="en-US" sz="2400" b="1" u="sng" dirty="0"/>
              <a:t>To our shareholders-</a:t>
            </a:r>
            <a:r>
              <a:rPr lang="en-US" sz="2400" b="1" dirty="0"/>
              <a:t>-</a:t>
            </a:r>
          </a:p>
          <a:p>
            <a:pPr marL="0" indent="0">
              <a:buNone/>
            </a:pPr>
            <a:r>
              <a:rPr lang="en-US" sz="2400" dirty="0"/>
              <a:t>We strive to produce sustained strong performance and shareholder value.</a:t>
            </a:r>
          </a:p>
          <a:p>
            <a:pPr marL="0" indent="0">
              <a:buNone/>
            </a:pPr>
            <a:r>
              <a:rPr lang="en-US" sz="2400" b="1" dirty="0"/>
              <a:t>6. </a:t>
            </a:r>
            <a:r>
              <a:rPr lang="en-US" sz="2400" b="1" u="sng" dirty="0"/>
              <a:t>To our environment-</a:t>
            </a:r>
            <a:r>
              <a:rPr lang="en-US" sz="2400" b="1" dirty="0"/>
              <a:t>- </a:t>
            </a:r>
          </a:p>
          <a:p>
            <a:pPr marL="0" indent="0">
              <a:buNone/>
            </a:pPr>
            <a:r>
              <a:rPr lang="en-US" sz="2400" dirty="0"/>
              <a:t>We encourage the preservation of natural resources and strive to minimize the environmental impact of our operations and products.</a:t>
            </a:r>
          </a:p>
        </p:txBody>
      </p:sp>
    </p:spTree>
    <p:extLst>
      <p:ext uri="{BB962C8B-B14F-4D97-AF65-F5344CB8AC3E}">
        <p14:creationId xmlns:p14="http://schemas.microsoft.com/office/powerpoint/2010/main" val="20011201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2422525" y="1641475"/>
            <a:ext cx="7778750" cy="457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AFCA2"/>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defRPr/>
            </a:pPr>
            <a:endParaRPr lang="en-US" altLang="en-US" sz="2400" b="0" dirty="0">
              <a:solidFill>
                <a:srgbClr val="000000"/>
              </a:solidFill>
              <a:latin typeface="Times New Roman" pitchFamily="18" charset="0"/>
            </a:endParaRPr>
          </a:p>
        </p:txBody>
      </p:sp>
      <p:sp>
        <p:nvSpPr>
          <p:cNvPr id="62467" name="Text Box 3"/>
          <p:cNvSpPr txBox="1">
            <a:spLocks noChangeArrowheads="1"/>
          </p:cNvSpPr>
          <p:nvPr/>
        </p:nvSpPr>
        <p:spPr bwMode="auto">
          <a:xfrm>
            <a:off x="4492625" y="2276475"/>
            <a:ext cx="184150" cy="457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AFCA2"/>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defRPr/>
            </a:pPr>
            <a:endParaRPr lang="en-US" altLang="en-US" sz="2400" b="0" dirty="0">
              <a:solidFill>
                <a:srgbClr val="000000"/>
              </a:solidFill>
              <a:latin typeface="Times New Roman" pitchFamily="18" charset="0"/>
            </a:endParaRPr>
          </a:p>
        </p:txBody>
      </p:sp>
      <p:graphicFrame>
        <p:nvGraphicFramePr>
          <p:cNvPr id="717828" name="Group 4"/>
          <p:cNvGraphicFramePr>
            <a:graphicFrameLocks noGrp="1"/>
          </p:cNvGraphicFramePr>
          <p:nvPr>
            <p:extLst/>
          </p:nvPr>
        </p:nvGraphicFramePr>
        <p:xfrm>
          <a:off x="1535113" y="3657600"/>
          <a:ext cx="9118600" cy="3276600"/>
        </p:xfrm>
        <a:graphic>
          <a:graphicData uri="http://schemas.openxmlformats.org/drawingml/2006/table">
            <a:tbl>
              <a:tblPr/>
              <a:tblGrid>
                <a:gridCol w="3067050">
                  <a:extLst>
                    <a:ext uri="{9D8B030D-6E8A-4147-A177-3AD203B41FA5}">
                      <a16:colId xmlns:a16="http://schemas.microsoft.com/office/drawing/2014/main" xmlns="" val="20000"/>
                    </a:ext>
                  </a:extLst>
                </a:gridCol>
                <a:gridCol w="1987550">
                  <a:extLst>
                    <a:ext uri="{9D8B030D-6E8A-4147-A177-3AD203B41FA5}">
                      <a16:colId xmlns:a16="http://schemas.microsoft.com/office/drawing/2014/main" xmlns="" val="20001"/>
                    </a:ext>
                  </a:extLst>
                </a:gridCol>
                <a:gridCol w="1987550">
                  <a:extLst>
                    <a:ext uri="{9D8B030D-6E8A-4147-A177-3AD203B41FA5}">
                      <a16:colId xmlns:a16="http://schemas.microsoft.com/office/drawing/2014/main" xmlns="" val="20002"/>
                    </a:ext>
                  </a:extLst>
                </a:gridCol>
                <a:gridCol w="2076450">
                  <a:extLst>
                    <a:ext uri="{9D8B030D-6E8A-4147-A177-3AD203B41FA5}">
                      <a16:colId xmlns:a16="http://schemas.microsoft.com/office/drawing/2014/main" xmlns="" val="20003"/>
                    </a:ext>
                  </a:extLst>
                </a:gridCol>
              </a:tblGrid>
              <a:tr h="990600">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Drivers</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Efficient Enablers</a:t>
                      </a: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Pathway</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Evaluators</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2286000">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 champion/leader; visible top management  support</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Approach for selling the organization on sustainability</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Accountability/reward mechanisms</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None/>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Organizational structure</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defRPr/>
                      </a:pPr>
                      <a:r>
                        <a:rPr kumimoji="0" lang="en-US" sz="1600" b="0" i="0" u="none" strike="noStrike" cap="none" normalizeH="0" baseline="0" dirty="0">
                          <a:ln>
                            <a:noFill/>
                          </a:ln>
                          <a:solidFill>
                            <a:srgbClr val="000000"/>
                          </a:solidFill>
                          <a:effectLst/>
                          <a:latin typeface="Arial" charset="0"/>
                        </a:rPr>
                        <a:t>Deployment and integration </a:t>
                      </a:r>
                      <a:r>
                        <a:rPr kumimoji="0" lang="en-US" sz="1600" b="0" i="0" u="none" strike="noStrike" cap="none" normalizeH="0" baseline="0" dirty="0">
                          <a:ln>
                            <a:noFill/>
                          </a:ln>
                          <a:solidFill>
                            <a:schemeClr val="tx1"/>
                          </a:solidFill>
                          <a:effectLst/>
                          <a:latin typeface="Arial" charset="0"/>
                        </a:rPr>
                        <a:t>through workforce &amp; suppliers</a:t>
                      </a:r>
                      <a:endParaRPr kumimoji="0" lang="en-US" sz="1600" b="0" i="0" u="none" strike="noStrike" cap="none" normalizeH="0" baseline="0" dirty="0">
                        <a:ln>
                          <a:noFill/>
                        </a:ln>
                        <a:solidFill>
                          <a:srgbClr val="000000"/>
                        </a:solidFill>
                        <a:effectLst/>
                        <a:latin typeface="Arial" charset="0"/>
                      </a:endParaRP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None/>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chemeClr val="tx1"/>
                          </a:solidFill>
                          <a:effectLst/>
                          <a:latin typeface="Arial" charset="0"/>
                        </a:rPr>
                        <a:t>Vision and policy</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Operating system standards</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1" i="0" u="sng" strike="noStrike" cap="none" normalizeH="0" baseline="0" dirty="0">
                          <a:ln>
                            <a:noFill/>
                          </a:ln>
                          <a:solidFill>
                            <a:srgbClr val="800000"/>
                          </a:solidFill>
                          <a:effectLst/>
                          <a:latin typeface="Arial" charset="0"/>
                        </a:rPr>
                        <a:t>Strategic planning for aligned priorities</a:t>
                      </a: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bl>
          </a:graphicData>
        </a:graphic>
      </p:graphicFrame>
      <p:sp>
        <p:nvSpPr>
          <p:cNvPr id="62485" name="Picture 21" descr="SOS Chart (Fig 4"/>
          <p:cNvSpPr>
            <a:spLocks noChangeAspect="1" noChangeArrowheads="1"/>
          </p:cNvSpPr>
          <p:nvPr/>
        </p:nvSpPr>
        <p:spPr bwMode="auto">
          <a:xfrm>
            <a:off x="1524000" y="7938"/>
            <a:ext cx="9144000" cy="3802062"/>
          </a:xfrm>
          <a:prstGeom prst="rect">
            <a:avLst/>
          </a:prstGeom>
          <a:solidFill>
            <a:srgbClr val="C0D6F6"/>
          </a:solidFill>
          <a:ln w="9525">
            <a:solidFill>
              <a:schemeClr val="tx1"/>
            </a:solidFill>
            <a:miter lim="800000"/>
            <a:headEnd/>
            <a:tailEnd/>
          </a:ln>
        </p:spPr>
        <p:txBody>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defRPr/>
            </a:pPr>
            <a:endParaRPr lang="en-US" altLang="en-US" dirty="0">
              <a:solidFill>
                <a:srgbClr val="000000"/>
              </a:solidFill>
            </a:endParaRPr>
          </a:p>
        </p:txBody>
      </p:sp>
      <p:pic>
        <p:nvPicPr>
          <p:cNvPr id="6248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89" y="7938"/>
            <a:ext cx="9113837" cy="380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557401" y="6657202"/>
            <a:ext cx="3014599"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latin typeface="Arial"/>
              </a:rPr>
              <a:t>©2017 William Blackburn Consulting, Ltd.</a:t>
            </a:r>
            <a:endParaRPr lang="en-US" sz="1200" u="sng" dirty="0">
              <a:solidFill>
                <a:srgbClr val="000000"/>
              </a:solidFill>
              <a:latin typeface="Arial"/>
            </a:endParaRPr>
          </a:p>
        </p:txBody>
      </p:sp>
    </p:spTree>
    <p:extLst>
      <p:ext uri="{BB962C8B-B14F-4D97-AF65-F5344CB8AC3E}">
        <p14:creationId xmlns:p14="http://schemas.microsoft.com/office/powerpoint/2010/main" val="239132356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76052"/>
            <a:ext cx="8305800" cy="723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15562" y="6573745"/>
            <a:ext cx="3052439" cy="276999"/>
          </a:xfrm>
          <a:prstGeom prst="rect">
            <a:avLst/>
          </a:prstGeom>
          <a:solidFill>
            <a:schemeClr val="accent3"/>
          </a:solidFill>
        </p:spPr>
        <p:txBody>
          <a:bodyPr wrap="none">
            <a:spAutoFit/>
          </a:bodyPr>
          <a:lstStyle/>
          <a:p>
            <a:pPr>
              <a:defRPr/>
            </a:pPr>
            <a:r>
              <a:rPr lang="en-US" sz="1200" dirty="0">
                <a:solidFill>
                  <a:srgbClr val="000000"/>
                </a:solidFill>
                <a:latin typeface="Arial" charset="0"/>
              </a:rPr>
              <a:t>©2017 William Blackburn Consulting, Ltd..</a:t>
            </a:r>
            <a:endParaRPr lang="en-US" sz="1200" u="sng" dirty="0">
              <a:solidFill>
                <a:srgbClr val="000000"/>
              </a:solidFill>
              <a:latin typeface="Arial" charset="0"/>
            </a:endParaRPr>
          </a:p>
        </p:txBody>
      </p:sp>
    </p:spTree>
    <p:extLst>
      <p:ext uri="{BB962C8B-B14F-4D97-AF65-F5344CB8AC3E}">
        <p14:creationId xmlns:p14="http://schemas.microsoft.com/office/powerpoint/2010/main" val="40184909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28" t="11341" r="9671" b="12282"/>
          <a:stretch/>
        </p:blipFill>
        <p:spPr bwMode="auto">
          <a:xfrm>
            <a:off x="3124201" y="139700"/>
            <a:ext cx="6934200" cy="664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05401" y="6497545"/>
            <a:ext cx="3052439" cy="276999"/>
          </a:xfrm>
          <a:prstGeom prst="rect">
            <a:avLst/>
          </a:prstGeom>
          <a:solidFill>
            <a:schemeClr val="accent3"/>
          </a:solidFill>
        </p:spPr>
        <p:txBody>
          <a:bodyPr wrap="none">
            <a:spAutoFit/>
          </a:bodyPr>
          <a:lstStyle/>
          <a:p>
            <a:pPr>
              <a:defRPr/>
            </a:pPr>
            <a:r>
              <a:rPr lang="en-US" sz="1200" dirty="0">
                <a:solidFill>
                  <a:srgbClr val="000000"/>
                </a:solidFill>
                <a:latin typeface="Arial" charset="0"/>
              </a:rPr>
              <a:t>©2017 William Blackburn Consulting, Ltd..</a:t>
            </a:r>
            <a:endParaRPr lang="en-US" sz="1200" u="sng" dirty="0">
              <a:solidFill>
                <a:srgbClr val="000000"/>
              </a:solidFill>
              <a:latin typeface="Arial" charset="0"/>
            </a:endParaRPr>
          </a:p>
        </p:txBody>
      </p:sp>
    </p:spTree>
    <p:extLst>
      <p:ext uri="{BB962C8B-B14F-4D97-AF65-F5344CB8AC3E}">
        <p14:creationId xmlns:p14="http://schemas.microsoft.com/office/powerpoint/2010/main" val="15759012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2422525" y="1641475"/>
            <a:ext cx="7778750" cy="457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AFCA2"/>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defRPr/>
            </a:pPr>
            <a:endParaRPr lang="en-US" altLang="en-US" sz="2400" b="0" dirty="0">
              <a:solidFill>
                <a:srgbClr val="000000"/>
              </a:solidFill>
              <a:latin typeface="Times New Roman" pitchFamily="18" charset="0"/>
            </a:endParaRPr>
          </a:p>
        </p:txBody>
      </p:sp>
      <p:sp>
        <p:nvSpPr>
          <p:cNvPr id="62467" name="Text Box 3"/>
          <p:cNvSpPr txBox="1">
            <a:spLocks noChangeArrowheads="1"/>
          </p:cNvSpPr>
          <p:nvPr/>
        </p:nvSpPr>
        <p:spPr bwMode="auto">
          <a:xfrm>
            <a:off x="4492625" y="2276475"/>
            <a:ext cx="184150" cy="457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AFCA2"/>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defRPr/>
            </a:pPr>
            <a:endParaRPr lang="en-US" altLang="en-US" sz="2400" b="0" dirty="0">
              <a:solidFill>
                <a:srgbClr val="000000"/>
              </a:solidFill>
              <a:latin typeface="Times New Roman" pitchFamily="18" charset="0"/>
            </a:endParaRPr>
          </a:p>
        </p:txBody>
      </p:sp>
      <p:graphicFrame>
        <p:nvGraphicFramePr>
          <p:cNvPr id="717828" name="Group 4"/>
          <p:cNvGraphicFramePr>
            <a:graphicFrameLocks noGrp="1"/>
          </p:cNvGraphicFramePr>
          <p:nvPr>
            <p:extLst/>
          </p:nvPr>
        </p:nvGraphicFramePr>
        <p:xfrm>
          <a:off x="1535113" y="3657600"/>
          <a:ext cx="9118600" cy="3276600"/>
        </p:xfrm>
        <a:graphic>
          <a:graphicData uri="http://schemas.openxmlformats.org/drawingml/2006/table">
            <a:tbl>
              <a:tblPr/>
              <a:tblGrid>
                <a:gridCol w="3067050">
                  <a:extLst>
                    <a:ext uri="{9D8B030D-6E8A-4147-A177-3AD203B41FA5}">
                      <a16:colId xmlns:a16="http://schemas.microsoft.com/office/drawing/2014/main" xmlns="" val="20000"/>
                    </a:ext>
                  </a:extLst>
                </a:gridCol>
                <a:gridCol w="1987550">
                  <a:extLst>
                    <a:ext uri="{9D8B030D-6E8A-4147-A177-3AD203B41FA5}">
                      <a16:colId xmlns:a16="http://schemas.microsoft.com/office/drawing/2014/main" xmlns="" val="20001"/>
                    </a:ext>
                  </a:extLst>
                </a:gridCol>
                <a:gridCol w="1987550">
                  <a:extLst>
                    <a:ext uri="{9D8B030D-6E8A-4147-A177-3AD203B41FA5}">
                      <a16:colId xmlns:a16="http://schemas.microsoft.com/office/drawing/2014/main" xmlns="" val="20002"/>
                    </a:ext>
                  </a:extLst>
                </a:gridCol>
                <a:gridCol w="2076450">
                  <a:extLst>
                    <a:ext uri="{9D8B030D-6E8A-4147-A177-3AD203B41FA5}">
                      <a16:colId xmlns:a16="http://schemas.microsoft.com/office/drawing/2014/main" xmlns="" val="20003"/>
                    </a:ext>
                  </a:extLst>
                </a:gridCol>
              </a:tblGrid>
              <a:tr h="990600">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Drivers</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Efficient Enablers</a:t>
                      </a: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Pathway</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r>
                        <a:rPr kumimoji="0" lang="en-US" sz="1600" b="1" i="0" u="none" strike="noStrike" cap="none" normalizeH="0" baseline="0" dirty="0">
                          <a:ln>
                            <a:noFill/>
                          </a:ln>
                          <a:solidFill>
                            <a:srgbClr val="800000"/>
                          </a:solidFill>
                          <a:effectLst/>
                          <a:latin typeface="Arial" charset="0"/>
                        </a:rPr>
                        <a:t>The Evaluators</a:t>
                      </a:r>
                    </a:p>
                    <a:p>
                      <a:pPr marL="0" marR="0" lvl="0" indent="0" algn="l" defTabSz="914400" rtl="0" eaLnBrk="0" fontAlgn="base" latinLnBrk="0" hangingPunct="0">
                        <a:lnSpc>
                          <a:spcPct val="100000"/>
                        </a:lnSpc>
                        <a:spcBef>
                          <a:spcPct val="0"/>
                        </a:spcBef>
                        <a:spcAft>
                          <a:spcPct val="0"/>
                        </a:spcAft>
                        <a:buClr>
                          <a:srgbClr val="000099"/>
                        </a:buClr>
                        <a:buSzTx/>
                        <a:buFont typeface="Wingdings" pitchFamily="2" charset="2"/>
                        <a:buNone/>
                        <a:tabLst/>
                      </a:pPr>
                      <a:endParaRPr kumimoji="0" lang="en-US" sz="1600" b="1" i="0" u="none" strike="noStrike" cap="none" normalizeH="0" baseline="0" dirty="0">
                        <a:ln>
                          <a:noFill/>
                        </a:ln>
                        <a:solidFill>
                          <a:srgbClr val="8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2286000">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 champion/leader; visible top management  support</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Approach for selling the organization on sustainability</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Accountability/reward mechanisms</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None/>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Organizational structure</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defRPr/>
                      </a:pPr>
                      <a:r>
                        <a:rPr kumimoji="0" lang="en-US" sz="1600" b="0" i="0" u="none" strike="noStrike" cap="none" normalizeH="0" baseline="0" dirty="0">
                          <a:ln>
                            <a:noFill/>
                          </a:ln>
                          <a:solidFill>
                            <a:srgbClr val="000000"/>
                          </a:solidFill>
                          <a:effectLst/>
                          <a:latin typeface="Arial" charset="0"/>
                        </a:rPr>
                        <a:t>Deployment and integration </a:t>
                      </a:r>
                      <a:r>
                        <a:rPr kumimoji="0" lang="en-US" sz="1600" b="0" i="0" u="none" strike="noStrike" cap="none" normalizeH="0" baseline="0" dirty="0">
                          <a:ln>
                            <a:noFill/>
                          </a:ln>
                          <a:solidFill>
                            <a:schemeClr val="tx1"/>
                          </a:solidFill>
                          <a:effectLst/>
                          <a:latin typeface="Arial" charset="0"/>
                        </a:rPr>
                        <a:t>through workforce &amp; suppliers</a:t>
                      </a:r>
                      <a:endParaRPr kumimoji="0" lang="en-US" sz="1600" b="0" i="0" u="none" strike="noStrike" cap="none" normalizeH="0" baseline="0" dirty="0">
                        <a:ln>
                          <a:noFill/>
                        </a:ln>
                        <a:solidFill>
                          <a:srgbClr val="000000"/>
                        </a:solidFill>
                        <a:effectLst/>
                        <a:latin typeface="Arial" charset="0"/>
                      </a:endParaRP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None/>
                        <a:tabLst/>
                      </a:pP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Vision and policy</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Operating system standards</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Strategic planning for aligned priorities</a:t>
                      </a: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Indicators and goals</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Measuring and reporting progress</a:t>
                      </a:r>
                    </a:p>
                    <a:p>
                      <a:pPr marL="0" marR="0" lvl="0" indent="0" algn="l" defTabSz="914400" rtl="0" eaLnBrk="0" fontAlgn="base" latinLnBrk="0" hangingPunct="0">
                        <a:lnSpc>
                          <a:spcPct val="90000"/>
                        </a:lnSpc>
                        <a:spcBef>
                          <a:spcPct val="0"/>
                        </a:spcBef>
                        <a:spcAft>
                          <a:spcPct val="85000"/>
                        </a:spcAft>
                        <a:buClr>
                          <a:srgbClr val="000099"/>
                        </a:buClr>
                        <a:buSzTx/>
                        <a:buFont typeface="Wingdings" pitchFamily="2" charset="2"/>
                        <a:buChar char="§"/>
                        <a:tabLst/>
                      </a:pPr>
                      <a:r>
                        <a:rPr kumimoji="0" lang="en-US" sz="1600" b="0" i="0" u="none" strike="noStrike" cap="none" normalizeH="0" baseline="0" dirty="0">
                          <a:ln>
                            <a:noFill/>
                          </a:ln>
                          <a:solidFill>
                            <a:srgbClr val="000000"/>
                          </a:solidFill>
                          <a:effectLst/>
                          <a:latin typeface="Arial" charset="0"/>
                        </a:rPr>
                        <a:t>Stakeholder engagement and feedback</a:t>
                      </a:r>
                      <a:endParaRPr kumimoji="0" lang="en-US" sz="1600" b="1" i="0" u="none" strike="noStrike" cap="none" normalizeH="0" baseline="0" dirty="0">
                        <a:ln>
                          <a:noFill/>
                        </a:ln>
                        <a:solidFill>
                          <a:srgbClr val="000000"/>
                        </a:solidFill>
                        <a:effectLst/>
                        <a:latin typeface="Arial" charset="0"/>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bl>
          </a:graphicData>
        </a:graphic>
      </p:graphicFrame>
      <p:sp>
        <p:nvSpPr>
          <p:cNvPr id="62485" name="Picture 21" descr="SOS Chart (Fig 4"/>
          <p:cNvSpPr>
            <a:spLocks noChangeAspect="1" noChangeArrowheads="1"/>
          </p:cNvSpPr>
          <p:nvPr/>
        </p:nvSpPr>
        <p:spPr bwMode="auto">
          <a:xfrm>
            <a:off x="1524000" y="7938"/>
            <a:ext cx="9144000" cy="3802062"/>
          </a:xfrm>
          <a:prstGeom prst="rect">
            <a:avLst/>
          </a:prstGeom>
          <a:solidFill>
            <a:srgbClr val="C0D6F6"/>
          </a:solidFill>
          <a:ln w="9525">
            <a:solidFill>
              <a:schemeClr val="tx1"/>
            </a:solidFill>
            <a:miter lim="800000"/>
            <a:headEnd/>
            <a:tailEnd/>
          </a:ln>
        </p:spPr>
        <p:txBody>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defRPr/>
            </a:pPr>
            <a:endParaRPr lang="en-US" altLang="en-US" dirty="0">
              <a:solidFill>
                <a:srgbClr val="000000"/>
              </a:solidFill>
            </a:endParaRPr>
          </a:p>
        </p:txBody>
      </p:sp>
      <p:pic>
        <p:nvPicPr>
          <p:cNvPr id="6248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89" y="7938"/>
            <a:ext cx="9113837" cy="380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576389" y="6653540"/>
            <a:ext cx="2892425" cy="261610"/>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100" dirty="0">
                <a:solidFill>
                  <a:srgbClr val="000000"/>
                </a:solidFill>
                <a:latin typeface="Arial"/>
              </a:rPr>
              <a:t>©2017 William Blackburn Consulting, Ltd.</a:t>
            </a:r>
            <a:endParaRPr lang="en-US" sz="1100" u="sng" dirty="0">
              <a:solidFill>
                <a:srgbClr val="000000"/>
              </a:solidFill>
              <a:latin typeface="Arial"/>
            </a:endParaRPr>
          </a:p>
        </p:txBody>
      </p:sp>
    </p:spTree>
    <p:extLst>
      <p:ext uri="{BB962C8B-B14F-4D97-AF65-F5344CB8AC3E}">
        <p14:creationId xmlns:p14="http://schemas.microsoft.com/office/powerpoint/2010/main" val="153009844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1981200" y="304800"/>
            <a:ext cx="8229600" cy="6096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5000"/>
              </a:lnSpc>
            </a:pPr>
            <a:r>
              <a:rPr lang="en-US" altLang="en-US" sz="4000" dirty="0">
                <a:solidFill>
                  <a:srgbClr val="990000"/>
                </a:solidFill>
              </a:rPr>
              <a:t>Continual Improvement Cycle</a:t>
            </a:r>
            <a:r>
              <a:rPr lang="en-US" altLang="en-US" sz="4000" dirty="0">
                <a:solidFill>
                  <a:srgbClr val="7D2F36"/>
                </a:solidFill>
              </a:rPr>
              <a:t/>
            </a:r>
            <a:br>
              <a:rPr lang="en-US" altLang="en-US" sz="4000" dirty="0">
                <a:solidFill>
                  <a:srgbClr val="7D2F36"/>
                </a:solidFill>
              </a:rPr>
            </a:br>
            <a:endParaRPr lang="en-US" altLang="en-US" sz="2800" dirty="0">
              <a:solidFill>
                <a:srgbClr val="7D2F36"/>
              </a:solidFill>
            </a:endParaRPr>
          </a:p>
        </p:txBody>
      </p:sp>
      <p:sp>
        <p:nvSpPr>
          <p:cNvPr id="63491" name="Text Box 3"/>
          <p:cNvSpPr txBox="1">
            <a:spLocks noChangeArrowheads="1"/>
          </p:cNvSpPr>
          <p:nvPr/>
        </p:nvSpPr>
        <p:spPr bwMode="auto">
          <a:xfrm>
            <a:off x="5029201" y="1981200"/>
            <a:ext cx="26971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r>
              <a:rPr lang="en-US" altLang="en-US" sz="1800" dirty="0">
                <a:solidFill>
                  <a:srgbClr val="000000"/>
                </a:solidFill>
                <a:latin typeface="Tahoma" pitchFamily="34" charset="0"/>
              </a:rPr>
              <a:t>Collect Data to</a:t>
            </a:r>
          </a:p>
          <a:p>
            <a:pPr algn="ctr" eaLnBrk="1" hangingPunct="1">
              <a:defRPr/>
            </a:pPr>
            <a:r>
              <a:rPr lang="en-US" altLang="en-US" sz="1800" dirty="0">
                <a:solidFill>
                  <a:srgbClr val="000000"/>
                </a:solidFill>
                <a:latin typeface="Tahoma" pitchFamily="34" charset="0"/>
              </a:rPr>
              <a:t>Measure Performance</a:t>
            </a:r>
          </a:p>
        </p:txBody>
      </p:sp>
      <p:sp>
        <p:nvSpPr>
          <p:cNvPr id="63492" name="Text Box 4"/>
          <p:cNvSpPr txBox="1">
            <a:spLocks noChangeArrowheads="1"/>
          </p:cNvSpPr>
          <p:nvPr/>
        </p:nvSpPr>
        <p:spPr bwMode="auto">
          <a:xfrm>
            <a:off x="2514600" y="4648200"/>
            <a:ext cx="2057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r>
              <a:rPr lang="en-US" altLang="en-US" sz="1600" dirty="0">
                <a:solidFill>
                  <a:srgbClr val="000000"/>
                </a:solidFill>
                <a:latin typeface="Tahoma" pitchFamily="34" charset="0"/>
              </a:rPr>
              <a:t> Plan Priorities  for</a:t>
            </a:r>
          </a:p>
          <a:p>
            <a:pPr algn="ctr" eaLnBrk="1" hangingPunct="1">
              <a:defRPr/>
            </a:pPr>
            <a:r>
              <a:rPr lang="en-US" altLang="en-US" sz="1600" dirty="0">
                <a:solidFill>
                  <a:srgbClr val="000000"/>
                </a:solidFill>
                <a:latin typeface="Tahoma" pitchFamily="34" charset="0"/>
              </a:rPr>
              <a:t>Addressing Gaps</a:t>
            </a:r>
          </a:p>
        </p:txBody>
      </p:sp>
      <p:sp>
        <p:nvSpPr>
          <p:cNvPr id="63493" name="Text Box 5"/>
          <p:cNvSpPr txBox="1">
            <a:spLocks noChangeArrowheads="1"/>
          </p:cNvSpPr>
          <p:nvPr/>
        </p:nvSpPr>
        <p:spPr bwMode="auto">
          <a:xfrm>
            <a:off x="5105400" y="5772151"/>
            <a:ext cx="21097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r>
              <a:rPr lang="en-US" altLang="en-US" sz="1600" dirty="0">
                <a:solidFill>
                  <a:srgbClr val="000000"/>
                </a:solidFill>
                <a:latin typeface="Tahoma" pitchFamily="34" charset="0"/>
              </a:rPr>
              <a:t>Solicit Stakeholder</a:t>
            </a:r>
          </a:p>
          <a:p>
            <a:pPr algn="ctr" eaLnBrk="1" hangingPunct="1">
              <a:defRPr/>
            </a:pPr>
            <a:r>
              <a:rPr lang="en-US" altLang="en-US" sz="1600" dirty="0">
                <a:solidFill>
                  <a:srgbClr val="000000"/>
                </a:solidFill>
                <a:latin typeface="Tahoma" pitchFamily="34" charset="0"/>
              </a:rPr>
              <a:t>Feedback</a:t>
            </a:r>
          </a:p>
        </p:txBody>
      </p:sp>
      <p:sp>
        <p:nvSpPr>
          <p:cNvPr id="63494" name="Text Box 6"/>
          <p:cNvSpPr txBox="1">
            <a:spLocks noChangeArrowheads="1"/>
          </p:cNvSpPr>
          <p:nvPr/>
        </p:nvSpPr>
        <p:spPr bwMode="auto">
          <a:xfrm>
            <a:off x="7772400" y="5029200"/>
            <a:ext cx="142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r>
              <a:rPr lang="en-US" altLang="en-US" sz="1600" dirty="0">
                <a:solidFill>
                  <a:srgbClr val="000000"/>
                </a:solidFill>
                <a:latin typeface="Tahoma" pitchFamily="34" charset="0"/>
              </a:rPr>
              <a:t>Report Data</a:t>
            </a:r>
          </a:p>
        </p:txBody>
      </p:sp>
      <p:sp>
        <p:nvSpPr>
          <p:cNvPr id="63495" name="Text Box 7"/>
          <p:cNvSpPr txBox="1">
            <a:spLocks noChangeArrowheads="1"/>
          </p:cNvSpPr>
          <p:nvPr/>
        </p:nvSpPr>
        <p:spPr bwMode="auto">
          <a:xfrm>
            <a:off x="7620000" y="3124201"/>
            <a:ext cx="2063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defRPr/>
            </a:pPr>
            <a:r>
              <a:rPr lang="en-US" altLang="en-US" sz="1600" dirty="0">
                <a:solidFill>
                  <a:srgbClr val="000000"/>
                </a:solidFill>
                <a:latin typeface="Tahoma" pitchFamily="34" charset="0"/>
              </a:rPr>
              <a:t>Identify Strengths</a:t>
            </a:r>
          </a:p>
          <a:p>
            <a:pPr algn="ctr" eaLnBrk="1" hangingPunct="1">
              <a:defRPr/>
            </a:pPr>
            <a:r>
              <a:rPr lang="en-US" altLang="en-US" sz="1600" dirty="0">
                <a:solidFill>
                  <a:srgbClr val="000000"/>
                </a:solidFill>
                <a:latin typeface="Tahoma" pitchFamily="34" charset="0"/>
              </a:rPr>
              <a:t>and Gaps</a:t>
            </a:r>
          </a:p>
        </p:txBody>
      </p:sp>
      <p:sp>
        <p:nvSpPr>
          <p:cNvPr id="63496" name="Line 8"/>
          <p:cNvSpPr>
            <a:spLocks noChangeShapeType="1"/>
          </p:cNvSpPr>
          <p:nvPr/>
        </p:nvSpPr>
        <p:spPr bwMode="auto">
          <a:xfrm>
            <a:off x="6629400" y="3505200"/>
            <a:ext cx="228600" cy="1600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dirty="0">
              <a:solidFill>
                <a:srgbClr val="000000"/>
              </a:solidFill>
              <a:latin typeface="Arial"/>
            </a:endParaRPr>
          </a:p>
        </p:txBody>
      </p:sp>
      <p:sp>
        <p:nvSpPr>
          <p:cNvPr id="63497" name="AutoShape 9"/>
          <p:cNvSpPr>
            <a:spLocks noChangeArrowheads="1"/>
          </p:cNvSpPr>
          <p:nvPr/>
        </p:nvSpPr>
        <p:spPr bwMode="auto">
          <a:xfrm rot="1826944">
            <a:off x="3886200" y="5715000"/>
            <a:ext cx="990600" cy="381000"/>
          </a:xfrm>
          <a:prstGeom prst="leftArrow">
            <a:avLst>
              <a:gd name="adj1" fmla="val 50000"/>
              <a:gd name="adj2" fmla="val 65000"/>
            </a:avLst>
          </a:prstGeom>
          <a:solidFill>
            <a:srgbClr val="0000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spcBef>
                <a:spcPct val="70000"/>
              </a:spcBef>
              <a:spcAft>
                <a:spcPct val="20000"/>
              </a:spcAft>
              <a:buClr>
                <a:srgbClr val="000099"/>
              </a:buClr>
              <a:defRPr/>
            </a:pPr>
            <a:endParaRPr lang="en-US" altLang="en-US" dirty="0">
              <a:solidFill>
                <a:srgbClr val="000000"/>
              </a:solidFill>
            </a:endParaRPr>
          </a:p>
        </p:txBody>
      </p:sp>
      <p:sp>
        <p:nvSpPr>
          <p:cNvPr id="63498" name="AutoShape 10"/>
          <p:cNvSpPr>
            <a:spLocks noChangeArrowheads="1"/>
          </p:cNvSpPr>
          <p:nvPr/>
        </p:nvSpPr>
        <p:spPr bwMode="auto">
          <a:xfrm rot="9183816">
            <a:off x="4038600" y="2209800"/>
            <a:ext cx="914400" cy="457200"/>
          </a:xfrm>
          <a:prstGeom prst="leftArrow">
            <a:avLst>
              <a:gd name="adj1" fmla="val 50000"/>
              <a:gd name="adj2" fmla="val 50000"/>
            </a:avLst>
          </a:prstGeom>
          <a:solidFill>
            <a:srgbClr val="0000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spcBef>
                <a:spcPct val="70000"/>
              </a:spcBef>
              <a:spcAft>
                <a:spcPct val="20000"/>
              </a:spcAft>
              <a:buClr>
                <a:srgbClr val="000099"/>
              </a:buClr>
              <a:defRPr/>
            </a:pPr>
            <a:endParaRPr lang="en-US" altLang="en-US" dirty="0">
              <a:solidFill>
                <a:srgbClr val="000000"/>
              </a:solidFill>
            </a:endParaRPr>
          </a:p>
        </p:txBody>
      </p:sp>
      <p:sp>
        <p:nvSpPr>
          <p:cNvPr id="63499" name="AutoShape 11"/>
          <p:cNvSpPr>
            <a:spLocks noChangeArrowheads="1"/>
          </p:cNvSpPr>
          <p:nvPr/>
        </p:nvSpPr>
        <p:spPr bwMode="auto">
          <a:xfrm rot="-5400000">
            <a:off x="8153400" y="4114800"/>
            <a:ext cx="990600" cy="381000"/>
          </a:xfrm>
          <a:prstGeom prst="leftArrow">
            <a:avLst>
              <a:gd name="adj1" fmla="val 50000"/>
              <a:gd name="adj2" fmla="val 65000"/>
            </a:avLst>
          </a:prstGeom>
          <a:solidFill>
            <a:srgbClr val="0000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spcBef>
                <a:spcPct val="70000"/>
              </a:spcBef>
              <a:spcAft>
                <a:spcPct val="20000"/>
              </a:spcAft>
              <a:buClr>
                <a:srgbClr val="000099"/>
              </a:buClr>
              <a:defRPr/>
            </a:pPr>
            <a:endParaRPr lang="en-US" altLang="en-US" dirty="0">
              <a:solidFill>
                <a:srgbClr val="000000"/>
              </a:solidFill>
            </a:endParaRPr>
          </a:p>
        </p:txBody>
      </p:sp>
      <p:sp>
        <p:nvSpPr>
          <p:cNvPr id="63500" name="AutoShape 12"/>
          <p:cNvSpPr>
            <a:spLocks noChangeArrowheads="1"/>
          </p:cNvSpPr>
          <p:nvPr/>
        </p:nvSpPr>
        <p:spPr bwMode="auto">
          <a:xfrm rot="-7997988">
            <a:off x="7696200" y="2362200"/>
            <a:ext cx="990600" cy="381000"/>
          </a:xfrm>
          <a:prstGeom prst="leftArrow">
            <a:avLst>
              <a:gd name="adj1" fmla="val 50000"/>
              <a:gd name="adj2" fmla="val 65000"/>
            </a:avLst>
          </a:prstGeom>
          <a:solidFill>
            <a:srgbClr val="0000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spcBef>
                <a:spcPct val="70000"/>
              </a:spcBef>
              <a:spcAft>
                <a:spcPct val="20000"/>
              </a:spcAft>
              <a:buClr>
                <a:srgbClr val="000099"/>
              </a:buClr>
              <a:defRPr/>
            </a:pPr>
            <a:endParaRPr lang="en-US" altLang="en-US" dirty="0">
              <a:solidFill>
                <a:srgbClr val="000000"/>
              </a:solidFill>
            </a:endParaRPr>
          </a:p>
        </p:txBody>
      </p:sp>
      <p:sp>
        <p:nvSpPr>
          <p:cNvPr id="63501" name="AutoShape 13"/>
          <p:cNvSpPr>
            <a:spLocks noChangeArrowheads="1"/>
          </p:cNvSpPr>
          <p:nvPr/>
        </p:nvSpPr>
        <p:spPr bwMode="auto">
          <a:xfrm rot="5400000">
            <a:off x="3124200" y="3733800"/>
            <a:ext cx="1066800" cy="457200"/>
          </a:xfrm>
          <a:prstGeom prst="leftArrow">
            <a:avLst>
              <a:gd name="adj1" fmla="val 50000"/>
              <a:gd name="adj2" fmla="val 58333"/>
            </a:avLst>
          </a:prstGeom>
          <a:solidFill>
            <a:srgbClr val="0000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spcBef>
                <a:spcPct val="70000"/>
              </a:spcBef>
              <a:spcAft>
                <a:spcPct val="20000"/>
              </a:spcAft>
              <a:buClr>
                <a:srgbClr val="000099"/>
              </a:buClr>
              <a:defRPr/>
            </a:pPr>
            <a:endParaRPr lang="en-US" altLang="en-US" dirty="0">
              <a:solidFill>
                <a:srgbClr val="000000"/>
              </a:solidFill>
            </a:endParaRPr>
          </a:p>
        </p:txBody>
      </p:sp>
      <p:sp>
        <p:nvSpPr>
          <p:cNvPr id="63502" name="Text Box 14"/>
          <p:cNvSpPr txBox="1">
            <a:spLocks noChangeArrowheads="1"/>
          </p:cNvSpPr>
          <p:nvPr/>
        </p:nvSpPr>
        <p:spPr bwMode="auto">
          <a:xfrm rot="214431">
            <a:off x="3581401" y="2819400"/>
            <a:ext cx="2063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spcBef>
                <a:spcPct val="50000"/>
              </a:spcBef>
              <a:defRPr/>
            </a:pPr>
            <a:endParaRPr lang="en-US" altLang="en-US" sz="2400" b="0" dirty="0">
              <a:solidFill>
                <a:srgbClr val="000000"/>
              </a:solidFill>
              <a:latin typeface="Times New Roman" pitchFamily="18" charset="0"/>
            </a:endParaRPr>
          </a:p>
        </p:txBody>
      </p:sp>
      <p:sp>
        <p:nvSpPr>
          <p:cNvPr id="63503" name="Text Box 15"/>
          <p:cNvSpPr txBox="1">
            <a:spLocks noChangeArrowheads="1"/>
          </p:cNvSpPr>
          <p:nvPr/>
        </p:nvSpPr>
        <p:spPr bwMode="auto">
          <a:xfrm>
            <a:off x="2743201" y="2743201"/>
            <a:ext cx="1958975"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eaLnBrk="1" hangingPunct="1">
              <a:spcBef>
                <a:spcPct val="50000"/>
              </a:spcBef>
              <a:defRPr/>
            </a:pPr>
            <a:r>
              <a:rPr lang="en-US" altLang="en-US" sz="1600" dirty="0">
                <a:solidFill>
                  <a:srgbClr val="000000"/>
                </a:solidFill>
                <a:latin typeface="Tahoma" pitchFamily="34" charset="0"/>
              </a:rPr>
              <a:t>Implement</a:t>
            </a:r>
          </a:p>
          <a:p>
            <a:pPr algn="ctr" eaLnBrk="1" hangingPunct="1">
              <a:spcBef>
                <a:spcPct val="50000"/>
              </a:spcBef>
              <a:defRPr/>
            </a:pPr>
            <a:r>
              <a:rPr lang="en-US" altLang="en-US" sz="1600" dirty="0">
                <a:solidFill>
                  <a:srgbClr val="000000"/>
                </a:solidFill>
                <a:latin typeface="Tahoma" pitchFamily="34" charset="0"/>
              </a:rPr>
              <a:t>Plan</a:t>
            </a:r>
          </a:p>
        </p:txBody>
      </p:sp>
      <p:sp>
        <p:nvSpPr>
          <p:cNvPr id="63504" name="AutoShape 16"/>
          <p:cNvSpPr>
            <a:spLocks noChangeArrowheads="1"/>
          </p:cNvSpPr>
          <p:nvPr/>
        </p:nvSpPr>
        <p:spPr bwMode="auto">
          <a:xfrm rot="-2353370">
            <a:off x="7543800" y="5638800"/>
            <a:ext cx="990600" cy="381000"/>
          </a:xfrm>
          <a:prstGeom prst="leftArrow">
            <a:avLst>
              <a:gd name="adj1" fmla="val 50000"/>
              <a:gd name="adj2" fmla="val 65000"/>
            </a:avLst>
          </a:prstGeom>
          <a:solidFill>
            <a:srgbClr val="0000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spcBef>
                <a:spcPct val="70000"/>
              </a:spcBef>
              <a:spcAft>
                <a:spcPct val="20000"/>
              </a:spcAft>
              <a:buClr>
                <a:srgbClr val="000099"/>
              </a:buClr>
              <a:defRPr/>
            </a:pPr>
            <a:endParaRPr lang="en-US" altLang="en-US" dirty="0">
              <a:solidFill>
                <a:srgbClr val="000000"/>
              </a:solidFill>
            </a:endParaRPr>
          </a:p>
        </p:txBody>
      </p:sp>
      <p:sp>
        <p:nvSpPr>
          <p:cNvPr id="63505" name="Text Box 17"/>
          <p:cNvSpPr txBox="1">
            <a:spLocks noChangeArrowheads="1"/>
          </p:cNvSpPr>
          <p:nvPr/>
        </p:nvSpPr>
        <p:spPr bwMode="auto">
          <a:xfrm>
            <a:off x="1524000" y="1393825"/>
            <a:ext cx="9144000"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a:spcBef>
                <a:spcPct val="50000"/>
              </a:spcBef>
              <a:defRPr/>
            </a:pPr>
            <a:r>
              <a:rPr lang="en-US" altLang="en-US" sz="2400" dirty="0">
                <a:solidFill>
                  <a:srgbClr val="000099"/>
                </a:solidFill>
              </a:rPr>
              <a:t>(For sustainable quantum leap in performance)</a:t>
            </a:r>
          </a:p>
        </p:txBody>
      </p:sp>
      <p:sp>
        <p:nvSpPr>
          <p:cNvPr id="63506" name="Text Box 19"/>
          <p:cNvSpPr txBox="1">
            <a:spLocks noChangeArrowheads="1"/>
          </p:cNvSpPr>
          <p:nvPr/>
        </p:nvSpPr>
        <p:spPr bwMode="auto">
          <a:xfrm>
            <a:off x="1544638" y="838200"/>
            <a:ext cx="91233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marL="381000" indent="-381000"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a:spcBef>
                <a:spcPct val="70000"/>
              </a:spcBef>
              <a:spcAft>
                <a:spcPct val="20000"/>
              </a:spcAft>
              <a:buClr>
                <a:srgbClr val="000099"/>
              </a:buClr>
              <a:defRPr/>
            </a:pPr>
            <a:r>
              <a:rPr lang="en-US" altLang="en-US" sz="2800" dirty="0">
                <a:solidFill>
                  <a:srgbClr val="000000"/>
                </a:solidFill>
              </a:rPr>
              <a:t>(Operating or Management System)</a:t>
            </a:r>
            <a:br>
              <a:rPr lang="en-US" altLang="en-US" sz="2800" dirty="0">
                <a:solidFill>
                  <a:srgbClr val="000000"/>
                </a:solidFill>
              </a:rPr>
            </a:br>
            <a:endParaRPr lang="en-US" altLang="en-US" sz="2800" dirty="0">
              <a:solidFill>
                <a:srgbClr val="000000"/>
              </a:solidFill>
            </a:endParaRPr>
          </a:p>
        </p:txBody>
      </p:sp>
      <p:sp>
        <p:nvSpPr>
          <p:cNvPr id="19" name="Rectangle 18"/>
          <p:cNvSpPr/>
          <p:nvPr/>
        </p:nvSpPr>
        <p:spPr>
          <a:xfrm>
            <a:off x="7110139" y="6473826"/>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latin typeface="Arial"/>
              </a:rPr>
              <a:t>©2017 William Blackburn Consulting, Ltd.</a:t>
            </a:r>
            <a:endParaRPr lang="en-US" sz="1200" u="sng" dirty="0">
              <a:solidFill>
                <a:srgbClr val="000000"/>
              </a:solidFill>
              <a:latin typeface="Arial"/>
            </a:endParaRPr>
          </a:p>
        </p:txBody>
      </p:sp>
    </p:spTree>
    <p:extLst>
      <p:ext uri="{BB962C8B-B14F-4D97-AF65-F5344CB8AC3E}">
        <p14:creationId xmlns:p14="http://schemas.microsoft.com/office/powerpoint/2010/main" val="2964777303"/>
      </p:ext>
    </p:extLst>
  </p:cSld>
  <p:clrMapOvr>
    <a:masterClrMapping/>
  </p:clrMapOvr>
  <p:transition>
    <p:wheel spokes="2"/>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2895600" y="2057400"/>
            <a:ext cx="5867400" cy="3581400"/>
          </a:xfrm>
        </p:spPr>
        <p:txBody>
          <a:bodyPr/>
          <a:lstStyle/>
          <a:p>
            <a:pPr marL="0" indent="0">
              <a:buNone/>
            </a:pPr>
            <a:r>
              <a:rPr lang="en-US" altLang="en-US" sz="2000" dirty="0">
                <a:solidFill>
                  <a:srgbClr val="000099"/>
                </a:solidFill>
              </a:rPr>
              <a:t>	</a:t>
            </a:r>
            <a:r>
              <a:rPr lang="en-US" altLang="en-US" dirty="0">
                <a:solidFill>
                  <a:srgbClr val="000099"/>
                </a:solidFill>
              </a:rPr>
              <a:t>Reindeer in 1963?</a:t>
            </a:r>
          </a:p>
          <a:p>
            <a:pPr marL="0" indent="0">
              <a:buNone/>
            </a:pPr>
            <a:r>
              <a:rPr lang="en-US" altLang="en-US" dirty="0"/>
              <a:t> 		a.  42</a:t>
            </a:r>
          </a:p>
          <a:p>
            <a:pPr marL="0" indent="0">
              <a:buNone/>
            </a:pPr>
            <a:r>
              <a:rPr lang="en-US" altLang="en-US" dirty="0"/>
              <a:t>		b.  1,350</a:t>
            </a:r>
          </a:p>
          <a:p>
            <a:pPr marL="0" indent="0">
              <a:buNone/>
            </a:pPr>
            <a:r>
              <a:rPr lang="en-US" altLang="en-US" dirty="0"/>
              <a:t>		c.  3,000</a:t>
            </a:r>
          </a:p>
          <a:p>
            <a:pPr marL="0" indent="0">
              <a:buNone/>
            </a:pPr>
            <a:r>
              <a:rPr lang="en-US" altLang="en-US" dirty="0"/>
              <a:t>		d.  6,000</a:t>
            </a:r>
          </a:p>
          <a:p>
            <a:pPr marL="0" indent="0">
              <a:buNone/>
            </a:pPr>
            <a:endParaRPr lang="en-US" altLang="en-US" sz="2000" dirty="0"/>
          </a:p>
          <a:p>
            <a:pPr marL="0" indent="0">
              <a:buNone/>
            </a:pPr>
            <a:endParaRPr lang="en-US" altLang="en-US" sz="2000" dirty="0"/>
          </a:p>
        </p:txBody>
      </p:sp>
      <p:pic>
        <p:nvPicPr>
          <p:cNvPr id="52228" name="Picture 4" descr="rein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362200"/>
            <a:ext cx="2667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204076" y="5943601"/>
            <a:ext cx="300915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
        <p:nvSpPr>
          <p:cNvPr id="2" name="Title 1"/>
          <p:cNvSpPr>
            <a:spLocks noGrp="1"/>
          </p:cNvSpPr>
          <p:nvPr>
            <p:ph type="title"/>
          </p:nvPr>
        </p:nvSpPr>
        <p:spPr>
          <a:xfrm>
            <a:off x="3048000" y="381000"/>
            <a:ext cx="7162800" cy="1143000"/>
          </a:xfrm>
        </p:spPr>
        <p:txBody>
          <a:bodyPr/>
          <a:lstStyle/>
          <a:p>
            <a:r>
              <a:rPr lang="en-US" sz="3600" dirty="0">
                <a:solidFill>
                  <a:srgbClr val="990000"/>
                </a:solidFill>
                <a:latin typeface="Tahoma" pitchFamily="34" charset="0"/>
              </a:rPr>
              <a:t>St. Matthew</a:t>
            </a:r>
            <a:r>
              <a:rPr lang="en-US" sz="3600" dirty="0">
                <a:solidFill>
                  <a:srgbClr val="990000"/>
                </a:solidFill>
              </a:rPr>
              <a:t>’</a:t>
            </a:r>
            <a:r>
              <a:rPr lang="en-US" sz="3600" dirty="0">
                <a:solidFill>
                  <a:srgbClr val="990000"/>
                </a:solidFill>
                <a:latin typeface="Tahoma" pitchFamily="34" charset="0"/>
              </a:rPr>
              <a:t>s Island:</a:t>
            </a:r>
            <a:r>
              <a:rPr lang="en-US" sz="3600" i="1" dirty="0">
                <a:solidFill>
                  <a:srgbClr val="990000"/>
                </a:solidFill>
                <a:latin typeface="Tahoma" pitchFamily="34" charset="0"/>
              </a:rPr>
              <a:t/>
            </a:r>
            <a:br>
              <a:rPr lang="en-US" sz="3600" i="1" dirty="0">
                <a:solidFill>
                  <a:srgbClr val="990000"/>
                </a:solidFill>
                <a:latin typeface="Tahoma" pitchFamily="34" charset="0"/>
              </a:rPr>
            </a:br>
            <a:r>
              <a:rPr lang="en-US" sz="3200" i="1" dirty="0">
                <a:solidFill>
                  <a:srgbClr val="000000"/>
                </a:solidFill>
                <a:latin typeface="Tahoma" pitchFamily="34" charset="0"/>
              </a:rPr>
              <a:t>29 reindeer in 1944; experts say 2300 maximum</a:t>
            </a:r>
            <a:endParaRPr lang="en-US" dirty="0"/>
          </a:p>
        </p:txBody>
      </p:sp>
    </p:spTree>
    <p:extLst>
      <p:ext uri="{BB962C8B-B14F-4D97-AF65-F5344CB8AC3E}">
        <p14:creationId xmlns:p14="http://schemas.microsoft.com/office/powerpoint/2010/main" val="3805367742"/>
      </p:ext>
    </p:extLst>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z="4000" dirty="0">
                <a:solidFill>
                  <a:srgbClr val="990000"/>
                </a:solidFill>
              </a:rPr>
              <a:t>Sustainable Products &amp; Services</a:t>
            </a:r>
          </a:p>
        </p:txBody>
      </p:sp>
      <p:sp>
        <p:nvSpPr>
          <p:cNvPr id="392195" name="Rectangle 3"/>
          <p:cNvSpPr>
            <a:spLocks noGrp="1" noChangeArrowheads="1"/>
          </p:cNvSpPr>
          <p:nvPr>
            <p:ph type="body" idx="1"/>
          </p:nvPr>
        </p:nvSpPr>
        <p:spPr>
          <a:xfrm>
            <a:off x="2971801" y="1616076"/>
            <a:ext cx="7326313" cy="4632325"/>
          </a:xfrm>
        </p:spPr>
        <p:txBody>
          <a:bodyPr/>
          <a:lstStyle/>
          <a:p>
            <a:pPr marL="609600" indent="-609600">
              <a:spcBef>
                <a:spcPct val="0"/>
              </a:spcBef>
              <a:spcAft>
                <a:spcPct val="200000"/>
              </a:spcAft>
            </a:pPr>
            <a:r>
              <a:rPr lang="en-US" altLang="en-US" sz="2800" dirty="0"/>
              <a:t>Improve the efficient use of                        natural and economic </a:t>
            </a:r>
            <a:r>
              <a:rPr lang="en-US" altLang="en-US" sz="2800" u="sng" dirty="0"/>
              <a:t>resources</a:t>
            </a:r>
            <a:r>
              <a:rPr lang="en-US" altLang="en-US" sz="2800" dirty="0"/>
              <a:t>                        along the product life cycle</a:t>
            </a:r>
          </a:p>
          <a:p>
            <a:pPr marL="609600" indent="-609600">
              <a:spcBef>
                <a:spcPct val="0"/>
              </a:spcBef>
              <a:spcAft>
                <a:spcPct val="200000"/>
              </a:spcAft>
            </a:pPr>
            <a:r>
              <a:rPr lang="en-US" altLang="en-US" sz="2800" dirty="0"/>
              <a:t>Provide greater </a:t>
            </a:r>
            <a:r>
              <a:rPr lang="en-US" altLang="en-US" sz="2800" u="sng" dirty="0"/>
              <a:t>respect</a:t>
            </a:r>
            <a:r>
              <a:rPr lang="en-US" altLang="en-US" sz="2800" dirty="0"/>
              <a:t> and                   accommodation for the needs                                      of people and other living things                             along the product life cycle</a:t>
            </a:r>
          </a:p>
        </p:txBody>
      </p:sp>
      <p:pic>
        <p:nvPicPr>
          <p:cNvPr id="392196" name="Picture 4" descr="Liglth bulb Compact Flu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1385683"/>
            <a:ext cx="152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7" name="Picture 5" descr="garment work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3200401"/>
            <a:ext cx="14478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239001" y="59436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2892966820"/>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21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21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9219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2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2057404"/>
            <a:ext cx="6858000" cy="3943346"/>
          </a:xfrm>
        </p:spPr>
        <p:txBody>
          <a:bodyPr/>
          <a:lstStyle/>
          <a:p>
            <a:pPr marL="0" indent="0">
              <a:buNone/>
            </a:pPr>
            <a:r>
              <a:rPr lang="en-US" dirty="0"/>
              <a:t>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357040"/>
            <a:ext cx="9129970" cy="573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0" y="838200"/>
            <a:ext cx="6682740" cy="857250"/>
          </a:xfrm>
          <a:solidFill>
            <a:schemeClr val="bg1"/>
          </a:solidFill>
        </p:spPr>
        <p:txBody>
          <a:bodyPr/>
          <a:lstStyle/>
          <a:p>
            <a:r>
              <a:rPr lang="en-US" dirty="0">
                <a:solidFill>
                  <a:srgbClr val="800000"/>
                </a:solidFill>
              </a:rPr>
              <a:t>Life Cycle of a Product</a:t>
            </a:r>
          </a:p>
        </p:txBody>
      </p:sp>
      <p:sp>
        <p:nvSpPr>
          <p:cNvPr id="5" name="Rectangle 4"/>
          <p:cNvSpPr/>
          <p:nvPr/>
        </p:nvSpPr>
        <p:spPr>
          <a:xfrm>
            <a:off x="7129526" y="6291411"/>
            <a:ext cx="3119375" cy="276999"/>
          </a:xfrm>
          <a:prstGeom prst="rect">
            <a:avLst/>
          </a:prstGeom>
          <a:solidFill>
            <a:schemeClr val="bg1"/>
          </a:solidFill>
        </p:spPr>
        <p:txBody>
          <a:bodyPr wrap="square">
            <a:spAutoFit/>
          </a:bodyPr>
          <a:lstStyle/>
          <a:p>
            <a:pPr eaLnBrk="0" hangingPunct="0">
              <a:spcBef>
                <a:spcPct val="70000"/>
              </a:spcBef>
              <a:spcAft>
                <a:spcPct val="20000"/>
              </a:spcAft>
              <a:buClr>
                <a:srgbClr val="000099"/>
              </a:buCl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41656731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352800" y="228600"/>
            <a:ext cx="5886450" cy="857250"/>
          </a:xfrm>
        </p:spPr>
        <p:txBody>
          <a:bodyPr/>
          <a:lstStyle/>
          <a:p>
            <a:r>
              <a:rPr lang="en-US" altLang="en-US" sz="3600" dirty="0"/>
              <a:t>Not Every “Green” Product is Successful…</a:t>
            </a:r>
          </a:p>
        </p:txBody>
      </p:sp>
      <p:pic>
        <p:nvPicPr>
          <p:cNvPr id="45059" name="Picture 3" descr="thomas edison electric ca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971800" y="1600200"/>
            <a:ext cx="2438400" cy="19457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4" descr="Whirlpool SERP refr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956360"/>
            <a:ext cx="1828800" cy="260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Light bulb-old energy effici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1" y="1981200"/>
            <a:ext cx="2124041" cy="260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543801" y="6096001"/>
            <a:ext cx="300915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2433766855"/>
      </p:ext>
    </p:extLst>
  </p:cSld>
  <p:clrMapOvr>
    <a:masterClrMapping/>
  </p:clrMapOvr>
  <p:transition>
    <p:zoom/>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043464" y="305084"/>
            <a:ext cx="6500586" cy="857250"/>
          </a:xfrm>
        </p:spPr>
        <p:txBody>
          <a:bodyPr/>
          <a:lstStyle/>
          <a:p>
            <a:r>
              <a:rPr lang="en-US" altLang="en-US" sz="3600" dirty="0"/>
              <a:t/>
            </a:r>
            <a:br>
              <a:rPr lang="en-US" altLang="en-US" sz="3600" dirty="0"/>
            </a:br>
            <a:r>
              <a:rPr lang="en-US" altLang="en-US" sz="3600" dirty="0"/>
              <a:t>7 Lessons on Sustainable </a:t>
            </a:r>
            <a:br>
              <a:rPr lang="en-US" altLang="en-US" sz="3600" dirty="0"/>
            </a:br>
            <a:r>
              <a:rPr lang="en-US" altLang="en-US" sz="3600" dirty="0"/>
              <a:t>Products &amp; Services</a:t>
            </a:r>
          </a:p>
        </p:txBody>
      </p:sp>
      <p:sp>
        <p:nvSpPr>
          <p:cNvPr id="580611" name="Rectangle 3"/>
          <p:cNvSpPr>
            <a:spLocks noGrp="1" noChangeArrowheads="1"/>
          </p:cNvSpPr>
          <p:nvPr>
            <p:ph type="body" idx="1"/>
          </p:nvPr>
        </p:nvSpPr>
        <p:spPr>
          <a:xfrm>
            <a:off x="2895600" y="1600200"/>
            <a:ext cx="7162800" cy="3600450"/>
          </a:xfrm>
        </p:spPr>
        <p:txBody>
          <a:bodyPr/>
          <a:lstStyle/>
          <a:p>
            <a:pPr marL="544512" indent="-457200">
              <a:spcBef>
                <a:spcPct val="0"/>
              </a:spcBef>
              <a:spcAft>
                <a:spcPct val="100000"/>
              </a:spcAft>
              <a:buClr>
                <a:schemeClr val="tx1"/>
              </a:buClr>
              <a:buFont typeface="+mj-lt"/>
              <a:buAutoNum type="arabicPeriod"/>
            </a:pPr>
            <a:r>
              <a:rPr lang="en-US" altLang="en-US" sz="2400" dirty="0"/>
              <a:t>Customers will </a:t>
            </a:r>
            <a:r>
              <a:rPr lang="en-US" altLang="en-US" sz="2400" u="sng" dirty="0"/>
              <a:t>pay more</a:t>
            </a:r>
            <a:r>
              <a:rPr lang="en-US" altLang="en-US" sz="2400" dirty="0"/>
              <a:t> for added safety of food and hygiene- and health-related products, and for a more natural living environment; some will pay more for lower life-cycle costs.</a:t>
            </a:r>
          </a:p>
          <a:p>
            <a:pPr marL="457200" indent="-369888">
              <a:spcBef>
                <a:spcPct val="0"/>
              </a:spcBef>
              <a:spcAft>
                <a:spcPct val="100000"/>
              </a:spcAft>
              <a:buFont typeface="Wingdings" pitchFamily="2" charset="2"/>
              <a:buAutoNum type="arabicPeriod"/>
            </a:pPr>
            <a:r>
              <a:rPr lang="en-US" altLang="en-US" sz="2400" dirty="0"/>
              <a:t>Products and services for the poor must </a:t>
            </a:r>
            <a:r>
              <a:rPr lang="en-US" altLang="en-US" sz="2400" u="sng" dirty="0"/>
              <a:t>break barriers on cost/pricing</a:t>
            </a:r>
            <a:r>
              <a:rPr lang="en-US" altLang="en-US" sz="2400" dirty="0"/>
              <a:t> either through low volume per unit, use sharing, or low-cost operations.</a:t>
            </a:r>
          </a:p>
          <a:p>
            <a:pPr marL="457200" indent="-369888">
              <a:spcBef>
                <a:spcPct val="0"/>
              </a:spcBef>
              <a:spcAft>
                <a:spcPct val="100000"/>
              </a:spcAft>
              <a:buFont typeface="Wingdings" pitchFamily="2" charset="2"/>
              <a:buAutoNum type="arabicPeriod"/>
            </a:pPr>
            <a:r>
              <a:rPr lang="en-US" altLang="en-US" sz="2400" dirty="0"/>
              <a:t>Government mandate </a:t>
            </a:r>
            <a:r>
              <a:rPr lang="en-US" altLang="en-US" sz="2400" u="sng" dirty="0"/>
              <a:t>can create markets</a:t>
            </a:r>
            <a:r>
              <a:rPr lang="en-US" altLang="en-US" sz="2400" dirty="0"/>
              <a:t> for green products and services.</a:t>
            </a:r>
          </a:p>
          <a:p>
            <a:pPr indent="-255985">
              <a:buClr>
                <a:srgbClr val="0000FF"/>
              </a:buClr>
              <a:buFont typeface="Wingdings" pitchFamily="2" charset="2"/>
              <a:buAutoNum type="arabicPeriod"/>
            </a:pPr>
            <a:endParaRPr lang="en-US" altLang="en-US" sz="1500" dirty="0"/>
          </a:p>
        </p:txBody>
      </p:sp>
      <p:pic>
        <p:nvPicPr>
          <p:cNvPr id="46084" name="Picture 5" descr="Liglth bulb Compact Flu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2178" y="815182"/>
            <a:ext cx="800100" cy="7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467600" y="6172201"/>
            <a:ext cx="3009157" cy="276999"/>
          </a:xfrm>
          <a:prstGeom prst="rect">
            <a:avLst/>
          </a:prstGeom>
          <a:solidFill>
            <a:schemeClr val="accent3"/>
          </a:solidFill>
        </p:spPr>
        <p:txBody>
          <a:bodyPr wrap="squar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3840729997"/>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0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06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061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0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9" name="Rectangle 3"/>
          <p:cNvSpPr>
            <a:spLocks noGrp="1" noChangeArrowheads="1"/>
          </p:cNvSpPr>
          <p:nvPr>
            <p:ph type="body" idx="1"/>
          </p:nvPr>
        </p:nvSpPr>
        <p:spPr>
          <a:xfrm>
            <a:off x="3235779" y="1783578"/>
            <a:ext cx="6781800" cy="4343400"/>
          </a:xfrm>
        </p:spPr>
        <p:txBody>
          <a:bodyPr/>
          <a:lstStyle/>
          <a:p>
            <a:pPr marL="544512" indent="-457200">
              <a:spcBef>
                <a:spcPct val="0"/>
              </a:spcBef>
              <a:spcAft>
                <a:spcPct val="100000"/>
              </a:spcAft>
              <a:buClr>
                <a:schemeClr val="tx1"/>
              </a:buClr>
              <a:buFont typeface="+mj-lt"/>
              <a:buAutoNum type="arabicPeriod" startAt="4"/>
            </a:pPr>
            <a:r>
              <a:rPr lang="en-US" altLang="en-US" sz="2400" dirty="0"/>
              <a:t>A small percentage of customers will </a:t>
            </a:r>
            <a:r>
              <a:rPr lang="en-US" altLang="en-US" sz="2400" u="sng" dirty="0"/>
              <a:t>pay more</a:t>
            </a:r>
            <a:r>
              <a:rPr lang="en-US" altLang="en-US" sz="2400" dirty="0"/>
              <a:t> for a green product or service than a comparable non-green product purely </a:t>
            </a:r>
            <a:r>
              <a:rPr lang="en-US" altLang="en-US" sz="2400" u="sng" dirty="0"/>
              <a:t>for ethical reasons</a:t>
            </a:r>
            <a:r>
              <a:rPr lang="en-US" altLang="en-US" sz="2400" dirty="0"/>
              <a:t>. </a:t>
            </a:r>
          </a:p>
          <a:p>
            <a:pPr marL="544512" indent="-457200">
              <a:spcBef>
                <a:spcPct val="0"/>
              </a:spcBef>
              <a:spcAft>
                <a:spcPct val="100000"/>
              </a:spcAft>
              <a:buClr>
                <a:schemeClr val="tx1"/>
              </a:buClr>
              <a:buFont typeface="+mj-lt"/>
              <a:buAutoNum type="arabicPeriod" startAt="4"/>
            </a:pPr>
            <a:r>
              <a:rPr lang="en-US" altLang="en-US" sz="2400" dirty="0"/>
              <a:t>Some customers </a:t>
            </a:r>
            <a:r>
              <a:rPr lang="en-US" altLang="en-US" sz="2400" u="sng" dirty="0"/>
              <a:t>will avoid</a:t>
            </a:r>
            <a:r>
              <a:rPr lang="en-US" altLang="en-US" sz="2400" dirty="0"/>
              <a:t> products                                                              with a highly publicized social  or                                           environmental stigma as well as                            products from companies with                                                  such a stigma.</a:t>
            </a:r>
          </a:p>
        </p:txBody>
      </p:sp>
      <p:pic>
        <p:nvPicPr>
          <p:cNvPr id="582660" name="Picture 4" descr="fur protes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0" y="4399890"/>
            <a:ext cx="1543050" cy="11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6"/>
          <p:cNvSpPr>
            <a:spLocks noGrp="1" noChangeArrowheads="1"/>
          </p:cNvSpPr>
          <p:nvPr>
            <p:ph type="title"/>
          </p:nvPr>
        </p:nvSpPr>
        <p:spPr>
          <a:xfrm>
            <a:off x="2952750" y="435882"/>
            <a:ext cx="7086600" cy="857250"/>
          </a:xfrm>
          <a:noFill/>
        </p:spPr>
        <p:txBody>
          <a:bodyPr/>
          <a:lstStyle/>
          <a:p>
            <a:r>
              <a:rPr lang="en-US" altLang="en-US" sz="3600" dirty="0"/>
              <a:t>7 Lessons on Sustainable </a:t>
            </a:r>
            <a:br>
              <a:rPr lang="en-US" altLang="en-US" sz="3600" dirty="0"/>
            </a:br>
            <a:r>
              <a:rPr lang="en-US" altLang="en-US" sz="3600" dirty="0"/>
              <a:t>Products &amp; Services</a:t>
            </a:r>
          </a:p>
        </p:txBody>
      </p:sp>
      <p:pic>
        <p:nvPicPr>
          <p:cNvPr id="47109" name="Picture 8"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8275" y="2987130"/>
            <a:ext cx="1371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214571" y="5920179"/>
            <a:ext cx="300915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1464581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2659">
                                            <p:txEl>
                                              <p:pRg st="1" end="1"/>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82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7" name="Rectangle 3"/>
          <p:cNvSpPr>
            <a:spLocks noGrp="1" noChangeArrowheads="1"/>
          </p:cNvSpPr>
          <p:nvPr>
            <p:ph type="body" idx="1"/>
          </p:nvPr>
        </p:nvSpPr>
        <p:spPr>
          <a:xfrm>
            <a:off x="2819400" y="2008658"/>
            <a:ext cx="6934200" cy="2971800"/>
          </a:xfrm>
        </p:spPr>
        <p:txBody>
          <a:bodyPr/>
          <a:lstStyle/>
          <a:p>
            <a:pPr marL="573087" indent="-457200">
              <a:spcBef>
                <a:spcPct val="0"/>
              </a:spcBef>
              <a:spcAft>
                <a:spcPct val="100000"/>
              </a:spcAft>
              <a:buClr>
                <a:schemeClr val="tx1"/>
              </a:buClr>
              <a:buFont typeface="+mj-lt"/>
              <a:buAutoNum type="arabicPeriod" startAt="6"/>
            </a:pPr>
            <a:r>
              <a:rPr lang="en-US" altLang="en-US" sz="2400" dirty="0"/>
              <a:t>Some commercial customers will </a:t>
            </a:r>
            <a:r>
              <a:rPr lang="en-US" altLang="en-US" sz="2400" u="sng" dirty="0"/>
              <a:t>pay more                         </a:t>
            </a:r>
            <a:r>
              <a:rPr lang="en-US" altLang="en-US" sz="2400" dirty="0"/>
              <a:t> for green products if they can gain a clear                        </a:t>
            </a:r>
            <a:r>
              <a:rPr lang="en-US" altLang="en-US" sz="2400" u="sng" dirty="0"/>
              <a:t>reputational advantage</a:t>
            </a:r>
            <a:r>
              <a:rPr lang="en-US" altLang="en-US" sz="2400" dirty="0"/>
              <a:t> with their own customers or other important stakeholders.</a:t>
            </a:r>
          </a:p>
          <a:p>
            <a:pPr marL="573087" indent="-457200">
              <a:spcBef>
                <a:spcPct val="0"/>
              </a:spcBef>
              <a:spcAft>
                <a:spcPct val="100000"/>
              </a:spcAft>
              <a:buClr>
                <a:schemeClr val="tx1"/>
              </a:buClr>
              <a:buFont typeface="+mj-lt"/>
              <a:buAutoNum type="arabicPeriod" startAt="6"/>
            </a:pPr>
            <a:r>
              <a:rPr lang="en-US" altLang="en-US" sz="2400" dirty="0"/>
              <a:t>With those exceptions, a product’s social and environmental advantages  and cause-based marketing are </a:t>
            </a:r>
            <a:r>
              <a:rPr lang="en-US" altLang="en-US" sz="2400" u="sng" dirty="0"/>
              <a:t>differentiating factors, </a:t>
            </a:r>
            <a:r>
              <a:rPr lang="en-US" altLang="en-US" sz="2400" b="1" u="sng" dirty="0"/>
              <a:t>not primary factors</a:t>
            </a:r>
            <a:r>
              <a:rPr lang="en-US" altLang="en-US" sz="2400" b="1" dirty="0"/>
              <a:t>, to most consumers.</a:t>
            </a:r>
          </a:p>
        </p:txBody>
      </p:sp>
      <p:pic>
        <p:nvPicPr>
          <p:cNvPr id="48131" name="Picture 4" descr="Recycled 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1437158"/>
            <a:ext cx="86915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6"/>
          <p:cNvSpPr>
            <a:spLocks noGrp="1" noChangeArrowheads="1"/>
          </p:cNvSpPr>
          <p:nvPr>
            <p:ph type="title"/>
          </p:nvPr>
        </p:nvSpPr>
        <p:spPr>
          <a:xfrm>
            <a:off x="3048000" y="112067"/>
            <a:ext cx="6781800" cy="857250"/>
          </a:xfrm>
          <a:noFill/>
        </p:spPr>
        <p:txBody>
          <a:bodyPr/>
          <a:lstStyle/>
          <a:p>
            <a:r>
              <a:rPr lang="en-US" altLang="en-US" sz="3600" dirty="0"/>
              <a:t>7 Lessons on Sustainable </a:t>
            </a:r>
            <a:br>
              <a:rPr lang="en-US" altLang="en-US" sz="3600" dirty="0"/>
            </a:br>
            <a:r>
              <a:rPr lang="en-US" altLang="en-US" sz="3600" dirty="0"/>
              <a:t>Products &amp; Services</a:t>
            </a:r>
          </a:p>
        </p:txBody>
      </p:sp>
      <p:sp>
        <p:nvSpPr>
          <p:cNvPr id="5" name="TextBox 4"/>
          <p:cNvSpPr txBox="1"/>
          <p:nvPr/>
        </p:nvSpPr>
        <p:spPr>
          <a:xfrm>
            <a:off x="7162801" y="6019801"/>
            <a:ext cx="300915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34427750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47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343729" y="377967"/>
            <a:ext cx="6915150" cy="857250"/>
          </a:xfrm>
        </p:spPr>
        <p:txBody>
          <a:bodyPr/>
          <a:lstStyle/>
          <a:p>
            <a:r>
              <a:rPr lang="en-US" altLang="en-US" sz="3600" dirty="0"/>
              <a:t>One Key To Success: </a:t>
            </a:r>
            <a:br>
              <a:rPr lang="en-US" altLang="en-US" sz="3600" dirty="0"/>
            </a:br>
            <a:r>
              <a:rPr lang="en-US" altLang="en-US" sz="3600" dirty="0"/>
              <a:t>Knowing Market Segments</a:t>
            </a:r>
          </a:p>
        </p:txBody>
      </p:sp>
      <p:sp>
        <p:nvSpPr>
          <p:cNvPr id="578563" name="Rectangle 3"/>
          <p:cNvSpPr>
            <a:spLocks noGrp="1" noChangeArrowheads="1"/>
          </p:cNvSpPr>
          <p:nvPr>
            <p:ph type="body" idx="1"/>
          </p:nvPr>
        </p:nvSpPr>
        <p:spPr>
          <a:xfrm>
            <a:off x="3657601" y="1609130"/>
            <a:ext cx="6601279" cy="3982641"/>
          </a:xfrm>
        </p:spPr>
        <p:txBody>
          <a:bodyPr/>
          <a:lstStyle/>
          <a:p>
            <a:pPr marL="0" indent="0">
              <a:spcBef>
                <a:spcPct val="0"/>
              </a:spcBef>
              <a:spcAft>
                <a:spcPts val="0"/>
              </a:spcAft>
            </a:pPr>
            <a:r>
              <a:rPr lang="en-US" altLang="en-US" sz="2400" dirty="0"/>
              <a:t>Dedicated Greens/ “Lifestyles of Health &amp; Sustainability” (LOHAS) -- 8-20%</a:t>
            </a:r>
          </a:p>
          <a:p>
            <a:pPr marL="0" indent="0">
              <a:spcBef>
                <a:spcPct val="0"/>
              </a:spcBef>
              <a:spcAft>
                <a:spcPts val="0"/>
              </a:spcAft>
            </a:pPr>
            <a:endParaRPr lang="en-US" altLang="en-US" sz="2400" dirty="0"/>
          </a:p>
          <a:p>
            <a:pPr marL="0" indent="0">
              <a:spcBef>
                <a:spcPct val="0"/>
              </a:spcBef>
              <a:spcAft>
                <a:spcPts val="0"/>
              </a:spcAft>
            </a:pPr>
            <a:r>
              <a:rPr lang="en-US" altLang="en-US" sz="2400" dirty="0"/>
              <a:t>Sympathetic, Pragmatic, Health &amp; Wellness Greens – 25-35%</a:t>
            </a:r>
          </a:p>
          <a:p>
            <a:pPr marL="0" indent="0">
              <a:spcBef>
                <a:spcPct val="0"/>
              </a:spcBef>
              <a:spcAft>
                <a:spcPts val="0"/>
              </a:spcAft>
            </a:pPr>
            <a:endParaRPr lang="en-US" altLang="en-US" sz="2400" dirty="0"/>
          </a:p>
          <a:p>
            <a:pPr marL="0" indent="0">
              <a:spcBef>
                <a:spcPct val="0"/>
              </a:spcBef>
              <a:spcAft>
                <a:spcPts val="0"/>
              </a:spcAft>
            </a:pPr>
            <a:r>
              <a:rPr lang="en-US" altLang="en-US" sz="2400" dirty="0"/>
              <a:t>Overwhelmed/ Procrastinators – 15-25%</a:t>
            </a:r>
          </a:p>
          <a:p>
            <a:pPr marL="0" indent="0">
              <a:spcBef>
                <a:spcPct val="0"/>
              </a:spcBef>
              <a:spcAft>
                <a:spcPts val="0"/>
              </a:spcAft>
            </a:pPr>
            <a:endParaRPr lang="en-US" altLang="en-US" sz="2400" dirty="0"/>
          </a:p>
          <a:p>
            <a:pPr marL="0" indent="0">
              <a:lnSpc>
                <a:spcPts val="4000"/>
              </a:lnSpc>
              <a:spcBef>
                <a:spcPct val="0"/>
              </a:spcBef>
              <a:spcAft>
                <a:spcPts val="0"/>
              </a:spcAft>
            </a:pPr>
            <a:r>
              <a:rPr lang="en-US" altLang="en-US" sz="2400" dirty="0"/>
              <a:t>Unconcerned/ Other Priorities – 15-35%</a:t>
            </a:r>
          </a:p>
          <a:p>
            <a:pPr marL="0" indent="0">
              <a:spcBef>
                <a:spcPct val="0"/>
              </a:spcBef>
              <a:spcAft>
                <a:spcPct val="15000"/>
              </a:spcAft>
              <a:buNone/>
            </a:pPr>
            <a:r>
              <a:rPr lang="en-US" altLang="en-US" sz="900" dirty="0"/>
              <a:t>	</a:t>
            </a:r>
            <a:r>
              <a:rPr lang="en-US" altLang="en-US" sz="1400" dirty="0"/>
              <a:t>		</a:t>
            </a:r>
          </a:p>
          <a:p>
            <a:pPr marL="0" indent="0">
              <a:spcBef>
                <a:spcPct val="0"/>
              </a:spcBef>
              <a:buNone/>
            </a:pPr>
            <a:r>
              <a:rPr lang="en-US" altLang="en-US" sz="1400" dirty="0"/>
              <a:t>	Survey Sources: -Roper </a:t>
            </a:r>
          </a:p>
          <a:p>
            <a:pPr marL="0" indent="0">
              <a:spcBef>
                <a:spcPct val="0"/>
              </a:spcBef>
              <a:buNone/>
            </a:pPr>
            <a:r>
              <a:rPr lang="en-US" altLang="en-US" sz="1400" dirty="0"/>
              <a:t>	                            -National Marketing Institute    </a:t>
            </a:r>
          </a:p>
          <a:p>
            <a:pPr marL="0" indent="0">
              <a:spcBef>
                <a:spcPct val="0"/>
              </a:spcBef>
              <a:buNone/>
            </a:pPr>
            <a:r>
              <a:rPr lang="en-US" altLang="en-US" sz="1400" dirty="0"/>
              <a:t>                                               -Hartman Group </a:t>
            </a:r>
          </a:p>
          <a:p>
            <a:pPr marL="0" indent="0">
              <a:spcBef>
                <a:spcPct val="0"/>
              </a:spcBef>
              <a:buNone/>
            </a:pPr>
            <a:r>
              <a:rPr lang="en-US" altLang="en-US" sz="1400" dirty="0"/>
              <a:t>                                               -Landor Associates </a:t>
            </a:r>
            <a:r>
              <a:rPr lang="en-US" altLang="en-US" sz="900" dirty="0"/>
              <a:t>	</a:t>
            </a:r>
          </a:p>
          <a:p>
            <a:pPr marL="0" indent="0">
              <a:lnSpc>
                <a:spcPct val="90000"/>
              </a:lnSpc>
              <a:buNone/>
            </a:pPr>
            <a:r>
              <a:rPr lang="en-US" altLang="en-US" sz="1500" dirty="0"/>
              <a:t> </a:t>
            </a:r>
          </a:p>
        </p:txBody>
      </p:sp>
      <p:sp>
        <p:nvSpPr>
          <p:cNvPr id="4" name="TextBox 3"/>
          <p:cNvSpPr txBox="1"/>
          <p:nvPr/>
        </p:nvSpPr>
        <p:spPr>
          <a:xfrm>
            <a:off x="7391401" y="6477001"/>
            <a:ext cx="299793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r>
              <a:rPr lang="en-US" sz="900" dirty="0">
                <a:solidFill>
                  <a:srgbClr val="000000"/>
                </a:solidFill>
              </a:rPr>
              <a:t>.</a:t>
            </a:r>
            <a:endParaRPr lang="en-US" sz="900" u="sng" dirty="0">
              <a:solidFill>
                <a:srgbClr val="000000"/>
              </a:solidFill>
            </a:endParaRPr>
          </a:p>
        </p:txBody>
      </p:sp>
      <p:sp>
        <p:nvSpPr>
          <p:cNvPr id="2" name="Up Arrow 1"/>
          <p:cNvSpPr/>
          <p:nvPr/>
        </p:nvSpPr>
        <p:spPr bwMode="auto">
          <a:xfrm>
            <a:off x="3115129" y="1732033"/>
            <a:ext cx="228600" cy="1657350"/>
          </a:xfrm>
          <a:prstGeom prst="upArrow">
            <a:avLst/>
          </a:prstGeom>
          <a:solidFill>
            <a:srgbClr val="006600"/>
          </a:solidFill>
          <a:ln>
            <a:noFill/>
          </a:ln>
          <a:effectLst/>
          <a:extLst/>
        </p:spPr>
        <p:txBody>
          <a:bodyPr vert="horz" wrap="square" lIns="69056" tIns="34529" rIns="69056" bIns="34529" numCol="1" rtlCol="0" anchor="t" anchorCtr="0" compatLnSpc="1">
            <a:prstTxWarp prst="textNoShape">
              <a:avLst/>
            </a:prstTxWarp>
          </a:bodyPr>
          <a:lstStyle/>
          <a:p>
            <a:pPr marL="285750" indent="-285750" eaLnBrk="0" fontAlgn="base" hangingPunct="0">
              <a:spcBef>
                <a:spcPct val="70000"/>
              </a:spcBef>
              <a:spcAft>
                <a:spcPct val="20000"/>
              </a:spcAft>
              <a:buClr>
                <a:srgbClr val="000099"/>
              </a:buClr>
            </a:pPr>
            <a:endParaRPr lang="en-US" sz="2400" b="1" dirty="0">
              <a:solidFill>
                <a:srgbClr val="000000"/>
              </a:solidFill>
            </a:endParaRPr>
          </a:p>
        </p:txBody>
      </p:sp>
      <p:sp>
        <p:nvSpPr>
          <p:cNvPr id="3" name="TextBox 2"/>
          <p:cNvSpPr txBox="1"/>
          <p:nvPr/>
        </p:nvSpPr>
        <p:spPr>
          <a:xfrm rot="16200000">
            <a:off x="2546390" y="4109808"/>
            <a:ext cx="1366080" cy="461665"/>
          </a:xfrm>
          <a:prstGeom prst="rect">
            <a:avLst/>
          </a:prstGeom>
          <a:noFill/>
        </p:spPr>
        <p:txBody>
          <a:bodyPr wrap="none" rtlCol="0">
            <a:spAutoFit/>
          </a:bodyPr>
          <a:lstStyle/>
          <a:p>
            <a:r>
              <a:rPr lang="en-US" sz="2400" b="1" dirty="0">
                <a:solidFill>
                  <a:srgbClr val="006600"/>
                </a:solidFill>
              </a:rPr>
              <a:t>Greener</a:t>
            </a:r>
          </a:p>
        </p:txBody>
      </p:sp>
    </p:spTree>
    <p:extLst>
      <p:ext uri="{BB962C8B-B14F-4D97-AF65-F5344CB8AC3E}">
        <p14:creationId xmlns:p14="http://schemas.microsoft.com/office/powerpoint/2010/main" val="238390403"/>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78563">
                                            <p:txEl>
                                              <p:pRg st="0" end="0"/>
                                            </p:txEl>
                                          </p:spTgt>
                                        </p:tgtEl>
                                        <p:attrNameLst>
                                          <p:attrName>style.visibility</p:attrName>
                                        </p:attrNameLst>
                                      </p:cBhvr>
                                      <p:to>
                                        <p:strVal val="visible"/>
                                      </p:to>
                                    </p:set>
                                    <p:anim calcmode="lin" valueType="num">
                                      <p:cBhvr additive="base">
                                        <p:cTn id="7" dur="500" fill="hold"/>
                                        <p:tgtEl>
                                          <p:spTgt spid="5785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8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78563">
                                            <p:txEl>
                                              <p:pRg st="2" end="2"/>
                                            </p:txEl>
                                          </p:spTgt>
                                        </p:tgtEl>
                                        <p:attrNameLst>
                                          <p:attrName>style.visibility</p:attrName>
                                        </p:attrNameLst>
                                      </p:cBhvr>
                                      <p:to>
                                        <p:strVal val="visible"/>
                                      </p:to>
                                    </p:set>
                                    <p:anim calcmode="lin" valueType="num">
                                      <p:cBhvr additive="base">
                                        <p:cTn id="13" dur="500" fill="hold"/>
                                        <p:tgtEl>
                                          <p:spTgt spid="57856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85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78563">
                                            <p:txEl>
                                              <p:pRg st="4" end="4"/>
                                            </p:txEl>
                                          </p:spTgt>
                                        </p:tgtEl>
                                        <p:attrNameLst>
                                          <p:attrName>style.visibility</p:attrName>
                                        </p:attrNameLst>
                                      </p:cBhvr>
                                      <p:to>
                                        <p:strVal val="visible"/>
                                      </p:to>
                                    </p:set>
                                    <p:anim calcmode="lin" valueType="num">
                                      <p:cBhvr additive="base">
                                        <p:cTn id="19" dur="500" fill="hold"/>
                                        <p:tgtEl>
                                          <p:spTgt spid="57856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85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78563">
                                            <p:txEl>
                                              <p:pRg st="6" end="6"/>
                                            </p:txEl>
                                          </p:spTgt>
                                        </p:tgtEl>
                                        <p:attrNameLst>
                                          <p:attrName>style.visibility</p:attrName>
                                        </p:attrNameLst>
                                      </p:cBhvr>
                                      <p:to>
                                        <p:strVal val="visible"/>
                                      </p:to>
                                    </p:set>
                                    <p:anim calcmode="lin" valueType="num">
                                      <p:cBhvr additive="base">
                                        <p:cTn id="25" dur="500" fill="hold"/>
                                        <p:tgtEl>
                                          <p:spTgt spid="57856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85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2900" y="3028950"/>
            <a:ext cx="4457700" cy="642938"/>
          </a:xfrm>
        </p:spPr>
        <p:txBody>
          <a:bodyPr/>
          <a:lstStyle/>
          <a:p>
            <a:r>
              <a:rPr lang="en-US" dirty="0">
                <a:solidFill>
                  <a:srgbClr val="990000"/>
                </a:solidFill>
              </a:rPr>
              <a:t>Part IV. </a:t>
            </a:r>
            <a:r>
              <a:rPr lang="en-US" u="sng" dirty="0">
                <a:solidFill>
                  <a:srgbClr val="990000"/>
                </a:solidFill>
              </a:rPr>
              <a:t>Design</a:t>
            </a:r>
            <a:r>
              <a:rPr lang="en-US" dirty="0">
                <a:solidFill>
                  <a:srgbClr val="990000"/>
                </a:solidFill>
              </a:rPr>
              <a:t> of Sustainable/Green Products and Services</a:t>
            </a:r>
            <a:r>
              <a:rPr lang="en-US" u="sng" dirty="0">
                <a:solidFill>
                  <a:srgbClr val="990000"/>
                </a:solidFill>
              </a:rPr>
              <a:t/>
            </a:r>
            <a:br>
              <a:rPr lang="en-US" u="sng" dirty="0">
                <a:solidFill>
                  <a:srgbClr val="990000"/>
                </a:solidFill>
              </a:rPr>
            </a:br>
            <a:r>
              <a:rPr lang="en-US" dirty="0">
                <a:solidFill>
                  <a:srgbClr val="990000"/>
                </a:solidFill>
              </a:rPr>
              <a:t/>
            </a:r>
            <a:br>
              <a:rPr lang="en-US" dirty="0">
                <a:solidFill>
                  <a:srgbClr val="990000"/>
                </a:solidFill>
              </a:rPr>
            </a:br>
            <a:endParaRPr lang="en-US" dirty="0">
              <a:solidFill>
                <a:srgbClr val="006600"/>
              </a:solidFill>
            </a:endParaRPr>
          </a:p>
        </p:txBody>
      </p:sp>
      <p:sp>
        <p:nvSpPr>
          <p:cNvPr id="3" name="Rectangle 2"/>
          <p:cNvSpPr/>
          <p:nvPr/>
        </p:nvSpPr>
        <p:spPr>
          <a:xfrm>
            <a:off x="6553200" y="5791201"/>
            <a:ext cx="327660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r>
              <a:rPr lang="en-US" sz="900" dirty="0">
                <a:solidFill>
                  <a:srgbClr val="000000"/>
                </a:solidFill>
                <a:latin typeface="Arial"/>
              </a:rPr>
              <a:t>.</a:t>
            </a:r>
          </a:p>
        </p:txBody>
      </p:sp>
    </p:spTree>
    <p:extLst>
      <p:ext uri="{BB962C8B-B14F-4D97-AF65-F5344CB8AC3E}">
        <p14:creationId xmlns:p14="http://schemas.microsoft.com/office/powerpoint/2010/main" val="20952884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3695700" y="971550"/>
            <a:ext cx="5657850" cy="642938"/>
          </a:xfrm>
        </p:spPr>
        <p:txBody>
          <a:bodyPr/>
          <a:lstStyle/>
          <a:p>
            <a:r>
              <a:rPr lang="en-US" sz="3000" dirty="0">
                <a:solidFill>
                  <a:srgbClr val="800000"/>
                </a:solidFill>
              </a:rPr>
              <a:t>Adopt Sustainable Strategies</a:t>
            </a:r>
          </a:p>
        </p:txBody>
      </p:sp>
      <p:sp>
        <p:nvSpPr>
          <p:cNvPr id="31746" name="Rectangle 3"/>
          <p:cNvSpPr>
            <a:spLocks noGrp="1" noChangeArrowheads="1"/>
          </p:cNvSpPr>
          <p:nvPr>
            <p:ph idx="1"/>
          </p:nvPr>
        </p:nvSpPr>
        <p:spPr>
          <a:xfrm>
            <a:off x="4114800" y="1752600"/>
            <a:ext cx="5391150" cy="2828922"/>
          </a:xfrm>
        </p:spPr>
        <p:txBody>
          <a:bodyPr/>
          <a:lstStyle/>
          <a:p>
            <a:pPr marL="289322" indent="-289322">
              <a:lnSpc>
                <a:spcPct val="90000"/>
              </a:lnSpc>
              <a:buFont typeface="+mj-lt"/>
              <a:buAutoNum type="arabicPeriod"/>
            </a:pPr>
            <a:endParaRPr lang="en-US" dirty="0">
              <a:solidFill>
                <a:srgbClr val="002060"/>
              </a:solidFill>
            </a:endParaRPr>
          </a:p>
          <a:p>
            <a:pPr marL="289322" indent="-289322">
              <a:lnSpc>
                <a:spcPct val="90000"/>
              </a:lnSpc>
              <a:buFont typeface="+mj-lt"/>
              <a:buAutoNum type="arabicPeriod"/>
            </a:pPr>
            <a:r>
              <a:rPr lang="en-US" dirty="0"/>
              <a:t>Eco-effective vs. Eco-efficient</a:t>
            </a:r>
          </a:p>
          <a:p>
            <a:pPr marL="289322" indent="-289322">
              <a:lnSpc>
                <a:spcPct val="90000"/>
              </a:lnSpc>
              <a:buFont typeface="+mj-lt"/>
              <a:buAutoNum type="arabicPeriod"/>
            </a:pPr>
            <a:endParaRPr lang="en-US" dirty="0"/>
          </a:p>
          <a:p>
            <a:pPr marL="289322" indent="-289322">
              <a:lnSpc>
                <a:spcPct val="90000"/>
              </a:lnSpc>
              <a:buFont typeface="+mj-lt"/>
              <a:buAutoNum type="arabicPeriod"/>
            </a:pPr>
            <a:r>
              <a:rPr lang="en-US" dirty="0"/>
              <a:t>The Natural Step (and its four system conditions)</a:t>
            </a:r>
          </a:p>
          <a:p>
            <a:pPr marL="289322" indent="-289322">
              <a:lnSpc>
                <a:spcPct val="90000"/>
              </a:lnSpc>
              <a:buFont typeface="+mj-lt"/>
              <a:buAutoNum type="arabicPeriod"/>
            </a:pPr>
            <a:endParaRPr lang="en-US" dirty="0"/>
          </a:p>
          <a:p>
            <a:pPr marL="289322" indent="-289322">
              <a:lnSpc>
                <a:spcPct val="90000"/>
              </a:lnSpc>
              <a:buFont typeface="+mj-lt"/>
              <a:buAutoNum type="arabicPeriod"/>
            </a:pPr>
            <a:r>
              <a:rPr lang="en-US" dirty="0"/>
              <a:t>Servicizing</a:t>
            </a:r>
          </a:p>
          <a:p>
            <a:pPr marL="289322" indent="-289322">
              <a:lnSpc>
                <a:spcPct val="90000"/>
              </a:lnSpc>
              <a:buFont typeface="+mj-lt"/>
              <a:buAutoNum type="arabicPeriod"/>
            </a:pPr>
            <a:endParaRPr lang="en-US" dirty="0"/>
          </a:p>
          <a:p>
            <a:pPr marL="289322" indent="-289322">
              <a:lnSpc>
                <a:spcPct val="90000"/>
              </a:lnSpc>
              <a:buFont typeface="+mj-lt"/>
              <a:buAutoNum type="arabicPeriod"/>
            </a:pPr>
            <a:r>
              <a:rPr lang="en-US" dirty="0"/>
              <a:t>Biomimicry</a:t>
            </a:r>
          </a:p>
          <a:p>
            <a:pPr lvl="6">
              <a:lnSpc>
                <a:spcPct val="90000"/>
              </a:lnSpc>
              <a:buNone/>
            </a:pPr>
            <a:r>
              <a:rPr lang="en-US" sz="675" dirty="0">
                <a:solidFill>
                  <a:srgbClr val="000000"/>
                </a:solidFill>
              </a:rPr>
              <a:t>		</a:t>
            </a:r>
          </a:p>
          <a:p>
            <a:pPr lvl="6">
              <a:lnSpc>
                <a:spcPct val="90000"/>
              </a:lnSpc>
              <a:buNone/>
            </a:pPr>
            <a:r>
              <a:rPr lang="en-US" sz="675" dirty="0">
                <a:solidFill>
                  <a:srgbClr val="000000"/>
                </a:solidFill>
              </a:rPr>
              <a:t>       </a:t>
            </a:r>
            <a:r>
              <a:rPr lang="en-US" sz="900" dirty="0">
                <a:solidFill>
                  <a:srgbClr val="000000"/>
                </a:solidFill>
              </a:rPr>
              <a:t>   </a:t>
            </a:r>
          </a:p>
          <a:p>
            <a:pPr lvl="6">
              <a:lnSpc>
                <a:spcPct val="90000"/>
              </a:lnSpc>
              <a:buNone/>
            </a:pPr>
            <a:endParaRPr lang="en-US" sz="900" dirty="0">
              <a:solidFill>
                <a:srgbClr val="000000"/>
              </a:solidFill>
            </a:endParaRPr>
          </a:p>
          <a:p>
            <a:pPr lvl="6">
              <a:lnSpc>
                <a:spcPct val="90000"/>
              </a:lnSpc>
              <a:buNone/>
            </a:pPr>
            <a:endParaRPr lang="en-US" sz="900" dirty="0">
              <a:solidFill>
                <a:srgbClr val="000000"/>
              </a:solidFill>
            </a:endParaRPr>
          </a:p>
          <a:p>
            <a:pPr lvl="6">
              <a:lnSpc>
                <a:spcPct val="90000"/>
              </a:lnSpc>
              <a:buNone/>
            </a:pPr>
            <a:endParaRPr lang="en-US" sz="900" dirty="0">
              <a:solidFill>
                <a:srgbClr val="000000"/>
              </a:solidFill>
            </a:endParaRPr>
          </a:p>
          <a:p>
            <a:pPr lvl="6">
              <a:lnSpc>
                <a:spcPct val="90000"/>
              </a:lnSpc>
              <a:buNone/>
            </a:pPr>
            <a:r>
              <a:rPr lang="en-US" sz="900" dirty="0">
                <a:solidFill>
                  <a:srgbClr val="000000"/>
                </a:solidFill>
              </a:rPr>
              <a:t>           © George P. Nassos &amp; Associates, Inc.</a:t>
            </a:r>
            <a:endParaRPr lang="en-US" sz="900" dirty="0"/>
          </a:p>
          <a:p>
            <a:pPr lvl="6">
              <a:lnSpc>
                <a:spcPct val="90000"/>
              </a:lnSpc>
            </a:pPr>
            <a:endParaRPr lang="en-US" dirty="0"/>
          </a:p>
        </p:txBody>
      </p:sp>
    </p:spTree>
    <p:extLst>
      <p:ext uri="{BB962C8B-B14F-4D97-AF65-F5344CB8AC3E}">
        <p14:creationId xmlns:p14="http://schemas.microsoft.com/office/powerpoint/2010/main" val="7347393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3730336" y="483392"/>
            <a:ext cx="5600700" cy="642938"/>
          </a:xfrm>
        </p:spPr>
        <p:txBody>
          <a:bodyPr/>
          <a:lstStyle/>
          <a:p>
            <a:r>
              <a:rPr lang="en-US" sz="3000" dirty="0">
                <a:solidFill>
                  <a:srgbClr val="800000"/>
                </a:solidFill>
              </a:rPr>
              <a:t>Adopt Sustainable Strategies</a:t>
            </a:r>
          </a:p>
        </p:txBody>
      </p:sp>
      <p:sp>
        <p:nvSpPr>
          <p:cNvPr id="32770" name="Rectangle 3"/>
          <p:cNvSpPr>
            <a:spLocks noGrp="1" noChangeArrowheads="1"/>
          </p:cNvSpPr>
          <p:nvPr>
            <p:ph idx="1"/>
          </p:nvPr>
        </p:nvSpPr>
        <p:spPr>
          <a:xfrm>
            <a:off x="4114800" y="1524000"/>
            <a:ext cx="4914900" cy="2786060"/>
          </a:xfrm>
        </p:spPr>
        <p:txBody>
          <a:bodyPr/>
          <a:lstStyle/>
          <a:p>
            <a:pPr marL="0" indent="0">
              <a:lnSpc>
                <a:spcPct val="90000"/>
              </a:lnSpc>
              <a:buNone/>
            </a:pPr>
            <a:r>
              <a:rPr lang="en-US" dirty="0"/>
              <a:t>5. Base of the Pyramid</a:t>
            </a:r>
          </a:p>
          <a:p>
            <a:pPr marL="289322" indent="-289322">
              <a:lnSpc>
                <a:spcPct val="90000"/>
              </a:lnSpc>
              <a:buFont typeface="+mj-lt"/>
              <a:buAutoNum type="arabicPeriod"/>
            </a:pPr>
            <a:endParaRPr lang="en-US" dirty="0"/>
          </a:p>
          <a:p>
            <a:pPr marL="0" indent="0">
              <a:lnSpc>
                <a:spcPct val="90000"/>
              </a:lnSpc>
              <a:buNone/>
            </a:pPr>
            <a:r>
              <a:rPr lang="en-US" dirty="0"/>
              <a:t>6. Systems Thinking &amp; Tunneling</a:t>
            </a:r>
          </a:p>
          <a:p>
            <a:pPr marL="289322" indent="-289322">
              <a:lnSpc>
                <a:spcPct val="90000"/>
              </a:lnSpc>
              <a:buFont typeface="+mj-lt"/>
              <a:buAutoNum type="arabicPeriod"/>
            </a:pPr>
            <a:endParaRPr lang="en-US" dirty="0"/>
          </a:p>
          <a:p>
            <a:pPr marL="0" indent="0">
              <a:lnSpc>
                <a:spcPct val="90000"/>
              </a:lnSpc>
              <a:buNone/>
            </a:pPr>
            <a:r>
              <a:rPr lang="en-US" dirty="0"/>
              <a:t>7. Sustaining Fisheries</a:t>
            </a:r>
          </a:p>
          <a:p>
            <a:pPr marL="289322" indent="-289322">
              <a:lnSpc>
                <a:spcPct val="90000"/>
              </a:lnSpc>
              <a:buFont typeface="+mj-lt"/>
              <a:buAutoNum type="arabicPeriod"/>
            </a:pPr>
            <a:endParaRPr lang="en-US" dirty="0"/>
          </a:p>
          <a:p>
            <a:pPr marL="0" indent="0">
              <a:lnSpc>
                <a:spcPct val="90000"/>
              </a:lnSpc>
              <a:buNone/>
            </a:pPr>
            <a:r>
              <a:rPr lang="en-US" dirty="0"/>
              <a:t>8. Green Buildings</a:t>
            </a:r>
          </a:p>
          <a:p>
            <a:pPr marL="289322" indent="-289322">
              <a:lnSpc>
                <a:spcPct val="90000"/>
              </a:lnSpc>
              <a:buFont typeface="+mj-lt"/>
              <a:buAutoNum type="arabicPeriod"/>
            </a:pPr>
            <a:endParaRPr lang="en-US" dirty="0"/>
          </a:p>
          <a:p>
            <a:pPr marL="0" indent="0">
              <a:lnSpc>
                <a:spcPct val="90000"/>
              </a:lnSpc>
              <a:buNone/>
            </a:pPr>
            <a:r>
              <a:rPr lang="en-US" dirty="0"/>
              <a:t>9. “Big Hairy Audacious Goal”</a:t>
            </a:r>
          </a:p>
          <a:p>
            <a:pPr>
              <a:lnSpc>
                <a:spcPct val="90000"/>
              </a:lnSpc>
            </a:pPr>
            <a:endParaRPr lang="en-US" sz="563" dirty="0">
              <a:solidFill>
                <a:srgbClr val="000000"/>
              </a:solidFill>
              <a:latin typeface="+mj-lt"/>
            </a:endParaRPr>
          </a:p>
          <a:p>
            <a:pPr marL="0" indent="0">
              <a:lnSpc>
                <a:spcPct val="90000"/>
              </a:lnSpc>
              <a:buNone/>
            </a:pPr>
            <a:endParaRPr lang="en-US" sz="900" dirty="0"/>
          </a:p>
          <a:p>
            <a:pPr>
              <a:lnSpc>
                <a:spcPct val="90000"/>
              </a:lnSpc>
            </a:pPr>
            <a:endParaRPr lang="en-US" dirty="0"/>
          </a:p>
          <a:p>
            <a:pPr>
              <a:lnSpc>
                <a:spcPct val="90000"/>
              </a:lnSpc>
            </a:pPr>
            <a:endParaRPr lang="en-US" dirty="0"/>
          </a:p>
        </p:txBody>
      </p:sp>
      <p:sp>
        <p:nvSpPr>
          <p:cNvPr id="4" name="Rectangle 3"/>
          <p:cNvSpPr/>
          <p:nvPr/>
        </p:nvSpPr>
        <p:spPr>
          <a:xfrm>
            <a:off x="6667500" y="6019800"/>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3560504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a:xfrm>
            <a:off x="2895600" y="2057400"/>
            <a:ext cx="5867400" cy="3581400"/>
          </a:xfrm>
        </p:spPr>
        <p:txBody>
          <a:bodyPr/>
          <a:lstStyle/>
          <a:p>
            <a:pPr marL="0" indent="0">
              <a:buNone/>
            </a:pPr>
            <a:r>
              <a:rPr lang="en-US" altLang="en-US" sz="2000" dirty="0">
                <a:solidFill>
                  <a:srgbClr val="0000FF"/>
                </a:solidFill>
              </a:rPr>
              <a:t>	</a:t>
            </a:r>
            <a:r>
              <a:rPr lang="en-US" altLang="en-US" dirty="0">
                <a:solidFill>
                  <a:srgbClr val="000099"/>
                </a:solidFill>
              </a:rPr>
              <a:t>Reindeer in 1963?</a:t>
            </a:r>
          </a:p>
          <a:p>
            <a:pPr marL="0" indent="0">
              <a:buNone/>
            </a:pPr>
            <a:r>
              <a:rPr lang="en-US" altLang="en-US" dirty="0"/>
              <a:t> 		</a:t>
            </a:r>
            <a:r>
              <a:rPr lang="en-US" altLang="en-US" dirty="0">
                <a:solidFill>
                  <a:srgbClr val="C0C0C0"/>
                </a:solidFill>
              </a:rPr>
              <a:t>a.  42</a:t>
            </a:r>
          </a:p>
          <a:p>
            <a:pPr marL="0" indent="0">
              <a:buNone/>
            </a:pPr>
            <a:r>
              <a:rPr lang="en-US" altLang="en-US" dirty="0">
                <a:solidFill>
                  <a:srgbClr val="C0C0C0"/>
                </a:solidFill>
              </a:rPr>
              <a:t>		b.  1,350</a:t>
            </a:r>
          </a:p>
          <a:p>
            <a:pPr marL="0" indent="0">
              <a:buNone/>
            </a:pPr>
            <a:r>
              <a:rPr lang="en-US" altLang="en-US" dirty="0">
                <a:solidFill>
                  <a:srgbClr val="C0C0C0"/>
                </a:solidFill>
              </a:rPr>
              <a:t>		c.  3,000</a:t>
            </a:r>
          </a:p>
          <a:p>
            <a:pPr marL="0" indent="0">
              <a:buNone/>
            </a:pPr>
            <a:r>
              <a:rPr lang="en-US" altLang="en-US" dirty="0"/>
              <a:t>		d.  6,000</a:t>
            </a:r>
          </a:p>
          <a:p>
            <a:pPr marL="0" indent="0">
              <a:buNone/>
            </a:pPr>
            <a:endParaRPr lang="en-US" altLang="en-US" sz="2000" dirty="0"/>
          </a:p>
          <a:p>
            <a:pPr marL="0" indent="0">
              <a:buNone/>
            </a:pPr>
            <a:endParaRPr lang="en-US" altLang="en-US" sz="2000" dirty="0"/>
          </a:p>
        </p:txBody>
      </p:sp>
      <p:pic>
        <p:nvPicPr>
          <p:cNvPr id="53252" name="Picture 4" descr="rein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362200"/>
            <a:ext cx="2667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204076" y="5943601"/>
            <a:ext cx="300915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
        <p:nvSpPr>
          <p:cNvPr id="2" name="Title 1"/>
          <p:cNvSpPr>
            <a:spLocks noGrp="1"/>
          </p:cNvSpPr>
          <p:nvPr>
            <p:ph type="title"/>
          </p:nvPr>
        </p:nvSpPr>
        <p:spPr>
          <a:xfrm>
            <a:off x="3048000" y="381000"/>
            <a:ext cx="7162800" cy="1143000"/>
          </a:xfrm>
        </p:spPr>
        <p:txBody>
          <a:bodyPr/>
          <a:lstStyle/>
          <a:p>
            <a:r>
              <a:rPr lang="en-US" sz="3600" dirty="0">
                <a:solidFill>
                  <a:srgbClr val="990000"/>
                </a:solidFill>
                <a:latin typeface="Tahoma" pitchFamily="34" charset="0"/>
              </a:rPr>
              <a:t>St. Matthew</a:t>
            </a:r>
            <a:r>
              <a:rPr lang="en-US" sz="3600" dirty="0">
                <a:solidFill>
                  <a:srgbClr val="990000"/>
                </a:solidFill>
              </a:rPr>
              <a:t>’</a:t>
            </a:r>
            <a:r>
              <a:rPr lang="en-US" sz="3600" dirty="0">
                <a:solidFill>
                  <a:srgbClr val="990000"/>
                </a:solidFill>
                <a:latin typeface="Tahoma" pitchFamily="34" charset="0"/>
              </a:rPr>
              <a:t>s Island:</a:t>
            </a:r>
            <a:r>
              <a:rPr lang="en-US" sz="3600" i="1" dirty="0">
                <a:solidFill>
                  <a:srgbClr val="990000"/>
                </a:solidFill>
                <a:latin typeface="Tahoma" pitchFamily="34" charset="0"/>
              </a:rPr>
              <a:t/>
            </a:r>
            <a:br>
              <a:rPr lang="en-US" sz="3600" i="1" dirty="0">
                <a:solidFill>
                  <a:srgbClr val="990000"/>
                </a:solidFill>
                <a:latin typeface="Tahoma" pitchFamily="34" charset="0"/>
              </a:rPr>
            </a:br>
            <a:r>
              <a:rPr lang="en-US" sz="3200" i="1" dirty="0">
                <a:solidFill>
                  <a:srgbClr val="000000"/>
                </a:solidFill>
                <a:latin typeface="Tahoma" pitchFamily="34" charset="0"/>
              </a:rPr>
              <a:t>29 reindeer in 1944; experts say 2300 maximum</a:t>
            </a:r>
            <a:endParaRPr lang="en-US" dirty="0"/>
          </a:p>
        </p:txBody>
      </p:sp>
    </p:spTree>
    <p:extLst>
      <p:ext uri="{BB962C8B-B14F-4D97-AF65-F5344CB8AC3E}">
        <p14:creationId xmlns:p14="http://schemas.microsoft.com/office/powerpoint/2010/main" val="601483755"/>
      </p:ext>
    </p:extLst>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 About This!</a:t>
            </a:r>
          </a:p>
        </p:txBody>
      </p:sp>
      <p:sp>
        <p:nvSpPr>
          <p:cNvPr id="3" name="Content Placeholder 2"/>
          <p:cNvSpPr>
            <a:spLocks noGrp="1"/>
          </p:cNvSpPr>
          <p:nvPr>
            <p:ph idx="1"/>
          </p:nvPr>
        </p:nvSpPr>
        <p:spPr>
          <a:xfrm>
            <a:off x="3124200" y="1582719"/>
            <a:ext cx="7086600" cy="4525963"/>
          </a:xfrm>
        </p:spPr>
        <p:txBody>
          <a:bodyPr/>
          <a:lstStyle/>
          <a:p>
            <a:r>
              <a:rPr lang="en-US" dirty="0"/>
              <a:t>While you are learning about sustainability design strategies, think about how you can apply one or more of these to:</a:t>
            </a:r>
          </a:p>
          <a:p>
            <a:endParaRPr lang="en-US" dirty="0"/>
          </a:p>
          <a:p>
            <a:pPr lvl="1"/>
            <a:r>
              <a:rPr lang="en-US" dirty="0"/>
              <a:t>Your place of work</a:t>
            </a:r>
          </a:p>
          <a:p>
            <a:pPr lvl="1"/>
            <a:r>
              <a:rPr lang="en-US" dirty="0"/>
              <a:t>Some other company</a:t>
            </a:r>
          </a:p>
          <a:p>
            <a:pPr lvl="1"/>
            <a:r>
              <a:rPr lang="en-US" dirty="0"/>
              <a:t>A new company that you would like to form.</a:t>
            </a:r>
          </a:p>
        </p:txBody>
      </p:sp>
      <p:sp>
        <p:nvSpPr>
          <p:cNvPr id="4" name="Rectangle 3"/>
          <p:cNvSpPr/>
          <p:nvPr/>
        </p:nvSpPr>
        <p:spPr>
          <a:xfrm>
            <a:off x="6609735" y="6108682"/>
            <a:ext cx="4572000" cy="246221"/>
          </a:xfrm>
          <a:prstGeom prst="rect">
            <a:avLst/>
          </a:prstGeom>
        </p:spPr>
        <p:txBody>
          <a:bodyPr>
            <a:spAutoFit/>
          </a:bodyPr>
          <a:lstStyle/>
          <a:p>
            <a:pPr defTabSz="685800"/>
            <a:r>
              <a:rPr lang="en-US" sz="1000" dirty="0">
                <a:solidFill>
                  <a:srgbClr val="000000"/>
                </a:solidFill>
              </a:rPr>
              <a:t> ©2017 George P. Nassos &amp; Associates, Inc.</a:t>
            </a:r>
          </a:p>
        </p:txBody>
      </p:sp>
    </p:spTree>
    <p:extLst>
      <p:ext uri="{BB962C8B-B14F-4D97-AF65-F5344CB8AC3E}">
        <p14:creationId xmlns:p14="http://schemas.microsoft.com/office/powerpoint/2010/main" val="37778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3124200" y="1063229"/>
            <a:ext cx="7086600" cy="857250"/>
          </a:xfrm>
        </p:spPr>
        <p:txBody>
          <a:bodyPr/>
          <a:lstStyle/>
          <a:p>
            <a:r>
              <a:rPr lang="en-US" sz="3000" dirty="0">
                <a:solidFill>
                  <a:srgbClr val="800000"/>
                </a:solidFill>
              </a:rPr>
              <a:t>1. Eco-efficient or Eco-effective</a:t>
            </a:r>
          </a:p>
        </p:txBody>
      </p:sp>
      <p:sp>
        <p:nvSpPr>
          <p:cNvPr id="45059" name="Rectangle 3"/>
          <p:cNvSpPr>
            <a:spLocks noGrp="1" noChangeArrowheads="1"/>
          </p:cNvSpPr>
          <p:nvPr>
            <p:ph idx="1"/>
          </p:nvPr>
        </p:nvSpPr>
        <p:spPr>
          <a:xfrm>
            <a:off x="4724401" y="1955116"/>
            <a:ext cx="4111229" cy="2700335"/>
          </a:xfrm>
        </p:spPr>
        <p:txBody>
          <a:bodyPr/>
          <a:lstStyle/>
          <a:p>
            <a:pPr>
              <a:lnSpc>
                <a:spcPct val="90000"/>
              </a:lnSpc>
            </a:pPr>
            <a:endParaRPr lang="en-US" dirty="0"/>
          </a:p>
          <a:p>
            <a:pPr>
              <a:lnSpc>
                <a:spcPct val="90000"/>
              </a:lnSpc>
            </a:pPr>
            <a:r>
              <a:rPr lang="en-US" dirty="0"/>
              <a:t>Fuel efficiency</a:t>
            </a:r>
          </a:p>
          <a:p>
            <a:pPr>
              <a:lnSpc>
                <a:spcPct val="90000"/>
              </a:lnSpc>
            </a:pPr>
            <a:endParaRPr lang="en-US" dirty="0"/>
          </a:p>
          <a:p>
            <a:pPr>
              <a:lnSpc>
                <a:spcPct val="90000"/>
              </a:lnSpc>
            </a:pPr>
            <a:r>
              <a:rPr lang="en-US" dirty="0"/>
              <a:t>Computing efficiency</a:t>
            </a:r>
          </a:p>
          <a:p>
            <a:pPr>
              <a:lnSpc>
                <a:spcPct val="90000"/>
              </a:lnSpc>
            </a:pPr>
            <a:endParaRPr lang="en-US" dirty="0"/>
          </a:p>
          <a:p>
            <a:pPr>
              <a:lnSpc>
                <a:spcPct val="90000"/>
              </a:lnSpc>
            </a:pPr>
            <a:r>
              <a:rPr lang="en-US" dirty="0"/>
              <a:t>More durable brake pads</a:t>
            </a:r>
          </a:p>
          <a:p>
            <a:pPr>
              <a:lnSpc>
                <a:spcPct val="90000"/>
              </a:lnSpc>
            </a:pPr>
            <a:endParaRPr lang="en-US" sz="1575" dirty="0"/>
          </a:p>
          <a:p>
            <a:pPr>
              <a:lnSpc>
                <a:spcPct val="90000"/>
              </a:lnSpc>
            </a:pPr>
            <a:endParaRPr lang="en-US" sz="1575" dirty="0"/>
          </a:p>
          <a:p>
            <a:pPr>
              <a:lnSpc>
                <a:spcPct val="90000"/>
              </a:lnSpc>
            </a:pPr>
            <a:endParaRPr lang="en-US" sz="1575" dirty="0"/>
          </a:p>
          <a:p>
            <a:pPr>
              <a:lnSpc>
                <a:spcPct val="90000"/>
              </a:lnSpc>
              <a:buNone/>
            </a:pPr>
            <a:r>
              <a:rPr lang="en-US" sz="1575" dirty="0">
                <a:solidFill>
                  <a:srgbClr val="000000"/>
                </a:solidFill>
              </a:rPr>
              <a:t>                   </a:t>
            </a:r>
            <a:r>
              <a:rPr lang="en-US" sz="1200" dirty="0">
                <a:solidFill>
                  <a:srgbClr val="000000"/>
                </a:solidFill>
              </a:rPr>
              <a:t>2017 George P. Nassos &amp; Associates, Inc</a:t>
            </a:r>
            <a:r>
              <a:rPr lang="en-US" sz="900" dirty="0">
                <a:solidFill>
                  <a:srgbClr val="000000"/>
                </a:solidFill>
              </a:rPr>
              <a:t>.</a:t>
            </a:r>
            <a:endParaRPr lang="en-US" sz="900" dirty="0"/>
          </a:p>
        </p:txBody>
      </p:sp>
    </p:spTree>
    <p:extLst>
      <p:ext uri="{BB962C8B-B14F-4D97-AF65-F5344CB8AC3E}">
        <p14:creationId xmlns:p14="http://schemas.microsoft.com/office/powerpoint/2010/main" val="211019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uiExpand="1" build="p"/>
    </p:bld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z="3000" dirty="0">
                <a:solidFill>
                  <a:srgbClr val="800000"/>
                </a:solidFill>
              </a:rPr>
              <a:t>More Efficient Products</a:t>
            </a:r>
          </a:p>
        </p:txBody>
      </p:sp>
      <p:sp>
        <p:nvSpPr>
          <p:cNvPr id="59395" name="Rectangle 3"/>
          <p:cNvSpPr>
            <a:spLocks noGrp="1" noChangeArrowheads="1"/>
          </p:cNvSpPr>
          <p:nvPr>
            <p:ph type="body" idx="1"/>
          </p:nvPr>
        </p:nvSpPr>
        <p:spPr>
          <a:xfrm>
            <a:off x="4610100" y="2343151"/>
            <a:ext cx="4629150" cy="1771647"/>
          </a:xfrm>
        </p:spPr>
        <p:txBody>
          <a:bodyPr/>
          <a:lstStyle/>
          <a:p>
            <a:r>
              <a:rPr lang="en-US" dirty="0"/>
              <a:t>Clocks &amp; Watches</a:t>
            </a:r>
          </a:p>
          <a:p>
            <a:pPr>
              <a:buNone/>
            </a:pPr>
            <a:endParaRPr lang="en-US" dirty="0"/>
          </a:p>
          <a:p>
            <a:r>
              <a:rPr lang="en-US" dirty="0"/>
              <a:t>Leveraging Electrical Demand</a:t>
            </a:r>
          </a:p>
          <a:p>
            <a:endParaRPr lang="en-US" sz="1575" dirty="0"/>
          </a:p>
          <a:p>
            <a:endParaRPr lang="en-US" sz="1575" dirty="0"/>
          </a:p>
          <a:p>
            <a:pPr>
              <a:buNone/>
            </a:pPr>
            <a:endParaRPr lang="en-US" sz="1575" dirty="0"/>
          </a:p>
          <a:p>
            <a:pPr>
              <a:buNone/>
            </a:pPr>
            <a:r>
              <a:rPr lang="en-US" sz="563" dirty="0">
                <a:solidFill>
                  <a:srgbClr val="000000"/>
                </a:solidFill>
              </a:rPr>
              <a:t>.</a:t>
            </a:r>
            <a:endParaRPr lang="en-US" sz="563" dirty="0"/>
          </a:p>
          <a:p>
            <a:endParaRPr lang="en-US" sz="1575" dirty="0"/>
          </a:p>
        </p:txBody>
      </p:sp>
      <p:sp>
        <p:nvSpPr>
          <p:cNvPr id="4" name="Rectangle 3"/>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3685927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5">
                                            <p:txEl>
                                              <p:pRg st="2" end="2"/>
                                            </p:txEl>
                                          </p:spTgt>
                                        </p:tgtEl>
                                        <p:attrNameLst>
                                          <p:attrName>style.visibility</p:attrName>
                                        </p:attrNameLst>
                                      </p:cBhvr>
                                      <p:to>
                                        <p:strVal val="visible"/>
                                      </p:to>
                                    </p:set>
                                    <p:anim calcmode="lin" valueType="num">
                                      <p:cBhvr additive="base">
                                        <p:cTn id="13" dur="500" fill="hold"/>
                                        <p:tgtEl>
                                          <p:spTgt spid="5939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3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395">
                                            <p:txEl>
                                              <p:pRg st="6" end="6"/>
                                            </p:txEl>
                                          </p:spTgt>
                                        </p:tgtEl>
                                        <p:attrNameLst>
                                          <p:attrName>style.visibility</p:attrName>
                                        </p:attrNameLst>
                                      </p:cBhvr>
                                      <p:to>
                                        <p:strVal val="visible"/>
                                      </p:to>
                                    </p:set>
                                    <p:anim calcmode="lin" valueType="num">
                                      <p:cBhvr additive="base">
                                        <p:cTn id="19" dur="500" fill="hold"/>
                                        <p:tgtEl>
                                          <p:spTgt spid="59395">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39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z="3000" dirty="0">
                <a:solidFill>
                  <a:srgbClr val="800000"/>
                </a:solidFill>
              </a:rPr>
              <a:t>2.  The Natural Step</a:t>
            </a:r>
          </a:p>
        </p:txBody>
      </p:sp>
      <p:sp>
        <p:nvSpPr>
          <p:cNvPr id="39939" name="Rectangle 3"/>
          <p:cNvSpPr>
            <a:spLocks noGrp="1" noChangeArrowheads="1"/>
          </p:cNvSpPr>
          <p:nvPr>
            <p:ph type="body" idx="1"/>
          </p:nvPr>
        </p:nvSpPr>
        <p:spPr>
          <a:xfrm>
            <a:off x="4648200" y="2016128"/>
            <a:ext cx="4876800" cy="2700335"/>
          </a:xfrm>
        </p:spPr>
        <p:txBody>
          <a:bodyPr/>
          <a:lstStyle/>
          <a:p>
            <a:r>
              <a:rPr lang="en-US" dirty="0"/>
              <a:t>Founded by Karl-Henrik </a:t>
            </a:r>
            <a:r>
              <a:rPr lang="en-US" dirty="0" err="1"/>
              <a:t>Robért</a:t>
            </a:r>
            <a:r>
              <a:rPr lang="en-US" dirty="0"/>
              <a:t> </a:t>
            </a:r>
          </a:p>
          <a:p>
            <a:endParaRPr lang="en-US" dirty="0"/>
          </a:p>
          <a:p>
            <a:r>
              <a:rPr lang="en-US" dirty="0"/>
              <a:t>Developed four system conditions</a:t>
            </a:r>
          </a:p>
        </p:txBody>
      </p:sp>
      <p:sp>
        <p:nvSpPr>
          <p:cNvPr id="5" name="Rectangle 4"/>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92519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solidFill>
                  <a:srgbClr val="800000"/>
                </a:solidFill>
              </a:rPr>
              <a:t>Condition No. 1</a:t>
            </a:r>
          </a:p>
        </p:txBody>
      </p:sp>
      <p:sp>
        <p:nvSpPr>
          <p:cNvPr id="40963" name="Rectangle 3"/>
          <p:cNvSpPr>
            <a:spLocks noGrp="1" noChangeArrowheads="1"/>
          </p:cNvSpPr>
          <p:nvPr>
            <p:ph type="body" idx="1"/>
          </p:nvPr>
        </p:nvSpPr>
        <p:spPr>
          <a:xfrm>
            <a:off x="2819400" y="1425012"/>
            <a:ext cx="8382000" cy="3394472"/>
          </a:xfrm>
        </p:spPr>
        <p:txBody>
          <a:bodyPr/>
          <a:lstStyle/>
          <a:p>
            <a:endParaRPr lang="en-US" dirty="0"/>
          </a:p>
          <a:p>
            <a:r>
              <a:rPr lang="en-US" sz="2100" dirty="0"/>
              <a:t>Do not systematically increase concentration of substances extracted from the Earth’s crust</a:t>
            </a:r>
          </a:p>
          <a:p>
            <a:pPr lvl="1"/>
            <a:r>
              <a:rPr lang="en-US" dirty="0"/>
              <a:t>Do not remove fossil fuels, metals, minerals faster than reintegration</a:t>
            </a:r>
          </a:p>
          <a:p>
            <a:pPr lvl="1"/>
            <a:r>
              <a:rPr lang="en-US" dirty="0"/>
              <a:t>Concentrations would increase in ecosphere</a:t>
            </a:r>
          </a:p>
          <a:p>
            <a:pPr lvl="1">
              <a:buNone/>
            </a:pPr>
            <a:endParaRPr lang="en-US" sz="563" dirty="0">
              <a:solidFill>
                <a:srgbClr val="000000"/>
              </a:solidFill>
            </a:endParaRPr>
          </a:p>
          <a:p>
            <a:pPr lvl="1">
              <a:buNone/>
            </a:pPr>
            <a:endParaRPr lang="en-US" sz="563" dirty="0">
              <a:solidFill>
                <a:srgbClr val="000000"/>
              </a:solidFill>
            </a:endParaRPr>
          </a:p>
          <a:p>
            <a:pPr lvl="1">
              <a:buNone/>
            </a:pPr>
            <a:endParaRPr lang="en-US" sz="563" dirty="0">
              <a:solidFill>
                <a:srgbClr val="000000"/>
              </a:solidFill>
            </a:endParaRPr>
          </a:p>
          <a:p>
            <a:pPr lvl="1">
              <a:buNone/>
            </a:pPr>
            <a:endParaRPr lang="en-US" sz="563" dirty="0">
              <a:solidFill>
                <a:srgbClr val="000000"/>
              </a:solidFill>
            </a:endParaRPr>
          </a:p>
          <a:p>
            <a:pPr marL="342900" lvl="1" indent="0">
              <a:buNone/>
            </a:pPr>
            <a:endParaRPr lang="en-US" dirty="0"/>
          </a:p>
        </p:txBody>
      </p:sp>
      <p:sp>
        <p:nvSpPr>
          <p:cNvPr id="4" name="Rectangle 3"/>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42377390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a:solidFill>
                  <a:srgbClr val="800000"/>
                </a:solidFill>
              </a:rPr>
              <a:t>Condition No. 2</a:t>
            </a:r>
          </a:p>
        </p:txBody>
      </p:sp>
      <p:sp>
        <p:nvSpPr>
          <p:cNvPr id="41987" name="Rectangle 3"/>
          <p:cNvSpPr>
            <a:spLocks noGrp="1" noChangeArrowheads="1"/>
          </p:cNvSpPr>
          <p:nvPr>
            <p:ph type="body" idx="1"/>
          </p:nvPr>
        </p:nvSpPr>
        <p:spPr/>
        <p:txBody>
          <a:bodyPr/>
          <a:lstStyle/>
          <a:p>
            <a:endParaRPr lang="en-US" dirty="0"/>
          </a:p>
          <a:p>
            <a:r>
              <a:rPr lang="en-US" sz="2100" dirty="0"/>
              <a:t>Do not systematically increase concentrations of substances produced by society</a:t>
            </a:r>
          </a:p>
          <a:p>
            <a:pPr lvl="1"/>
            <a:r>
              <a:rPr lang="en-US" dirty="0"/>
              <a:t>Similar to first condition (synthetically produced)</a:t>
            </a:r>
          </a:p>
          <a:p>
            <a:pPr lvl="1"/>
            <a:r>
              <a:rPr lang="en-US" dirty="0"/>
              <a:t>Same impact if neglected</a:t>
            </a:r>
          </a:p>
          <a:p>
            <a:pPr lvl="1"/>
            <a:endParaRPr lang="en-US" dirty="0"/>
          </a:p>
          <a:p>
            <a:pPr lvl="1"/>
            <a:endParaRPr lang="en-US" dirty="0"/>
          </a:p>
          <a:p>
            <a:pPr lvl="1">
              <a:buNone/>
            </a:pPr>
            <a:endParaRPr lang="en-US" sz="563" dirty="0">
              <a:solidFill>
                <a:srgbClr val="000000"/>
              </a:solidFill>
            </a:endParaRPr>
          </a:p>
          <a:p>
            <a:pPr lvl="1">
              <a:buNone/>
            </a:pPr>
            <a:endParaRPr lang="en-US" sz="563" dirty="0">
              <a:solidFill>
                <a:srgbClr val="000000"/>
              </a:solidFill>
            </a:endParaRPr>
          </a:p>
          <a:p>
            <a:pPr lvl="1">
              <a:buNone/>
            </a:pPr>
            <a:r>
              <a:rPr lang="en-US" sz="563" dirty="0">
                <a:solidFill>
                  <a:srgbClr val="000000"/>
                </a:solidFill>
              </a:rPr>
              <a:t>.</a:t>
            </a:r>
            <a:endParaRPr lang="en-US" sz="563" dirty="0"/>
          </a:p>
          <a:p>
            <a:pPr lvl="1"/>
            <a:endParaRPr lang="en-US" dirty="0"/>
          </a:p>
        </p:txBody>
      </p:sp>
      <p:sp>
        <p:nvSpPr>
          <p:cNvPr id="4" name="Rectangle 3"/>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317345276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Condition No. 3</a:t>
            </a:r>
          </a:p>
        </p:txBody>
      </p:sp>
      <p:sp>
        <p:nvSpPr>
          <p:cNvPr id="43011" name="Rectangle 3"/>
          <p:cNvSpPr>
            <a:spLocks noGrp="1" noChangeArrowheads="1"/>
          </p:cNvSpPr>
          <p:nvPr>
            <p:ph type="body" idx="1"/>
          </p:nvPr>
        </p:nvSpPr>
        <p:spPr/>
        <p:txBody>
          <a:bodyPr/>
          <a:lstStyle/>
          <a:p>
            <a:endParaRPr lang="en-US" sz="2100" dirty="0"/>
          </a:p>
          <a:p>
            <a:r>
              <a:rPr lang="en-US" sz="2100" dirty="0"/>
              <a:t>Do not systematically mismanage the ecosphere</a:t>
            </a:r>
          </a:p>
          <a:p>
            <a:pPr lvl="1"/>
            <a:r>
              <a:rPr lang="en-US" dirty="0"/>
              <a:t>Do not over-harvest fertile areas, soils, fresh water</a:t>
            </a:r>
          </a:p>
          <a:p>
            <a:pPr lvl="1"/>
            <a:r>
              <a:rPr lang="en-US" dirty="0"/>
              <a:t>Do not diminish availability of natural systems</a:t>
            </a:r>
          </a:p>
        </p:txBody>
      </p:sp>
      <p:sp>
        <p:nvSpPr>
          <p:cNvPr id="5" name="Rectangle 4"/>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9055532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solidFill>
                  <a:srgbClr val="800000"/>
                </a:solidFill>
              </a:rPr>
              <a:t>Condition No. 4</a:t>
            </a:r>
          </a:p>
        </p:txBody>
      </p:sp>
      <p:sp>
        <p:nvSpPr>
          <p:cNvPr id="44035" name="Rectangle 3"/>
          <p:cNvSpPr>
            <a:spLocks noGrp="1" noChangeArrowheads="1"/>
          </p:cNvSpPr>
          <p:nvPr>
            <p:ph type="body" idx="1"/>
          </p:nvPr>
        </p:nvSpPr>
        <p:spPr/>
        <p:txBody>
          <a:bodyPr/>
          <a:lstStyle/>
          <a:p>
            <a:endParaRPr lang="en-US" dirty="0"/>
          </a:p>
          <a:p>
            <a:r>
              <a:rPr lang="en-US" sz="2100" dirty="0"/>
              <a:t>Resources are used fairly and efficiently in order to meet basic human needs worldwide</a:t>
            </a:r>
          </a:p>
          <a:p>
            <a:pPr lvl="1"/>
            <a:r>
              <a:rPr lang="en-US" dirty="0"/>
              <a:t>Must use most resource-efficient methods possible</a:t>
            </a:r>
          </a:p>
          <a:p>
            <a:pPr lvl="1"/>
            <a:r>
              <a:rPr lang="en-US" dirty="0"/>
              <a:t>Necessary condition if first three are met</a:t>
            </a:r>
          </a:p>
        </p:txBody>
      </p:sp>
      <p:sp>
        <p:nvSpPr>
          <p:cNvPr id="5" name="Rectangle 4"/>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5174988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657600" y="533400"/>
            <a:ext cx="5429250" cy="642938"/>
          </a:xfrm>
        </p:spPr>
        <p:txBody>
          <a:bodyPr/>
          <a:lstStyle/>
          <a:p>
            <a:r>
              <a:rPr lang="en-US" sz="3000" dirty="0"/>
              <a:t>Companies Employing              The Natural Step</a:t>
            </a:r>
          </a:p>
        </p:txBody>
      </p:sp>
      <p:sp>
        <p:nvSpPr>
          <p:cNvPr id="45059" name="Rectangle 3"/>
          <p:cNvSpPr>
            <a:spLocks noGrp="1" noChangeArrowheads="1"/>
          </p:cNvSpPr>
          <p:nvPr>
            <p:ph type="body" idx="1"/>
          </p:nvPr>
        </p:nvSpPr>
        <p:spPr>
          <a:xfrm>
            <a:off x="5562600" y="1752600"/>
            <a:ext cx="1885950" cy="3394472"/>
          </a:xfrm>
        </p:spPr>
        <p:txBody>
          <a:bodyPr/>
          <a:lstStyle/>
          <a:p>
            <a:r>
              <a:rPr lang="en-US" dirty="0"/>
              <a:t>IKEA</a:t>
            </a:r>
          </a:p>
          <a:p>
            <a:endParaRPr lang="en-US" dirty="0"/>
          </a:p>
          <a:p>
            <a:r>
              <a:rPr lang="en-US" dirty="0"/>
              <a:t>Interface</a:t>
            </a:r>
          </a:p>
          <a:p>
            <a:endParaRPr lang="en-US" dirty="0"/>
          </a:p>
          <a:p>
            <a:r>
              <a:rPr lang="en-US" dirty="0"/>
              <a:t>Starbucks</a:t>
            </a:r>
          </a:p>
          <a:p>
            <a:endParaRPr lang="en-US" dirty="0"/>
          </a:p>
          <a:p>
            <a:r>
              <a:rPr lang="en-US" dirty="0"/>
              <a:t>Nike</a:t>
            </a:r>
          </a:p>
          <a:p>
            <a:pPr marL="0" indent="0">
              <a:buNone/>
            </a:pPr>
            <a:endParaRPr lang="en-US" dirty="0"/>
          </a:p>
          <a:p>
            <a:endParaRPr lang="en-US" dirty="0"/>
          </a:p>
        </p:txBody>
      </p:sp>
      <p:sp>
        <p:nvSpPr>
          <p:cNvPr id="5" name="Rectangle 4"/>
          <p:cNvSpPr/>
          <p:nvPr/>
        </p:nvSpPr>
        <p:spPr>
          <a:xfrm>
            <a:off x="6610350" y="55435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664569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533400"/>
            <a:ext cx="5600700" cy="642938"/>
          </a:xfrm>
        </p:spPr>
        <p:txBody>
          <a:bodyPr/>
          <a:lstStyle/>
          <a:p>
            <a:r>
              <a:rPr lang="en-US" sz="2025" dirty="0">
                <a:solidFill>
                  <a:srgbClr val="990000"/>
                </a:solidFill>
              </a:rPr>
              <a:t/>
            </a:r>
            <a:br>
              <a:rPr lang="en-US" sz="2025" dirty="0">
                <a:solidFill>
                  <a:srgbClr val="990000"/>
                </a:solidFill>
              </a:rPr>
            </a:br>
            <a:r>
              <a:rPr lang="en-US" sz="3000" dirty="0">
                <a:solidFill>
                  <a:srgbClr val="800000"/>
                </a:solidFill>
              </a:rPr>
              <a:t>3. Extended Producer Responsibility/                        Product Stewardship </a:t>
            </a:r>
          </a:p>
        </p:txBody>
      </p:sp>
      <p:sp>
        <p:nvSpPr>
          <p:cNvPr id="3" name="Content Placeholder 2"/>
          <p:cNvSpPr>
            <a:spLocks noGrp="1"/>
          </p:cNvSpPr>
          <p:nvPr>
            <p:ph idx="1"/>
          </p:nvPr>
        </p:nvSpPr>
        <p:spPr>
          <a:xfrm>
            <a:off x="4456250" y="2057400"/>
            <a:ext cx="5257800" cy="2545854"/>
          </a:xfrm>
        </p:spPr>
        <p:txBody>
          <a:bodyPr/>
          <a:lstStyle/>
          <a:p>
            <a:pPr marL="289322" indent="-289322">
              <a:spcBef>
                <a:spcPts val="0"/>
              </a:spcBef>
              <a:spcAft>
                <a:spcPts val="675"/>
              </a:spcAft>
              <a:buFont typeface="+mj-lt"/>
              <a:buAutoNum type="arabicPeriod"/>
            </a:pPr>
            <a:r>
              <a:rPr lang="en-US" dirty="0"/>
              <a:t>Minimizing adverse effects</a:t>
            </a:r>
          </a:p>
          <a:p>
            <a:pPr marL="289322" indent="-289322">
              <a:spcBef>
                <a:spcPts val="0"/>
              </a:spcBef>
              <a:spcAft>
                <a:spcPts val="675"/>
              </a:spcAft>
              <a:buFont typeface="+mj-lt"/>
              <a:buAutoNum type="arabicPeriod"/>
            </a:pPr>
            <a:endParaRPr lang="en-US" dirty="0"/>
          </a:p>
          <a:p>
            <a:pPr marL="289322" indent="-289322">
              <a:spcBef>
                <a:spcPts val="0"/>
              </a:spcBef>
              <a:spcAft>
                <a:spcPts val="675"/>
              </a:spcAft>
              <a:buFont typeface="+mj-lt"/>
              <a:buAutoNum type="arabicPeriod"/>
            </a:pPr>
            <a:r>
              <a:rPr lang="en-US" dirty="0"/>
              <a:t>Take-back responsibility</a:t>
            </a:r>
          </a:p>
          <a:p>
            <a:pPr marL="289322" indent="-289322">
              <a:spcBef>
                <a:spcPts val="0"/>
              </a:spcBef>
              <a:spcAft>
                <a:spcPts val="675"/>
              </a:spcAft>
              <a:buFont typeface="+mj-lt"/>
              <a:buAutoNum type="arabicPeriod"/>
            </a:pPr>
            <a:endParaRPr lang="en-US" dirty="0"/>
          </a:p>
          <a:p>
            <a:pPr marL="289322" indent="-289322">
              <a:spcBef>
                <a:spcPts val="0"/>
              </a:spcBef>
              <a:spcAft>
                <a:spcPts val="675"/>
              </a:spcAft>
              <a:buFont typeface="+mj-lt"/>
              <a:buAutoNum type="arabicPeriod"/>
            </a:pPr>
            <a:r>
              <a:rPr lang="en-US" dirty="0"/>
              <a:t>Hazard information</a:t>
            </a:r>
          </a:p>
          <a:p>
            <a:pPr marL="289322" indent="-289322">
              <a:spcBef>
                <a:spcPts val="0"/>
              </a:spcBef>
              <a:spcAft>
                <a:spcPts val="675"/>
              </a:spcAft>
              <a:buFont typeface="+mj-lt"/>
              <a:buAutoNum type="arabicPeriod"/>
            </a:pPr>
            <a:endParaRPr lang="en-US" dirty="0"/>
          </a:p>
          <a:p>
            <a:pPr marL="289322" indent="-289322">
              <a:spcBef>
                <a:spcPts val="0"/>
              </a:spcBef>
              <a:spcAft>
                <a:spcPts val="675"/>
              </a:spcAft>
              <a:buFont typeface="+mj-lt"/>
              <a:buAutoNum type="arabicPeriod"/>
            </a:pPr>
            <a:r>
              <a:rPr lang="en-US" dirty="0"/>
              <a:t>Assumption of liability </a:t>
            </a:r>
          </a:p>
        </p:txBody>
      </p:sp>
      <p:sp>
        <p:nvSpPr>
          <p:cNvPr id="4" name="TextBox 3"/>
          <p:cNvSpPr txBox="1"/>
          <p:nvPr/>
        </p:nvSpPr>
        <p:spPr>
          <a:xfrm>
            <a:off x="6992786" y="5143501"/>
            <a:ext cx="184731" cy="230832"/>
          </a:xfrm>
          <a:prstGeom prst="rect">
            <a:avLst/>
          </a:prstGeom>
          <a:solidFill>
            <a:schemeClr val="accent3"/>
          </a:solidFill>
        </p:spPr>
        <p:txBody>
          <a:bodyPr wrap="none">
            <a:spAutoFit/>
          </a:bodyPr>
          <a:lstStyle/>
          <a:p>
            <a:pPr defTabSz="685800">
              <a:defRPr/>
            </a:pPr>
            <a:endParaRPr lang="en-US" sz="900" u="sng" dirty="0">
              <a:solidFill>
                <a:srgbClr val="000000"/>
              </a:solidFill>
              <a:latin typeface="Arial"/>
            </a:endParaRPr>
          </a:p>
        </p:txBody>
      </p:sp>
      <p:sp>
        <p:nvSpPr>
          <p:cNvPr id="5" name="TextBox 4"/>
          <p:cNvSpPr txBox="1"/>
          <p:nvPr/>
        </p:nvSpPr>
        <p:spPr>
          <a:xfrm>
            <a:off x="6992784" y="5698191"/>
            <a:ext cx="2928770" cy="438582"/>
          </a:xfrm>
          <a:prstGeom prst="rect">
            <a:avLst/>
          </a:prstGeom>
          <a:noFill/>
        </p:spPr>
        <p:txBody>
          <a:bodyPr wrap="square" rtlCol="0">
            <a:spAutoFit/>
          </a:bodyPr>
          <a:lstStyle/>
          <a:p>
            <a:pPr defTabSz="685800"/>
            <a:r>
              <a:rPr lang="en-US" sz="600" dirty="0">
                <a:solidFill>
                  <a:srgbClr val="000000"/>
                </a:solidFill>
                <a:latin typeface="Arial"/>
              </a:rPr>
              <a:t> </a:t>
            </a:r>
            <a:r>
              <a:rPr lang="en-US" sz="900" dirty="0">
                <a:solidFill>
                  <a:srgbClr val="000000"/>
                </a:solidFill>
                <a:latin typeface="Arial"/>
              </a:rPr>
              <a:t>©2017 George P. Nassos &amp; Associates, Inc.</a:t>
            </a:r>
          </a:p>
          <a:p>
            <a:pPr defTabSz="685800"/>
            <a:endParaRPr lang="en-US" sz="1350" dirty="0">
              <a:solidFill>
                <a:srgbClr val="000000"/>
              </a:solidFill>
              <a:latin typeface="Arial"/>
            </a:endParaRPr>
          </a:p>
        </p:txBody>
      </p:sp>
    </p:spTree>
    <p:extLst>
      <p:ext uri="{BB962C8B-B14F-4D97-AF65-F5344CB8AC3E}">
        <p14:creationId xmlns:p14="http://schemas.microsoft.com/office/powerpoint/2010/main" val="3311447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2895600" y="2057400"/>
            <a:ext cx="5867400" cy="3581400"/>
          </a:xfrm>
        </p:spPr>
        <p:txBody>
          <a:bodyPr/>
          <a:lstStyle/>
          <a:p>
            <a:pPr marL="0" indent="0">
              <a:buNone/>
            </a:pPr>
            <a:r>
              <a:rPr lang="en-US" altLang="en-US" sz="2000" dirty="0">
                <a:solidFill>
                  <a:srgbClr val="0000FF"/>
                </a:solidFill>
              </a:rPr>
              <a:t>	</a:t>
            </a:r>
            <a:r>
              <a:rPr lang="en-US" altLang="en-US" dirty="0">
                <a:solidFill>
                  <a:srgbClr val="000099"/>
                </a:solidFill>
              </a:rPr>
              <a:t>Reindeer in 1966?</a:t>
            </a:r>
          </a:p>
          <a:p>
            <a:pPr marL="0" indent="0">
              <a:buNone/>
            </a:pPr>
            <a:r>
              <a:rPr lang="en-US" altLang="en-US" dirty="0"/>
              <a:t> 		a.  42</a:t>
            </a:r>
          </a:p>
          <a:p>
            <a:pPr marL="0" indent="0">
              <a:buNone/>
            </a:pPr>
            <a:r>
              <a:rPr lang="en-US" altLang="en-US" dirty="0"/>
              <a:t>		b.  1,350</a:t>
            </a:r>
          </a:p>
          <a:p>
            <a:pPr marL="0" indent="0">
              <a:buNone/>
            </a:pPr>
            <a:r>
              <a:rPr lang="en-US" altLang="en-US" dirty="0"/>
              <a:t>		c.  3,000</a:t>
            </a:r>
          </a:p>
          <a:p>
            <a:pPr marL="0" indent="0">
              <a:buNone/>
            </a:pPr>
            <a:r>
              <a:rPr lang="en-US" altLang="en-US" dirty="0"/>
              <a:t>		d.  7,500</a:t>
            </a:r>
          </a:p>
          <a:p>
            <a:pPr marL="0" indent="0">
              <a:buNone/>
            </a:pPr>
            <a:endParaRPr lang="en-US" altLang="en-US" sz="2000" dirty="0"/>
          </a:p>
          <a:p>
            <a:pPr marL="0" indent="0">
              <a:buNone/>
            </a:pPr>
            <a:endParaRPr lang="en-US" altLang="en-US" sz="2000" dirty="0"/>
          </a:p>
        </p:txBody>
      </p:sp>
      <p:pic>
        <p:nvPicPr>
          <p:cNvPr id="54276" name="Picture 4" descr="rein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362200"/>
            <a:ext cx="2667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204076" y="5943601"/>
            <a:ext cx="300915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
        <p:nvSpPr>
          <p:cNvPr id="2" name="Title 1"/>
          <p:cNvSpPr>
            <a:spLocks noGrp="1"/>
          </p:cNvSpPr>
          <p:nvPr>
            <p:ph type="title"/>
          </p:nvPr>
        </p:nvSpPr>
        <p:spPr>
          <a:xfrm>
            <a:off x="3048000" y="381000"/>
            <a:ext cx="7162800" cy="1143000"/>
          </a:xfrm>
        </p:spPr>
        <p:txBody>
          <a:bodyPr/>
          <a:lstStyle/>
          <a:p>
            <a:r>
              <a:rPr lang="en-US" sz="3600" dirty="0">
                <a:solidFill>
                  <a:srgbClr val="990000"/>
                </a:solidFill>
                <a:latin typeface="Tahoma" pitchFamily="34" charset="0"/>
              </a:rPr>
              <a:t>St. Matthew</a:t>
            </a:r>
            <a:r>
              <a:rPr lang="en-US" sz="3600" dirty="0">
                <a:solidFill>
                  <a:srgbClr val="990000"/>
                </a:solidFill>
              </a:rPr>
              <a:t>’</a:t>
            </a:r>
            <a:r>
              <a:rPr lang="en-US" sz="3600" dirty="0">
                <a:solidFill>
                  <a:srgbClr val="990000"/>
                </a:solidFill>
                <a:latin typeface="Tahoma" pitchFamily="34" charset="0"/>
              </a:rPr>
              <a:t>s Island:</a:t>
            </a:r>
            <a:r>
              <a:rPr lang="en-US" sz="3600" i="1" dirty="0">
                <a:solidFill>
                  <a:srgbClr val="990000"/>
                </a:solidFill>
                <a:latin typeface="Tahoma" pitchFamily="34" charset="0"/>
              </a:rPr>
              <a:t/>
            </a:r>
            <a:br>
              <a:rPr lang="en-US" sz="3600" i="1" dirty="0">
                <a:solidFill>
                  <a:srgbClr val="990000"/>
                </a:solidFill>
                <a:latin typeface="Tahoma" pitchFamily="34" charset="0"/>
              </a:rPr>
            </a:br>
            <a:r>
              <a:rPr lang="en-US" sz="3200" i="1" dirty="0">
                <a:solidFill>
                  <a:srgbClr val="000000"/>
                </a:solidFill>
                <a:latin typeface="Tahoma" pitchFamily="34" charset="0"/>
              </a:rPr>
              <a:t>29 reindeer in 1944; experts say 2300 maximum</a:t>
            </a:r>
            <a:endParaRPr lang="en-US" dirty="0"/>
          </a:p>
        </p:txBody>
      </p:sp>
    </p:spTree>
    <p:extLst>
      <p:ext uri="{BB962C8B-B14F-4D97-AF65-F5344CB8AC3E}">
        <p14:creationId xmlns:p14="http://schemas.microsoft.com/office/powerpoint/2010/main" val="4034254006"/>
      </p:ext>
    </p:extLst>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r>
              <a:rPr lang="en-US" sz="3000" dirty="0">
                <a:solidFill>
                  <a:srgbClr val="800000"/>
                </a:solidFill>
              </a:rPr>
              <a:t>Servicizing</a:t>
            </a:r>
          </a:p>
        </p:txBody>
      </p:sp>
      <p:sp>
        <p:nvSpPr>
          <p:cNvPr id="52227" name="Rectangle 3"/>
          <p:cNvSpPr>
            <a:spLocks noGrp="1" noChangeArrowheads="1"/>
          </p:cNvSpPr>
          <p:nvPr>
            <p:ph idx="1"/>
          </p:nvPr>
        </p:nvSpPr>
        <p:spPr>
          <a:xfrm>
            <a:off x="4095750" y="1714501"/>
            <a:ext cx="5314950" cy="3394472"/>
          </a:xfrm>
        </p:spPr>
        <p:txBody>
          <a:bodyPr/>
          <a:lstStyle/>
          <a:p>
            <a:endParaRPr lang="en-US" dirty="0"/>
          </a:p>
          <a:p>
            <a:r>
              <a:rPr lang="en-US" sz="2100" dirty="0"/>
              <a:t>Redefine commerce to deliver service and value, not material</a:t>
            </a:r>
          </a:p>
          <a:p>
            <a:pPr>
              <a:buFontTx/>
              <a:buNone/>
            </a:pPr>
            <a:endParaRPr lang="en-US" sz="2100" dirty="0"/>
          </a:p>
          <a:p>
            <a:r>
              <a:rPr lang="en-US" sz="2100" dirty="0"/>
              <a:t>Maintain control over product life cycle</a:t>
            </a:r>
          </a:p>
          <a:p>
            <a:pPr>
              <a:buFontTx/>
              <a:buNone/>
            </a:pPr>
            <a:endParaRPr lang="en-US" sz="2100" dirty="0"/>
          </a:p>
          <a:p>
            <a:r>
              <a:rPr lang="en-US" sz="2100" dirty="0"/>
              <a:t>Produce more cost efficient products</a:t>
            </a:r>
          </a:p>
          <a:p>
            <a:endParaRPr lang="en-US" sz="1575" dirty="0"/>
          </a:p>
          <a:p>
            <a:pPr>
              <a:buNone/>
            </a:pPr>
            <a:endParaRPr lang="en-US" sz="563" dirty="0">
              <a:solidFill>
                <a:srgbClr val="000000"/>
              </a:solidFill>
            </a:endParaRPr>
          </a:p>
          <a:p>
            <a:pPr>
              <a:buNone/>
            </a:pPr>
            <a:endParaRPr lang="en-US" sz="563" dirty="0">
              <a:solidFill>
                <a:srgbClr val="000000"/>
              </a:solidFill>
            </a:endParaRPr>
          </a:p>
          <a:p>
            <a:pPr>
              <a:buNone/>
            </a:pPr>
            <a:endParaRPr lang="en-US" sz="563" dirty="0">
              <a:solidFill>
                <a:srgbClr val="000000"/>
              </a:solidFill>
            </a:endParaRPr>
          </a:p>
          <a:p>
            <a:endParaRPr lang="en-US" sz="1575" dirty="0"/>
          </a:p>
        </p:txBody>
      </p:sp>
      <p:sp>
        <p:nvSpPr>
          <p:cNvPr id="4" name="Rectangle 3"/>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396957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anim calcmode="lin" valueType="num">
                                      <p:cBhvr additive="base">
                                        <p:cTn id="7"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xEl>
                                              <p:pRg st="3" end="3"/>
                                            </p:txEl>
                                          </p:spTgt>
                                        </p:tgtEl>
                                        <p:attrNameLst>
                                          <p:attrName>style.visibility</p:attrName>
                                        </p:attrNameLst>
                                      </p:cBhvr>
                                      <p:to>
                                        <p:strVal val="visible"/>
                                      </p:to>
                                    </p:set>
                                    <p:anim calcmode="lin" valueType="num">
                                      <p:cBhvr additive="base">
                                        <p:cTn id="13" dur="500" fill="hold"/>
                                        <p:tgtEl>
                                          <p:spTgt spid="5222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227">
                                            <p:txEl>
                                              <p:pRg st="5" end="5"/>
                                            </p:txEl>
                                          </p:spTgt>
                                        </p:tgtEl>
                                        <p:attrNameLst>
                                          <p:attrName>style.visibility</p:attrName>
                                        </p:attrNameLst>
                                      </p:cBhvr>
                                      <p:to>
                                        <p:strVal val="visible"/>
                                      </p:to>
                                    </p:set>
                                    <p:anim calcmode="lin" valueType="num">
                                      <p:cBhvr additive="base">
                                        <p:cTn id="19" dur="500" fill="hold"/>
                                        <p:tgtEl>
                                          <p:spTgt spid="5222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2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838575" y="971550"/>
            <a:ext cx="5372100" cy="857250"/>
          </a:xfrm>
        </p:spPr>
        <p:txBody>
          <a:bodyPr/>
          <a:lstStyle/>
          <a:p>
            <a:r>
              <a:rPr lang="en-US" sz="3000" dirty="0">
                <a:solidFill>
                  <a:srgbClr val="800000"/>
                </a:solidFill>
              </a:rPr>
              <a:t>Some Servicizing Strategies</a:t>
            </a:r>
          </a:p>
        </p:txBody>
      </p:sp>
      <p:sp>
        <p:nvSpPr>
          <p:cNvPr id="51203" name="Rectangle 3"/>
          <p:cNvSpPr>
            <a:spLocks noGrp="1" noChangeArrowheads="1"/>
          </p:cNvSpPr>
          <p:nvPr>
            <p:ph type="body" idx="1"/>
          </p:nvPr>
        </p:nvSpPr>
        <p:spPr>
          <a:xfrm>
            <a:off x="4324351" y="2137753"/>
            <a:ext cx="4886325" cy="3394472"/>
          </a:xfrm>
        </p:spPr>
        <p:txBody>
          <a:bodyPr/>
          <a:lstStyle/>
          <a:p>
            <a:r>
              <a:rPr lang="en-US" sz="2100" dirty="0"/>
              <a:t>Product miniaturization</a:t>
            </a:r>
          </a:p>
          <a:p>
            <a:endParaRPr lang="en-US" sz="2100" dirty="0"/>
          </a:p>
          <a:p>
            <a:r>
              <a:rPr lang="en-US" sz="2100" dirty="0"/>
              <a:t>Multipurpose products</a:t>
            </a:r>
          </a:p>
          <a:p>
            <a:endParaRPr lang="en-US" sz="2100" dirty="0"/>
          </a:p>
          <a:p>
            <a:r>
              <a:rPr lang="en-US" sz="2100" dirty="0"/>
              <a:t>Leasing</a:t>
            </a:r>
          </a:p>
          <a:p>
            <a:pPr>
              <a:buFontTx/>
              <a:buNone/>
            </a:pPr>
            <a:endParaRPr lang="en-US" sz="2100" dirty="0"/>
          </a:p>
          <a:p>
            <a:r>
              <a:rPr lang="en-US" sz="2100" dirty="0"/>
              <a:t>Replacing service product with service</a:t>
            </a:r>
          </a:p>
          <a:p>
            <a:pPr>
              <a:buNone/>
            </a:pPr>
            <a:endParaRPr lang="en-US" sz="563" dirty="0">
              <a:solidFill>
                <a:srgbClr val="000000"/>
              </a:solidFill>
            </a:endParaRPr>
          </a:p>
          <a:p>
            <a:pPr>
              <a:buNone/>
            </a:pPr>
            <a:endParaRPr lang="en-US" sz="563" dirty="0">
              <a:solidFill>
                <a:srgbClr val="000000"/>
              </a:solidFill>
            </a:endParaRPr>
          </a:p>
          <a:p>
            <a:pPr>
              <a:buNone/>
            </a:pPr>
            <a:endParaRPr lang="en-US" sz="563" dirty="0">
              <a:solidFill>
                <a:srgbClr val="000000"/>
              </a:solidFill>
            </a:endParaRPr>
          </a:p>
          <a:p>
            <a:pPr>
              <a:buNone/>
            </a:pPr>
            <a:endParaRPr lang="en-US" sz="563" dirty="0">
              <a:solidFill>
                <a:srgbClr val="000000"/>
              </a:solidFill>
            </a:endParaRPr>
          </a:p>
          <a:p>
            <a:pPr>
              <a:buNone/>
            </a:pPr>
            <a:r>
              <a:rPr lang="en-US" sz="563" dirty="0">
                <a:solidFill>
                  <a:srgbClr val="000000"/>
                </a:solidFill>
              </a:rPr>
              <a:t>                                                                                                                          </a:t>
            </a:r>
            <a:endParaRPr lang="en-US" sz="1575" dirty="0"/>
          </a:p>
        </p:txBody>
      </p:sp>
      <p:sp>
        <p:nvSpPr>
          <p:cNvPr id="4" name="Rectangle 3"/>
          <p:cNvSpPr/>
          <p:nvPr/>
        </p:nvSpPr>
        <p:spPr>
          <a:xfrm>
            <a:off x="6767512" y="6019800"/>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23918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0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20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120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752850" y="1182291"/>
            <a:ext cx="5543550" cy="760810"/>
          </a:xfrm>
        </p:spPr>
        <p:txBody>
          <a:bodyPr>
            <a:normAutofit fontScale="90000"/>
          </a:bodyPr>
          <a:lstStyle/>
          <a:p>
            <a:pPr fontAlgn="auto">
              <a:spcAft>
                <a:spcPts val="0"/>
              </a:spcAft>
              <a:defRPr/>
            </a:pPr>
            <a:r>
              <a:rPr lang="en-US" dirty="0">
                <a:solidFill>
                  <a:srgbClr val="800000"/>
                </a:solidFill>
              </a:rPr>
              <a:t>Application of Servicizing Strategy</a:t>
            </a:r>
            <a:r>
              <a:rPr lang="en-US" dirty="0">
                <a:solidFill>
                  <a:srgbClr val="C00000"/>
                </a:solidFill>
              </a:rPr>
              <a:t/>
            </a:r>
            <a:br>
              <a:rPr lang="en-US" dirty="0">
                <a:solidFill>
                  <a:srgbClr val="C00000"/>
                </a:solidFill>
              </a:rPr>
            </a:br>
            <a:endParaRPr lang="en-US" dirty="0">
              <a:solidFill>
                <a:srgbClr val="C00000"/>
              </a:solidFill>
            </a:endParaRPr>
          </a:p>
        </p:txBody>
      </p:sp>
      <p:sp>
        <p:nvSpPr>
          <p:cNvPr id="53251" name="Rectangle 3"/>
          <p:cNvSpPr>
            <a:spLocks noGrp="1" noChangeArrowheads="1"/>
          </p:cNvSpPr>
          <p:nvPr>
            <p:ph idx="1"/>
          </p:nvPr>
        </p:nvSpPr>
        <p:spPr>
          <a:xfrm>
            <a:off x="4095750" y="1885950"/>
            <a:ext cx="5257800" cy="2528888"/>
          </a:xfrm>
        </p:spPr>
        <p:txBody>
          <a:bodyPr/>
          <a:lstStyle/>
          <a:p>
            <a:r>
              <a:rPr lang="en-US" sz="2100" dirty="0"/>
              <a:t>Incandescent Light Bulbs</a:t>
            </a:r>
          </a:p>
          <a:p>
            <a:pPr>
              <a:buFontTx/>
              <a:buNone/>
            </a:pPr>
            <a:endParaRPr lang="en-US" sz="2100" dirty="0"/>
          </a:p>
          <a:p>
            <a:r>
              <a:rPr lang="en-US" sz="2100" dirty="0"/>
              <a:t>Interface – Commercial Carpeting</a:t>
            </a:r>
          </a:p>
          <a:p>
            <a:pPr>
              <a:buFontTx/>
              <a:buNone/>
            </a:pPr>
            <a:endParaRPr lang="en-US" sz="2100" dirty="0"/>
          </a:p>
          <a:p>
            <a:r>
              <a:rPr lang="en-US" sz="2100" dirty="0"/>
              <a:t>Electrolux – Washing Machines</a:t>
            </a:r>
          </a:p>
          <a:p>
            <a:pPr>
              <a:buFontTx/>
              <a:buNone/>
            </a:pPr>
            <a:endParaRPr lang="en-US" sz="2100" dirty="0"/>
          </a:p>
          <a:p>
            <a:r>
              <a:rPr lang="en-US" sz="2100" dirty="0"/>
              <a:t>DuPont &amp; Ford – Auto Assembly Paint Shop</a:t>
            </a:r>
          </a:p>
          <a:p>
            <a:endParaRPr lang="en-US" sz="2100" dirty="0"/>
          </a:p>
          <a:p>
            <a:r>
              <a:rPr lang="en-US" sz="2100" dirty="0"/>
              <a:t>Volvo – Transportation Company</a:t>
            </a:r>
          </a:p>
          <a:p>
            <a:pPr>
              <a:buNone/>
            </a:pPr>
            <a:endParaRPr lang="en-US" sz="563" dirty="0">
              <a:solidFill>
                <a:srgbClr val="000000"/>
              </a:solidFill>
            </a:endParaRPr>
          </a:p>
          <a:p>
            <a:endParaRPr lang="en-US" sz="1575" dirty="0"/>
          </a:p>
          <a:p>
            <a:pPr>
              <a:buFontTx/>
              <a:buNone/>
            </a:pPr>
            <a:r>
              <a:rPr lang="en-US" sz="1575" dirty="0"/>
              <a:t> </a:t>
            </a:r>
          </a:p>
        </p:txBody>
      </p:sp>
      <p:sp>
        <p:nvSpPr>
          <p:cNvPr id="4" name="Rectangle 3"/>
          <p:cNvSpPr/>
          <p:nvPr/>
        </p:nvSpPr>
        <p:spPr>
          <a:xfrm>
            <a:off x="6781800" y="5793002"/>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4281759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251">
                                            <p:txEl>
                                              <p:pRg st="2" end="2"/>
                                            </p:txEl>
                                          </p:spTgt>
                                        </p:tgtEl>
                                        <p:attrNameLst>
                                          <p:attrName>style.visibility</p:attrName>
                                        </p:attrNameLst>
                                      </p:cBhvr>
                                      <p:to>
                                        <p:strVal val="visible"/>
                                      </p:to>
                                    </p:set>
                                    <p:anim calcmode="lin" valueType="num">
                                      <p:cBhvr additive="base">
                                        <p:cTn id="13" dur="500" fill="hold"/>
                                        <p:tgtEl>
                                          <p:spTgt spid="5325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32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251">
                                            <p:txEl>
                                              <p:pRg st="4" end="4"/>
                                            </p:txEl>
                                          </p:spTgt>
                                        </p:tgtEl>
                                        <p:attrNameLst>
                                          <p:attrName>style.visibility</p:attrName>
                                        </p:attrNameLst>
                                      </p:cBhvr>
                                      <p:to>
                                        <p:strVal val="visible"/>
                                      </p:to>
                                    </p:set>
                                    <p:anim calcmode="lin" valueType="num">
                                      <p:cBhvr additive="base">
                                        <p:cTn id="19" dur="500" fill="hold"/>
                                        <p:tgtEl>
                                          <p:spTgt spid="5325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32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3251">
                                            <p:txEl>
                                              <p:pRg st="6" end="6"/>
                                            </p:txEl>
                                          </p:spTgt>
                                        </p:tgtEl>
                                        <p:attrNameLst>
                                          <p:attrName>style.visibility</p:attrName>
                                        </p:attrNameLst>
                                      </p:cBhvr>
                                      <p:to>
                                        <p:strVal val="visible"/>
                                      </p:to>
                                    </p:set>
                                    <p:anim calcmode="lin" valueType="num">
                                      <p:cBhvr additive="base">
                                        <p:cTn id="25" dur="500" fill="hold"/>
                                        <p:tgtEl>
                                          <p:spTgt spid="5325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325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3251">
                                            <p:txEl>
                                              <p:pRg st="8" end="8"/>
                                            </p:txEl>
                                          </p:spTgt>
                                        </p:tgtEl>
                                        <p:attrNameLst>
                                          <p:attrName>style.visibility</p:attrName>
                                        </p:attrNameLst>
                                      </p:cBhvr>
                                      <p:to>
                                        <p:strVal val="visible"/>
                                      </p:to>
                                    </p:set>
                                    <p:anim calcmode="lin" valueType="num">
                                      <p:cBhvr additive="base">
                                        <p:cTn id="31" dur="500" fill="hold"/>
                                        <p:tgtEl>
                                          <p:spTgt spid="53251">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325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3251">
                                            <p:txEl>
                                              <p:pRg st="11" end="11"/>
                                            </p:txEl>
                                          </p:spTgt>
                                        </p:tgtEl>
                                        <p:attrNameLst>
                                          <p:attrName>style.visibility</p:attrName>
                                        </p:attrNameLst>
                                      </p:cBhvr>
                                      <p:to>
                                        <p:strVal val="visible"/>
                                      </p:to>
                                    </p:set>
                                    <p:anim calcmode="lin" valueType="num">
                                      <p:cBhvr additive="base">
                                        <p:cTn id="37" dur="500" fill="hold"/>
                                        <p:tgtEl>
                                          <p:spTgt spid="53251">
                                            <p:txEl>
                                              <p:pRg st="11" end="1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3251">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Biomimicry</a:t>
            </a:r>
          </a:p>
        </p:txBody>
      </p:sp>
      <p:sp>
        <p:nvSpPr>
          <p:cNvPr id="3" name="Content Placeholder 2"/>
          <p:cNvSpPr>
            <a:spLocks noGrp="1"/>
          </p:cNvSpPr>
          <p:nvPr>
            <p:ph idx="1"/>
          </p:nvPr>
        </p:nvSpPr>
        <p:spPr/>
        <p:txBody>
          <a:bodyPr/>
          <a:lstStyle/>
          <a:p>
            <a:endParaRPr lang="en-US" dirty="0"/>
          </a:p>
          <a:p>
            <a:endParaRPr lang="en-US" dirty="0"/>
          </a:p>
          <a:p>
            <a:r>
              <a:rPr lang="en-US" dirty="0"/>
              <a:t>Biomimicry has been around for thousands of years…… and it still works.</a:t>
            </a:r>
          </a:p>
          <a:p>
            <a:endParaRPr lang="en-US" dirty="0"/>
          </a:p>
          <a:p>
            <a:r>
              <a:rPr lang="en-US" dirty="0"/>
              <a:t>Do you have any ideas of learning from nature?</a:t>
            </a:r>
          </a:p>
        </p:txBody>
      </p:sp>
      <p:sp>
        <p:nvSpPr>
          <p:cNvPr id="4" name="Rectangle 3"/>
          <p:cNvSpPr/>
          <p:nvPr/>
        </p:nvSpPr>
        <p:spPr>
          <a:xfrm>
            <a:off x="6934200" y="6126170"/>
            <a:ext cx="2971800" cy="246221"/>
          </a:xfrm>
          <a:prstGeom prst="rect">
            <a:avLst/>
          </a:prstGeom>
        </p:spPr>
        <p:txBody>
          <a:bodyPr wrap="square">
            <a:spAutoFit/>
          </a:bodyPr>
          <a:lstStyle/>
          <a:p>
            <a:pPr defTabSz="685800"/>
            <a:r>
              <a:rPr lang="en-US" sz="800" dirty="0">
                <a:solidFill>
                  <a:srgbClr val="000000"/>
                </a:solidFill>
              </a:rPr>
              <a:t> </a:t>
            </a:r>
            <a:r>
              <a:rPr lang="en-US" sz="1000" dirty="0">
                <a:solidFill>
                  <a:srgbClr val="000000"/>
                </a:solidFill>
              </a:rPr>
              <a:t>©2017 George P. Nassos &amp; Associates, Inc.</a:t>
            </a:r>
          </a:p>
        </p:txBody>
      </p:sp>
    </p:spTree>
    <p:extLst>
      <p:ext uri="{BB962C8B-B14F-4D97-AF65-F5344CB8AC3E}">
        <p14:creationId xmlns:p14="http://schemas.microsoft.com/office/powerpoint/2010/main" val="18007271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867152" y="1600200"/>
            <a:ext cx="5200649" cy="642938"/>
          </a:xfrm>
        </p:spPr>
        <p:txBody>
          <a:bodyPr>
            <a:noAutofit/>
          </a:bodyPr>
          <a:lstStyle/>
          <a:p>
            <a:pPr fontAlgn="auto">
              <a:spcAft>
                <a:spcPts val="0"/>
              </a:spcAft>
              <a:defRPr/>
            </a:pPr>
            <a:r>
              <a:rPr lang="en-US" sz="3000" dirty="0">
                <a:solidFill>
                  <a:srgbClr val="800000"/>
                </a:solidFill>
              </a:rPr>
              <a:t>4. Learn From Nature – Biomimicry</a:t>
            </a:r>
          </a:p>
        </p:txBody>
      </p:sp>
      <p:sp>
        <p:nvSpPr>
          <p:cNvPr id="2" name="TextBox 1"/>
          <p:cNvSpPr txBox="1"/>
          <p:nvPr/>
        </p:nvSpPr>
        <p:spPr>
          <a:xfrm>
            <a:off x="4852988" y="2742231"/>
            <a:ext cx="2571750" cy="773289"/>
          </a:xfrm>
          <a:prstGeom prst="rect">
            <a:avLst/>
          </a:prstGeom>
          <a:noFill/>
        </p:spPr>
        <p:txBody>
          <a:bodyPr wrap="square" rtlCol="0">
            <a:spAutoFit/>
          </a:bodyPr>
          <a:lstStyle/>
          <a:p>
            <a:pPr marL="160735" indent="-160735" defTabSz="685800">
              <a:buFont typeface="Wingdings" panose="05000000000000000000" pitchFamily="2" charset="2"/>
              <a:buChar char="q"/>
            </a:pPr>
            <a:r>
              <a:rPr lang="en-US" sz="2400" dirty="0">
                <a:solidFill>
                  <a:srgbClr val="002060"/>
                </a:solidFill>
                <a:latin typeface="Arial"/>
              </a:rPr>
              <a:t>Abalone</a:t>
            </a:r>
          </a:p>
          <a:p>
            <a:pPr defTabSz="685800"/>
            <a:endParaRPr lang="en-US" sz="2025" dirty="0">
              <a:solidFill>
                <a:srgbClr val="002060"/>
              </a:solidFill>
              <a:latin typeface="Arial"/>
            </a:endParaRPr>
          </a:p>
        </p:txBody>
      </p:sp>
      <p:sp>
        <p:nvSpPr>
          <p:cNvPr id="5" name="Rectangle 4"/>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432111630"/>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1450" y="1314450"/>
            <a:ext cx="4686300" cy="889826"/>
          </a:xfrm>
        </p:spPr>
        <p:txBody>
          <a:bodyPr/>
          <a:lstStyle/>
          <a:p>
            <a:pPr fontAlgn="auto">
              <a:spcAft>
                <a:spcPts val="0"/>
              </a:spcAft>
              <a:defRPr/>
            </a:pPr>
            <a:r>
              <a:rPr lang="en-US" sz="3000" b="1" dirty="0">
                <a:solidFill>
                  <a:srgbClr val="800000"/>
                </a:solidFill>
              </a:rPr>
              <a:t>Abalone Shells – Stronger than Ceramics</a:t>
            </a:r>
          </a:p>
        </p:txBody>
      </p:sp>
      <p:pic>
        <p:nvPicPr>
          <p:cNvPr id="49154" name="Picture 2" descr="http://t2.gstatic.com/images?q=tbn:ANd9GcRXA373NEsBac1KCXlQlriHNMCN0J_BEbXSGs0bvCW7iwlGf-EQ8i2LEFuj"/>
          <p:cNvPicPr>
            <a:picLocks noChangeAspect="1" noChangeArrowheads="1"/>
          </p:cNvPicPr>
          <p:nvPr/>
        </p:nvPicPr>
        <p:blipFill>
          <a:blip r:embed="rId3" cstate="print"/>
          <a:srcRect/>
          <a:stretch>
            <a:fillRect/>
          </a:stretch>
        </p:blipFill>
        <p:spPr bwMode="auto">
          <a:xfrm>
            <a:off x="4895851" y="2343151"/>
            <a:ext cx="2987507" cy="2982025"/>
          </a:xfrm>
          <a:prstGeom prst="rect">
            <a:avLst/>
          </a:prstGeom>
          <a:noFill/>
          <a:ln w="9525">
            <a:noFill/>
            <a:miter lim="800000"/>
            <a:headEnd/>
            <a:tailEnd/>
          </a:ln>
        </p:spPr>
      </p:pic>
      <p:sp>
        <p:nvSpPr>
          <p:cNvPr id="5" name="Rectangle 4"/>
          <p:cNvSpPr/>
          <p:nvPr/>
        </p:nvSpPr>
        <p:spPr>
          <a:xfrm>
            <a:off x="6781800" y="6019800"/>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410790763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1543052"/>
            <a:ext cx="5372100" cy="804101"/>
          </a:xfrm>
        </p:spPr>
        <p:txBody>
          <a:bodyPr>
            <a:normAutofit fontScale="90000"/>
          </a:bodyPr>
          <a:lstStyle/>
          <a:p>
            <a:pPr fontAlgn="auto">
              <a:spcAft>
                <a:spcPts val="0"/>
              </a:spcAft>
              <a:defRPr/>
            </a:pPr>
            <a:r>
              <a:rPr lang="en-US" b="1" dirty="0">
                <a:solidFill>
                  <a:srgbClr val="C00000"/>
                </a:solidFill>
              </a:rPr>
              <a:t>Spider Silk – Stronger than Steel, Tougher than Kevlar</a:t>
            </a:r>
          </a:p>
        </p:txBody>
      </p:sp>
      <p:pic>
        <p:nvPicPr>
          <p:cNvPr id="51202" name="Picture 2" descr="http://t2.gstatic.com/images?q=tbn:ANd9GcQrhqAIy7l_LrRwrN5ogF-1uAooZ8ulfKXTYMOCQNZq-_mtN8uR"/>
          <p:cNvPicPr>
            <a:picLocks noChangeAspect="1" noChangeArrowheads="1"/>
          </p:cNvPicPr>
          <p:nvPr/>
        </p:nvPicPr>
        <p:blipFill>
          <a:blip r:embed="rId3" cstate="print"/>
          <a:srcRect/>
          <a:stretch>
            <a:fillRect/>
          </a:stretch>
        </p:blipFill>
        <p:spPr bwMode="auto">
          <a:xfrm>
            <a:off x="4771540" y="2628900"/>
            <a:ext cx="3093092" cy="2514600"/>
          </a:xfrm>
          <a:prstGeom prst="rect">
            <a:avLst/>
          </a:prstGeom>
          <a:noFill/>
          <a:ln w="9525">
            <a:noFill/>
            <a:miter lim="800000"/>
            <a:headEnd/>
            <a:tailEnd/>
          </a:ln>
        </p:spPr>
      </p:pic>
      <p:sp>
        <p:nvSpPr>
          <p:cNvPr id="5" name="Rectangle 4"/>
          <p:cNvSpPr/>
          <p:nvPr/>
        </p:nvSpPr>
        <p:spPr>
          <a:xfrm>
            <a:off x="6934200" y="6096000"/>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94978275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745834" y="1714500"/>
            <a:ext cx="3278981" cy="642938"/>
          </a:xfrm>
        </p:spPr>
        <p:txBody>
          <a:bodyPr>
            <a:noAutofit/>
          </a:bodyPr>
          <a:lstStyle/>
          <a:p>
            <a:pPr fontAlgn="auto">
              <a:spcAft>
                <a:spcPts val="0"/>
              </a:spcAft>
              <a:defRPr/>
            </a:pPr>
            <a:r>
              <a:rPr lang="en-US" sz="2700" dirty="0">
                <a:solidFill>
                  <a:srgbClr val="800000"/>
                </a:solidFill>
              </a:rPr>
              <a:t>Learn From Nature – Biomimicry</a:t>
            </a:r>
          </a:p>
        </p:txBody>
      </p:sp>
      <p:sp>
        <p:nvSpPr>
          <p:cNvPr id="2" name="TextBox 1"/>
          <p:cNvSpPr txBox="1"/>
          <p:nvPr/>
        </p:nvSpPr>
        <p:spPr>
          <a:xfrm>
            <a:off x="4724401" y="2684072"/>
            <a:ext cx="3343275" cy="2160591"/>
          </a:xfrm>
          <a:prstGeom prst="rect">
            <a:avLst/>
          </a:prstGeom>
          <a:noFill/>
        </p:spPr>
        <p:txBody>
          <a:bodyPr wrap="square" rtlCol="0">
            <a:spAutoFit/>
          </a:bodyPr>
          <a:lstStyle/>
          <a:p>
            <a:pPr defTabSz="685800" fontAlgn="base">
              <a:spcBef>
                <a:spcPct val="20000"/>
              </a:spcBef>
              <a:spcAft>
                <a:spcPct val="0"/>
              </a:spcAft>
            </a:pPr>
            <a:endParaRPr lang="en-US" sz="2400" dirty="0">
              <a:solidFill>
                <a:srgbClr val="002060"/>
              </a:solidFill>
              <a:latin typeface="Arial"/>
            </a:endParaRPr>
          </a:p>
          <a:p>
            <a:pPr marL="192881" indent="-192881" defTabSz="685800" fontAlgn="base">
              <a:spcBef>
                <a:spcPct val="20000"/>
              </a:spcBef>
              <a:spcAft>
                <a:spcPct val="0"/>
              </a:spcAft>
              <a:buFont typeface="Wingdings" panose="05000000000000000000" pitchFamily="2" charset="2"/>
              <a:buChar char="q"/>
            </a:pPr>
            <a:r>
              <a:rPr lang="en-US" sz="2400" dirty="0">
                <a:solidFill>
                  <a:srgbClr val="002060"/>
                </a:solidFill>
                <a:latin typeface="Arial"/>
              </a:rPr>
              <a:t>Cow enzyme production</a:t>
            </a:r>
          </a:p>
          <a:p>
            <a:pPr marL="192881" indent="-192881" defTabSz="685800" fontAlgn="base">
              <a:spcBef>
                <a:spcPct val="20000"/>
              </a:spcBef>
              <a:spcAft>
                <a:spcPct val="0"/>
              </a:spcAft>
              <a:buFont typeface="Wingdings" panose="05000000000000000000" pitchFamily="2" charset="2"/>
              <a:buChar char="q"/>
            </a:pPr>
            <a:endParaRPr lang="en-US" sz="2400" dirty="0">
              <a:solidFill>
                <a:srgbClr val="002060"/>
              </a:solidFill>
              <a:latin typeface="Arial"/>
            </a:endParaRPr>
          </a:p>
          <a:p>
            <a:pPr marL="192881" indent="-192881" defTabSz="685800" fontAlgn="base">
              <a:spcBef>
                <a:spcPct val="20000"/>
              </a:spcBef>
              <a:spcAft>
                <a:spcPct val="0"/>
              </a:spcAft>
              <a:buFont typeface="Wingdings" panose="05000000000000000000" pitchFamily="2" charset="2"/>
              <a:buChar char="q"/>
            </a:pPr>
            <a:r>
              <a:rPr lang="en-US" sz="2400" dirty="0">
                <a:solidFill>
                  <a:srgbClr val="002060"/>
                </a:solidFill>
                <a:latin typeface="Arial"/>
              </a:rPr>
              <a:t>Mobile phone screen</a:t>
            </a:r>
          </a:p>
        </p:txBody>
      </p:sp>
      <p:sp>
        <p:nvSpPr>
          <p:cNvPr id="5" name="Rectangle 4"/>
          <p:cNvSpPr/>
          <p:nvPr/>
        </p:nvSpPr>
        <p:spPr>
          <a:xfrm>
            <a:off x="6858000" y="6019800"/>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3777514417"/>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157807" y="1155102"/>
            <a:ext cx="4304109" cy="471488"/>
          </a:xfrm>
        </p:spPr>
        <p:txBody>
          <a:bodyPr>
            <a:noAutofit/>
          </a:bodyPr>
          <a:lstStyle/>
          <a:p>
            <a:pPr fontAlgn="auto">
              <a:spcAft>
                <a:spcPts val="0"/>
              </a:spcAft>
              <a:defRPr/>
            </a:pPr>
            <a:r>
              <a:rPr lang="en-US" sz="3000" b="1" dirty="0">
                <a:solidFill>
                  <a:srgbClr val="800000"/>
                </a:solidFill>
              </a:rPr>
              <a:t>Read Mobile Phone Screen in the Sun</a:t>
            </a:r>
          </a:p>
        </p:txBody>
      </p:sp>
      <p:pic>
        <p:nvPicPr>
          <p:cNvPr id="56322" name="Picture 3"/>
          <p:cNvPicPr>
            <a:picLocks noChangeAspect="1" noChangeArrowheads="1"/>
          </p:cNvPicPr>
          <p:nvPr/>
        </p:nvPicPr>
        <p:blipFill>
          <a:blip r:embed="rId3" cstate="print"/>
          <a:srcRect/>
          <a:stretch>
            <a:fillRect/>
          </a:stretch>
        </p:blipFill>
        <p:spPr bwMode="auto">
          <a:xfrm>
            <a:off x="4409170" y="2005609"/>
            <a:ext cx="3801380" cy="3862693"/>
          </a:xfrm>
          <a:prstGeom prst="rect">
            <a:avLst/>
          </a:prstGeom>
          <a:noFill/>
          <a:ln w="9525">
            <a:noFill/>
            <a:miter lim="800000"/>
            <a:headEnd/>
            <a:tailEnd/>
          </a:ln>
        </p:spPr>
      </p:pic>
      <p:sp>
        <p:nvSpPr>
          <p:cNvPr id="5" name="Rectangle 4"/>
          <p:cNvSpPr/>
          <p:nvPr/>
        </p:nvSpPr>
        <p:spPr>
          <a:xfrm>
            <a:off x="7147465" y="6212906"/>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406912837"/>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 from Wood</a:t>
            </a:r>
          </a:p>
        </p:txBody>
      </p:sp>
      <p:sp>
        <p:nvSpPr>
          <p:cNvPr id="3" name="Content Placeholder 2"/>
          <p:cNvSpPr>
            <a:spLocks noGrp="1"/>
          </p:cNvSpPr>
          <p:nvPr>
            <p:ph idx="1"/>
          </p:nvPr>
        </p:nvSpPr>
        <p:spPr/>
        <p:txBody>
          <a:bodyPr/>
          <a:lstStyle/>
          <a:p>
            <a:r>
              <a:rPr lang="en-US" dirty="0"/>
              <a:t>In 1600s, shortage of paper.  Valuable commodity in short supply.  What was it?</a:t>
            </a:r>
          </a:p>
          <a:p>
            <a:r>
              <a:rPr lang="en-US" dirty="0"/>
              <a:t>Rags</a:t>
            </a:r>
          </a:p>
          <a:p>
            <a:r>
              <a:rPr lang="en-US" dirty="0"/>
              <a:t>Scientist walks through a forest.</a:t>
            </a:r>
          </a:p>
        </p:txBody>
      </p:sp>
      <p:sp>
        <p:nvSpPr>
          <p:cNvPr id="4" name="Rectangle 3"/>
          <p:cNvSpPr/>
          <p:nvPr/>
        </p:nvSpPr>
        <p:spPr>
          <a:xfrm>
            <a:off x="7434043" y="5588803"/>
            <a:ext cx="2449710" cy="230832"/>
          </a:xfrm>
          <a:prstGeom prst="rect">
            <a:avLst/>
          </a:prstGeom>
        </p:spPr>
        <p:txBody>
          <a:bodyPr wrap="none">
            <a:spAutoFit/>
          </a:bodyPr>
          <a:lstStyle/>
          <a:p>
            <a:pPr defTabSz="685800"/>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42351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2895600" y="2057400"/>
            <a:ext cx="5867400" cy="3581400"/>
          </a:xfrm>
        </p:spPr>
        <p:txBody>
          <a:bodyPr/>
          <a:lstStyle/>
          <a:p>
            <a:pPr marL="0" indent="0">
              <a:buNone/>
            </a:pPr>
            <a:r>
              <a:rPr lang="en-US" altLang="en-US" sz="2000" dirty="0">
                <a:solidFill>
                  <a:srgbClr val="0000FF"/>
                </a:solidFill>
              </a:rPr>
              <a:t>	</a:t>
            </a:r>
            <a:r>
              <a:rPr lang="en-US" altLang="en-US" dirty="0">
                <a:solidFill>
                  <a:srgbClr val="000099"/>
                </a:solidFill>
              </a:rPr>
              <a:t>Reindeer in 1966?</a:t>
            </a:r>
          </a:p>
          <a:p>
            <a:pPr marL="0" indent="0">
              <a:buNone/>
            </a:pPr>
            <a:r>
              <a:rPr lang="en-US" altLang="en-US" dirty="0"/>
              <a:t> 		a.  42</a:t>
            </a:r>
          </a:p>
          <a:p>
            <a:pPr marL="0" indent="0">
              <a:buNone/>
            </a:pPr>
            <a:r>
              <a:rPr lang="en-US" altLang="en-US" dirty="0"/>
              <a:t>		</a:t>
            </a:r>
            <a:r>
              <a:rPr lang="en-US" altLang="en-US" dirty="0">
                <a:solidFill>
                  <a:srgbClr val="C0C0C0"/>
                </a:solidFill>
              </a:rPr>
              <a:t>b.  1,350</a:t>
            </a:r>
          </a:p>
          <a:p>
            <a:pPr marL="0" indent="0">
              <a:buNone/>
            </a:pPr>
            <a:r>
              <a:rPr lang="en-US" altLang="en-US" dirty="0">
                <a:solidFill>
                  <a:srgbClr val="C0C0C0"/>
                </a:solidFill>
              </a:rPr>
              <a:t>		c.  3,000</a:t>
            </a:r>
          </a:p>
          <a:p>
            <a:pPr marL="0" indent="0">
              <a:buNone/>
            </a:pPr>
            <a:r>
              <a:rPr lang="en-US" altLang="en-US" dirty="0">
                <a:solidFill>
                  <a:srgbClr val="C0C0C0"/>
                </a:solidFill>
              </a:rPr>
              <a:t>		d.  7,500</a:t>
            </a:r>
          </a:p>
          <a:p>
            <a:pPr marL="0" indent="0">
              <a:buNone/>
            </a:pPr>
            <a:endParaRPr lang="en-US" altLang="en-US" dirty="0">
              <a:solidFill>
                <a:srgbClr val="C0C0C0"/>
              </a:solidFill>
            </a:endParaRPr>
          </a:p>
          <a:p>
            <a:pPr marL="0" indent="0">
              <a:buNone/>
            </a:pPr>
            <a:endParaRPr lang="en-US" altLang="en-US" sz="2000" dirty="0"/>
          </a:p>
        </p:txBody>
      </p:sp>
      <p:pic>
        <p:nvPicPr>
          <p:cNvPr id="55300" name="Picture 4" descr="rein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362200"/>
            <a:ext cx="2667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204076" y="5943601"/>
            <a:ext cx="300915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
        <p:nvSpPr>
          <p:cNvPr id="2" name="Title 1"/>
          <p:cNvSpPr>
            <a:spLocks noGrp="1"/>
          </p:cNvSpPr>
          <p:nvPr>
            <p:ph type="title"/>
          </p:nvPr>
        </p:nvSpPr>
        <p:spPr>
          <a:xfrm>
            <a:off x="3048000" y="381000"/>
            <a:ext cx="7162800" cy="1143000"/>
          </a:xfrm>
        </p:spPr>
        <p:txBody>
          <a:bodyPr/>
          <a:lstStyle/>
          <a:p>
            <a:r>
              <a:rPr lang="en-US" sz="3600" dirty="0">
                <a:solidFill>
                  <a:srgbClr val="990000"/>
                </a:solidFill>
                <a:latin typeface="Tahoma" pitchFamily="34" charset="0"/>
              </a:rPr>
              <a:t>St. Matthew</a:t>
            </a:r>
            <a:r>
              <a:rPr lang="en-US" sz="3600" dirty="0">
                <a:solidFill>
                  <a:srgbClr val="990000"/>
                </a:solidFill>
              </a:rPr>
              <a:t>’</a:t>
            </a:r>
            <a:r>
              <a:rPr lang="en-US" sz="3600" dirty="0">
                <a:solidFill>
                  <a:srgbClr val="990000"/>
                </a:solidFill>
                <a:latin typeface="Tahoma" pitchFamily="34" charset="0"/>
              </a:rPr>
              <a:t>s Island:</a:t>
            </a:r>
            <a:r>
              <a:rPr lang="en-US" sz="3600" i="1" dirty="0">
                <a:solidFill>
                  <a:srgbClr val="990000"/>
                </a:solidFill>
                <a:latin typeface="Tahoma" pitchFamily="34" charset="0"/>
              </a:rPr>
              <a:t/>
            </a:r>
            <a:br>
              <a:rPr lang="en-US" sz="3600" i="1" dirty="0">
                <a:solidFill>
                  <a:srgbClr val="990000"/>
                </a:solidFill>
                <a:latin typeface="Tahoma" pitchFamily="34" charset="0"/>
              </a:rPr>
            </a:br>
            <a:r>
              <a:rPr lang="en-US" sz="3200" i="1" dirty="0">
                <a:solidFill>
                  <a:srgbClr val="000000"/>
                </a:solidFill>
                <a:latin typeface="Tahoma" pitchFamily="34" charset="0"/>
              </a:rPr>
              <a:t>29 reindeer in 1944; experts say 2300 maximum</a:t>
            </a:r>
            <a:endParaRPr lang="en-US" dirty="0"/>
          </a:p>
        </p:txBody>
      </p:sp>
    </p:spTree>
    <p:extLst>
      <p:ext uri="{BB962C8B-B14F-4D97-AF65-F5344CB8AC3E}">
        <p14:creationId xmlns:p14="http://schemas.microsoft.com/office/powerpoint/2010/main" val="2337182103"/>
      </p:ext>
    </p:extLst>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52950" y="2000250"/>
            <a:ext cx="3832622" cy="1708920"/>
            <a:chOff x="240" y="2448"/>
            <a:chExt cx="2304" cy="1056"/>
          </a:xfrm>
        </p:grpSpPr>
        <p:sp>
          <p:nvSpPr>
            <p:cNvPr id="57346" name="Oval 3"/>
            <p:cNvSpPr>
              <a:spLocks noChangeArrowheads="1"/>
            </p:cNvSpPr>
            <p:nvPr/>
          </p:nvSpPr>
          <p:spPr bwMode="auto">
            <a:xfrm>
              <a:off x="240" y="2928"/>
              <a:ext cx="576" cy="576"/>
            </a:xfrm>
            <a:prstGeom prst="ellipse">
              <a:avLst/>
            </a:prstGeom>
            <a:noFill/>
            <a:ln w="28575">
              <a:solidFill>
                <a:schemeClr val="tx1"/>
              </a:solidFill>
              <a:round/>
              <a:headEnd/>
              <a:tailEnd/>
            </a:ln>
          </p:spPr>
          <p:txBody>
            <a:bodyPr wrap="none" anchor="ctr"/>
            <a:lstStyle/>
            <a:p>
              <a:pPr defTabSz="685800"/>
              <a:endParaRPr lang="en-US" sz="760">
                <a:solidFill>
                  <a:srgbClr val="000000"/>
                </a:solidFill>
                <a:latin typeface="Constantia" pitchFamily="18" charset="0"/>
              </a:endParaRPr>
            </a:p>
          </p:txBody>
        </p:sp>
        <p:sp>
          <p:nvSpPr>
            <p:cNvPr id="57347" name="Oval 4"/>
            <p:cNvSpPr>
              <a:spLocks noChangeArrowheads="1"/>
            </p:cNvSpPr>
            <p:nvPr/>
          </p:nvSpPr>
          <p:spPr bwMode="auto">
            <a:xfrm>
              <a:off x="1968" y="2928"/>
              <a:ext cx="576" cy="576"/>
            </a:xfrm>
            <a:prstGeom prst="ellipse">
              <a:avLst/>
            </a:prstGeom>
            <a:noFill/>
            <a:ln w="28575">
              <a:solidFill>
                <a:schemeClr val="tx1"/>
              </a:solidFill>
              <a:round/>
              <a:headEnd/>
              <a:tailEnd/>
            </a:ln>
          </p:spPr>
          <p:txBody>
            <a:bodyPr wrap="none" anchor="ctr"/>
            <a:lstStyle/>
            <a:p>
              <a:pPr defTabSz="685800"/>
              <a:endParaRPr lang="en-US" sz="760">
                <a:solidFill>
                  <a:srgbClr val="000000"/>
                </a:solidFill>
                <a:latin typeface="Constantia" pitchFamily="18" charset="0"/>
              </a:endParaRPr>
            </a:p>
          </p:txBody>
        </p:sp>
        <p:sp>
          <p:nvSpPr>
            <p:cNvPr id="57348" name="Oval 5"/>
            <p:cNvSpPr>
              <a:spLocks noChangeArrowheads="1"/>
            </p:cNvSpPr>
            <p:nvPr/>
          </p:nvSpPr>
          <p:spPr bwMode="auto">
            <a:xfrm>
              <a:off x="1392" y="2928"/>
              <a:ext cx="576" cy="576"/>
            </a:xfrm>
            <a:prstGeom prst="ellipse">
              <a:avLst/>
            </a:prstGeom>
            <a:noFill/>
            <a:ln w="28575">
              <a:solidFill>
                <a:schemeClr val="tx1"/>
              </a:solidFill>
              <a:round/>
              <a:headEnd/>
              <a:tailEnd/>
            </a:ln>
          </p:spPr>
          <p:txBody>
            <a:bodyPr wrap="none" anchor="ctr"/>
            <a:lstStyle/>
            <a:p>
              <a:pPr defTabSz="685800"/>
              <a:endParaRPr lang="en-US" sz="760">
                <a:solidFill>
                  <a:srgbClr val="000000"/>
                </a:solidFill>
                <a:latin typeface="Constantia" pitchFamily="18" charset="0"/>
              </a:endParaRPr>
            </a:p>
          </p:txBody>
        </p:sp>
        <p:sp>
          <p:nvSpPr>
            <p:cNvPr id="57349" name="Oval 6"/>
            <p:cNvSpPr>
              <a:spLocks noChangeArrowheads="1"/>
            </p:cNvSpPr>
            <p:nvPr/>
          </p:nvSpPr>
          <p:spPr bwMode="auto">
            <a:xfrm>
              <a:off x="816" y="2928"/>
              <a:ext cx="576" cy="576"/>
            </a:xfrm>
            <a:prstGeom prst="ellipse">
              <a:avLst/>
            </a:prstGeom>
            <a:noFill/>
            <a:ln w="28575">
              <a:solidFill>
                <a:schemeClr val="tx1"/>
              </a:solidFill>
              <a:round/>
              <a:headEnd/>
              <a:tailEnd/>
            </a:ln>
          </p:spPr>
          <p:txBody>
            <a:bodyPr wrap="none" anchor="ctr"/>
            <a:lstStyle/>
            <a:p>
              <a:pPr defTabSz="685800"/>
              <a:endParaRPr lang="en-US" sz="760">
                <a:solidFill>
                  <a:srgbClr val="000000"/>
                </a:solidFill>
                <a:latin typeface="Constantia" pitchFamily="18" charset="0"/>
              </a:endParaRPr>
            </a:p>
          </p:txBody>
        </p:sp>
        <p:sp>
          <p:nvSpPr>
            <p:cNvPr id="57350" name="Oval 7"/>
            <p:cNvSpPr>
              <a:spLocks noChangeArrowheads="1"/>
            </p:cNvSpPr>
            <p:nvPr/>
          </p:nvSpPr>
          <p:spPr bwMode="auto">
            <a:xfrm>
              <a:off x="528" y="2448"/>
              <a:ext cx="576" cy="576"/>
            </a:xfrm>
            <a:prstGeom prst="ellipse">
              <a:avLst/>
            </a:prstGeom>
            <a:noFill/>
            <a:ln w="28575">
              <a:solidFill>
                <a:schemeClr val="tx1"/>
              </a:solidFill>
              <a:round/>
              <a:headEnd/>
              <a:tailEnd/>
            </a:ln>
          </p:spPr>
          <p:txBody>
            <a:bodyPr wrap="none" anchor="ctr"/>
            <a:lstStyle/>
            <a:p>
              <a:pPr defTabSz="685800"/>
              <a:endParaRPr lang="en-US" sz="760">
                <a:solidFill>
                  <a:srgbClr val="000000"/>
                </a:solidFill>
                <a:latin typeface="Constantia" pitchFamily="18" charset="0"/>
              </a:endParaRPr>
            </a:p>
          </p:txBody>
        </p:sp>
        <p:sp>
          <p:nvSpPr>
            <p:cNvPr id="57351" name="Oval 8"/>
            <p:cNvSpPr>
              <a:spLocks noChangeArrowheads="1"/>
            </p:cNvSpPr>
            <p:nvPr/>
          </p:nvSpPr>
          <p:spPr bwMode="auto">
            <a:xfrm>
              <a:off x="1680" y="2448"/>
              <a:ext cx="576" cy="576"/>
            </a:xfrm>
            <a:prstGeom prst="ellipse">
              <a:avLst/>
            </a:prstGeom>
            <a:noFill/>
            <a:ln w="28575">
              <a:solidFill>
                <a:schemeClr val="tx1"/>
              </a:solidFill>
              <a:round/>
              <a:headEnd/>
              <a:tailEnd/>
            </a:ln>
          </p:spPr>
          <p:txBody>
            <a:bodyPr wrap="none" anchor="ctr"/>
            <a:lstStyle/>
            <a:p>
              <a:pPr defTabSz="685800"/>
              <a:endParaRPr lang="en-US" sz="760">
                <a:solidFill>
                  <a:srgbClr val="000000"/>
                </a:solidFill>
                <a:latin typeface="Constantia" pitchFamily="18" charset="0"/>
              </a:endParaRPr>
            </a:p>
          </p:txBody>
        </p:sp>
        <p:sp>
          <p:nvSpPr>
            <p:cNvPr id="57352" name="Oval 9"/>
            <p:cNvSpPr>
              <a:spLocks noChangeArrowheads="1"/>
            </p:cNvSpPr>
            <p:nvPr/>
          </p:nvSpPr>
          <p:spPr bwMode="auto">
            <a:xfrm>
              <a:off x="1104" y="2448"/>
              <a:ext cx="576" cy="576"/>
            </a:xfrm>
            <a:prstGeom prst="ellipse">
              <a:avLst/>
            </a:prstGeom>
            <a:noFill/>
            <a:ln w="28575">
              <a:solidFill>
                <a:schemeClr val="tx1"/>
              </a:solidFill>
              <a:round/>
              <a:headEnd/>
              <a:tailEnd/>
            </a:ln>
          </p:spPr>
          <p:txBody>
            <a:bodyPr wrap="none" anchor="ctr"/>
            <a:lstStyle/>
            <a:p>
              <a:pPr defTabSz="685800"/>
              <a:endParaRPr lang="en-US" sz="760">
                <a:solidFill>
                  <a:srgbClr val="000000"/>
                </a:solidFill>
                <a:latin typeface="Constantia" pitchFamily="18" charset="0"/>
              </a:endParaRPr>
            </a:p>
          </p:txBody>
        </p:sp>
      </p:grpSp>
      <p:sp>
        <p:nvSpPr>
          <p:cNvPr id="11" name="Rectangle 10"/>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79440837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324352" y="2032185"/>
            <a:ext cx="2436019" cy="1105274"/>
            <a:chOff x="240" y="2448"/>
            <a:chExt cx="2304" cy="1056"/>
          </a:xfrm>
        </p:grpSpPr>
        <p:sp>
          <p:nvSpPr>
            <p:cNvPr id="58381" name="Oval 3"/>
            <p:cNvSpPr>
              <a:spLocks noChangeArrowheads="1"/>
            </p:cNvSpPr>
            <p:nvPr/>
          </p:nvSpPr>
          <p:spPr bwMode="auto">
            <a:xfrm>
              <a:off x="240" y="2928"/>
              <a:ext cx="576" cy="576"/>
            </a:xfrm>
            <a:prstGeom prst="ellipse">
              <a:avLst/>
            </a:prstGeom>
            <a:noFill/>
            <a:ln w="28575">
              <a:solidFill>
                <a:schemeClr val="tx1"/>
              </a:solidFill>
              <a:round/>
              <a:headEnd/>
              <a:tailEnd/>
            </a:ln>
          </p:spPr>
          <p:txBody>
            <a:bodyPr wrap="none" anchor="ctr"/>
            <a:lstStyle/>
            <a:p>
              <a:pPr defTabSz="685800"/>
              <a:endParaRPr lang="en-US" sz="760">
                <a:solidFill>
                  <a:srgbClr val="000000"/>
                </a:solidFill>
                <a:latin typeface="Constantia" pitchFamily="18" charset="0"/>
              </a:endParaRPr>
            </a:p>
          </p:txBody>
        </p:sp>
        <p:sp>
          <p:nvSpPr>
            <p:cNvPr id="58382" name="Oval 4"/>
            <p:cNvSpPr>
              <a:spLocks noChangeArrowheads="1"/>
            </p:cNvSpPr>
            <p:nvPr/>
          </p:nvSpPr>
          <p:spPr bwMode="auto">
            <a:xfrm>
              <a:off x="1968" y="2928"/>
              <a:ext cx="576" cy="576"/>
            </a:xfrm>
            <a:prstGeom prst="ellipse">
              <a:avLst/>
            </a:prstGeom>
            <a:noFill/>
            <a:ln w="28575">
              <a:solidFill>
                <a:schemeClr val="tx1"/>
              </a:solidFill>
              <a:round/>
              <a:headEnd/>
              <a:tailEnd/>
            </a:ln>
          </p:spPr>
          <p:txBody>
            <a:bodyPr wrap="none" anchor="ctr"/>
            <a:lstStyle/>
            <a:p>
              <a:pPr defTabSz="685800"/>
              <a:endParaRPr lang="en-US" sz="760">
                <a:solidFill>
                  <a:srgbClr val="000000"/>
                </a:solidFill>
                <a:latin typeface="Constantia" pitchFamily="18" charset="0"/>
              </a:endParaRPr>
            </a:p>
          </p:txBody>
        </p:sp>
        <p:sp>
          <p:nvSpPr>
            <p:cNvPr id="58383" name="Oval 5"/>
            <p:cNvSpPr>
              <a:spLocks noChangeArrowheads="1"/>
            </p:cNvSpPr>
            <p:nvPr/>
          </p:nvSpPr>
          <p:spPr bwMode="auto">
            <a:xfrm>
              <a:off x="1392" y="2928"/>
              <a:ext cx="576" cy="576"/>
            </a:xfrm>
            <a:prstGeom prst="ellipse">
              <a:avLst/>
            </a:prstGeom>
            <a:noFill/>
            <a:ln w="28575">
              <a:solidFill>
                <a:schemeClr val="tx1"/>
              </a:solidFill>
              <a:round/>
              <a:headEnd/>
              <a:tailEnd/>
            </a:ln>
          </p:spPr>
          <p:txBody>
            <a:bodyPr wrap="none" anchor="ctr"/>
            <a:lstStyle/>
            <a:p>
              <a:pPr defTabSz="685800"/>
              <a:endParaRPr lang="en-US" sz="760">
                <a:solidFill>
                  <a:srgbClr val="000000"/>
                </a:solidFill>
                <a:latin typeface="Constantia" pitchFamily="18" charset="0"/>
              </a:endParaRPr>
            </a:p>
          </p:txBody>
        </p:sp>
        <p:sp>
          <p:nvSpPr>
            <p:cNvPr id="58384" name="Oval 6"/>
            <p:cNvSpPr>
              <a:spLocks noChangeArrowheads="1"/>
            </p:cNvSpPr>
            <p:nvPr/>
          </p:nvSpPr>
          <p:spPr bwMode="auto">
            <a:xfrm>
              <a:off x="816" y="2928"/>
              <a:ext cx="576" cy="576"/>
            </a:xfrm>
            <a:prstGeom prst="ellipse">
              <a:avLst/>
            </a:prstGeom>
            <a:noFill/>
            <a:ln w="28575">
              <a:solidFill>
                <a:schemeClr val="tx1"/>
              </a:solidFill>
              <a:round/>
              <a:headEnd/>
              <a:tailEnd/>
            </a:ln>
          </p:spPr>
          <p:txBody>
            <a:bodyPr wrap="none" anchor="ctr"/>
            <a:lstStyle/>
            <a:p>
              <a:pPr defTabSz="685800"/>
              <a:endParaRPr lang="en-US" sz="760">
                <a:solidFill>
                  <a:srgbClr val="000000"/>
                </a:solidFill>
                <a:latin typeface="Constantia" pitchFamily="18" charset="0"/>
              </a:endParaRPr>
            </a:p>
          </p:txBody>
        </p:sp>
        <p:sp>
          <p:nvSpPr>
            <p:cNvPr id="58385" name="Oval 7"/>
            <p:cNvSpPr>
              <a:spLocks noChangeArrowheads="1"/>
            </p:cNvSpPr>
            <p:nvPr/>
          </p:nvSpPr>
          <p:spPr bwMode="auto">
            <a:xfrm>
              <a:off x="528" y="2448"/>
              <a:ext cx="576" cy="576"/>
            </a:xfrm>
            <a:prstGeom prst="ellipse">
              <a:avLst/>
            </a:prstGeom>
            <a:noFill/>
            <a:ln w="28575">
              <a:solidFill>
                <a:schemeClr val="tx1"/>
              </a:solidFill>
              <a:round/>
              <a:headEnd/>
              <a:tailEnd/>
            </a:ln>
          </p:spPr>
          <p:txBody>
            <a:bodyPr wrap="none" anchor="ctr"/>
            <a:lstStyle/>
            <a:p>
              <a:pPr defTabSz="685800"/>
              <a:endParaRPr lang="en-US" sz="760">
                <a:solidFill>
                  <a:srgbClr val="000000"/>
                </a:solidFill>
                <a:latin typeface="Constantia" pitchFamily="18" charset="0"/>
              </a:endParaRPr>
            </a:p>
          </p:txBody>
        </p:sp>
        <p:sp>
          <p:nvSpPr>
            <p:cNvPr id="58386" name="Oval 8"/>
            <p:cNvSpPr>
              <a:spLocks noChangeArrowheads="1"/>
            </p:cNvSpPr>
            <p:nvPr/>
          </p:nvSpPr>
          <p:spPr bwMode="auto">
            <a:xfrm>
              <a:off x="1680" y="2448"/>
              <a:ext cx="576" cy="576"/>
            </a:xfrm>
            <a:prstGeom prst="ellipse">
              <a:avLst/>
            </a:prstGeom>
            <a:noFill/>
            <a:ln w="28575">
              <a:solidFill>
                <a:schemeClr val="tx1"/>
              </a:solidFill>
              <a:round/>
              <a:headEnd/>
              <a:tailEnd/>
            </a:ln>
          </p:spPr>
          <p:txBody>
            <a:bodyPr wrap="none" anchor="ctr"/>
            <a:lstStyle/>
            <a:p>
              <a:pPr defTabSz="685800"/>
              <a:endParaRPr lang="en-US" sz="760">
                <a:solidFill>
                  <a:srgbClr val="000000"/>
                </a:solidFill>
                <a:latin typeface="Constantia" pitchFamily="18" charset="0"/>
              </a:endParaRPr>
            </a:p>
          </p:txBody>
        </p:sp>
        <p:sp>
          <p:nvSpPr>
            <p:cNvPr id="58387" name="Oval 9"/>
            <p:cNvSpPr>
              <a:spLocks noChangeArrowheads="1"/>
            </p:cNvSpPr>
            <p:nvPr/>
          </p:nvSpPr>
          <p:spPr bwMode="auto">
            <a:xfrm>
              <a:off x="1104" y="2448"/>
              <a:ext cx="576" cy="576"/>
            </a:xfrm>
            <a:prstGeom prst="ellipse">
              <a:avLst/>
            </a:prstGeom>
            <a:noFill/>
            <a:ln w="28575">
              <a:solidFill>
                <a:schemeClr val="tx1"/>
              </a:solidFill>
              <a:round/>
              <a:headEnd/>
              <a:tailEnd/>
            </a:ln>
          </p:spPr>
          <p:txBody>
            <a:bodyPr wrap="none" anchor="ctr"/>
            <a:lstStyle/>
            <a:p>
              <a:pPr defTabSz="685800"/>
              <a:endParaRPr lang="en-US" sz="760">
                <a:solidFill>
                  <a:srgbClr val="000000"/>
                </a:solidFill>
                <a:latin typeface="Constantia" pitchFamily="18" charset="0"/>
              </a:endParaRPr>
            </a:p>
          </p:txBody>
        </p:sp>
      </p:grpSp>
      <p:grpSp>
        <p:nvGrpSpPr>
          <p:cNvPr id="3" name="Group 10"/>
          <p:cNvGrpSpPr>
            <a:grpSpLocks/>
          </p:cNvGrpSpPr>
          <p:nvPr/>
        </p:nvGrpSpPr>
        <p:grpSpPr bwMode="auto">
          <a:xfrm>
            <a:off x="5645945" y="3461150"/>
            <a:ext cx="2336006" cy="1282301"/>
            <a:chOff x="2688" y="2352"/>
            <a:chExt cx="2016" cy="1144"/>
          </a:xfrm>
        </p:grpSpPr>
        <p:sp>
          <p:nvSpPr>
            <p:cNvPr id="58371" name="AutoShape 11"/>
            <p:cNvSpPr>
              <a:spLocks noChangeArrowheads="1"/>
            </p:cNvSpPr>
            <p:nvPr/>
          </p:nvSpPr>
          <p:spPr bwMode="auto">
            <a:xfrm>
              <a:off x="3696" y="2928"/>
              <a:ext cx="672" cy="568"/>
            </a:xfrm>
            <a:prstGeom prst="triangle">
              <a:avLst>
                <a:gd name="adj" fmla="val 5000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8372" name="AutoShape 12"/>
            <p:cNvSpPr>
              <a:spLocks noChangeArrowheads="1"/>
            </p:cNvSpPr>
            <p:nvPr/>
          </p:nvSpPr>
          <p:spPr bwMode="auto">
            <a:xfrm>
              <a:off x="3024" y="2928"/>
              <a:ext cx="672" cy="568"/>
            </a:xfrm>
            <a:prstGeom prst="triangle">
              <a:avLst>
                <a:gd name="adj" fmla="val 5000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8373" name="AutoShape 13"/>
            <p:cNvSpPr>
              <a:spLocks noChangeArrowheads="1"/>
            </p:cNvSpPr>
            <p:nvPr/>
          </p:nvSpPr>
          <p:spPr bwMode="auto">
            <a:xfrm flipV="1">
              <a:off x="3360" y="2928"/>
              <a:ext cx="672" cy="568"/>
            </a:xfrm>
            <a:prstGeom prst="triangle">
              <a:avLst>
                <a:gd name="adj" fmla="val 5000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8374" name="AutoShape 14"/>
            <p:cNvSpPr>
              <a:spLocks noChangeArrowheads="1"/>
            </p:cNvSpPr>
            <p:nvPr/>
          </p:nvSpPr>
          <p:spPr bwMode="auto">
            <a:xfrm flipV="1">
              <a:off x="4032" y="2928"/>
              <a:ext cx="672" cy="568"/>
            </a:xfrm>
            <a:prstGeom prst="triangle">
              <a:avLst>
                <a:gd name="adj" fmla="val 5000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8375" name="AutoShape 15"/>
            <p:cNvSpPr>
              <a:spLocks noChangeArrowheads="1"/>
            </p:cNvSpPr>
            <p:nvPr/>
          </p:nvSpPr>
          <p:spPr bwMode="auto">
            <a:xfrm flipV="1">
              <a:off x="2688" y="2928"/>
              <a:ext cx="672" cy="568"/>
            </a:xfrm>
            <a:prstGeom prst="triangle">
              <a:avLst>
                <a:gd name="adj" fmla="val 5000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8376" name="AutoShape 16"/>
            <p:cNvSpPr>
              <a:spLocks noChangeArrowheads="1"/>
            </p:cNvSpPr>
            <p:nvPr/>
          </p:nvSpPr>
          <p:spPr bwMode="auto">
            <a:xfrm>
              <a:off x="2688" y="2352"/>
              <a:ext cx="672" cy="568"/>
            </a:xfrm>
            <a:prstGeom prst="triangle">
              <a:avLst>
                <a:gd name="adj" fmla="val 5000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8377" name="AutoShape 17"/>
            <p:cNvSpPr>
              <a:spLocks noChangeArrowheads="1"/>
            </p:cNvSpPr>
            <p:nvPr/>
          </p:nvSpPr>
          <p:spPr bwMode="auto">
            <a:xfrm>
              <a:off x="3360" y="2352"/>
              <a:ext cx="672" cy="568"/>
            </a:xfrm>
            <a:prstGeom prst="triangle">
              <a:avLst>
                <a:gd name="adj" fmla="val 5000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8378" name="AutoShape 18"/>
            <p:cNvSpPr>
              <a:spLocks noChangeArrowheads="1"/>
            </p:cNvSpPr>
            <p:nvPr/>
          </p:nvSpPr>
          <p:spPr bwMode="auto">
            <a:xfrm flipV="1">
              <a:off x="3024" y="2352"/>
              <a:ext cx="672" cy="568"/>
            </a:xfrm>
            <a:prstGeom prst="triangle">
              <a:avLst>
                <a:gd name="adj" fmla="val 5000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8379" name="AutoShape 19"/>
            <p:cNvSpPr>
              <a:spLocks noChangeArrowheads="1"/>
            </p:cNvSpPr>
            <p:nvPr/>
          </p:nvSpPr>
          <p:spPr bwMode="auto">
            <a:xfrm>
              <a:off x="4032" y="2352"/>
              <a:ext cx="672" cy="568"/>
            </a:xfrm>
            <a:prstGeom prst="triangle">
              <a:avLst>
                <a:gd name="adj" fmla="val 5000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8380" name="AutoShape 20"/>
            <p:cNvSpPr>
              <a:spLocks noChangeArrowheads="1"/>
            </p:cNvSpPr>
            <p:nvPr/>
          </p:nvSpPr>
          <p:spPr bwMode="auto">
            <a:xfrm flipV="1">
              <a:off x="3696" y="2352"/>
              <a:ext cx="672" cy="568"/>
            </a:xfrm>
            <a:prstGeom prst="triangle">
              <a:avLst>
                <a:gd name="adj" fmla="val 5000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grpSp>
      <p:sp>
        <p:nvSpPr>
          <p:cNvPr id="22" name="Rectangle 21"/>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52221544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745833" y="2336008"/>
            <a:ext cx="2436019" cy="1264443"/>
            <a:chOff x="2256" y="2544"/>
            <a:chExt cx="2304" cy="1152"/>
          </a:xfrm>
        </p:grpSpPr>
        <p:sp>
          <p:nvSpPr>
            <p:cNvPr id="59394" name="Rectangle 3"/>
            <p:cNvSpPr>
              <a:spLocks noChangeArrowheads="1"/>
            </p:cNvSpPr>
            <p:nvPr/>
          </p:nvSpPr>
          <p:spPr bwMode="auto">
            <a:xfrm>
              <a:off x="3984" y="2544"/>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9395" name="Rectangle 4"/>
            <p:cNvSpPr>
              <a:spLocks noChangeArrowheads="1"/>
            </p:cNvSpPr>
            <p:nvPr/>
          </p:nvSpPr>
          <p:spPr bwMode="auto">
            <a:xfrm>
              <a:off x="3408" y="2544"/>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9396" name="Rectangle 5"/>
            <p:cNvSpPr>
              <a:spLocks noChangeArrowheads="1"/>
            </p:cNvSpPr>
            <p:nvPr/>
          </p:nvSpPr>
          <p:spPr bwMode="auto">
            <a:xfrm>
              <a:off x="2832" y="2544"/>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9397" name="Rectangle 6"/>
            <p:cNvSpPr>
              <a:spLocks noChangeArrowheads="1"/>
            </p:cNvSpPr>
            <p:nvPr/>
          </p:nvSpPr>
          <p:spPr bwMode="auto">
            <a:xfrm>
              <a:off x="2256" y="2544"/>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9398" name="Rectangle 7"/>
            <p:cNvSpPr>
              <a:spLocks noChangeArrowheads="1"/>
            </p:cNvSpPr>
            <p:nvPr/>
          </p:nvSpPr>
          <p:spPr bwMode="auto">
            <a:xfrm>
              <a:off x="3984" y="3120"/>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9399" name="Rectangle 8"/>
            <p:cNvSpPr>
              <a:spLocks noChangeArrowheads="1"/>
            </p:cNvSpPr>
            <p:nvPr/>
          </p:nvSpPr>
          <p:spPr bwMode="auto">
            <a:xfrm>
              <a:off x="3408" y="3120"/>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9400" name="Rectangle 9"/>
            <p:cNvSpPr>
              <a:spLocks noChangeArrowheads="1"/>
            </p:cNvSpPr>
            <p:nvPr/>
          </p:nvSpPr>
          <p:spPr bwMode="auto">
            <a:xfrm>
              <a:off x="2832" y="3120"/>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59401" name="Rectangle 10"/>
            <p:cNvSpPr>
              <a:spLocks noChangeArrowheads="1"/>
            </p:cNvSpPr>
            <p:nvPr/>
          </p:nvSpPr>
          <p:spPr bwMode="auto">
            <a:xfrm>
              <a:off x="2256" y="3120"/>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grpSp>
      <p:sp>
        <p:nvSpPr>
          <p:cNvPr id="12" name="Rectangle 11"/>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93463184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52951" y="2114551"/>
            <a:ext cx="2121694" cy="1073349"/>
            <a:chOff x="2256" y="2544"/>
            <a:chExt cx="2304" cy="1152"/>
          </a:xfrm>
        </p:grpSpPr>
        <p:sp>
          <p:nvSpPr>
            <p:cNvPr id="60425" name="Rectangle 3"/>
            <p:cNvSpPr>
              <a:spLocks noChangeArrowheads="1"/>
            </p:cNvSpPr>
            <p:nvPr/>
          </p:nvSpPr>
          <p:spPr bwMode="auto">
            <a:xfrm>
              <a:off x="3984" y="2544"/>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0426" name="Rectangle 4"/>
            <p:cNvSpPr>
              <a:spLocks noChangeArrowheads="1"/>
            </p:cNvSpPr>
            <p:nvPr/>
          </p:nvSpPr>
          <p:spPr bwMode="auto">
            <a:xfrm>
              <a:off x="3408" y="2544"/>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0427" name="Rectangle 5"/>
            <p:cNvSpPr>
              <a:spLocks noChangeArrowheads="1"/>
            </p:cNvSpPr>
            <p:nvPr/>
          </p:nvSpPr>
          <p:spPr bwMode="auto">
            <a:xfrm>
              <a:off x="2832" y="2544"/>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0428" name="Rectangle 6"/>
            <p:cNvSpPr>
              <a:spLocks noChangeArrowheads="1"/>
            </p:cNvSpPr>
            <p:nvPr/>
          </p:nvSpPr>
          <p:spPr bwMode="auto">
            <a:xfrm>
              <a:off x="2256" y="2544"/>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0429" name="Rectangle 7"/>
            <p:cNvSpPr>
              <a:spLocks noChangeArrowheads="1"/>
            </p:cNvSpPr>
            <p:nvPr/>
          </p:nvSpPr>
          <p:spPr bwMode="auto">
            <a:xfrm>
              <a:off x="3984" y="3120"/>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0430" name="Rectangle 8"/>
            <p:cNvSpPr>
              <a:spLocks noChangeArrowheads="1"/>
            </p:cNvSpPr>
            <p:nvPr/>
          </p:nvSpPr>
          <p:spPr bwMode="auto">
            <a:xfrm>
              <a:off x="3408" y="3120"/>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0431" name="Rectangle 9"/>
            <p:cNvSpPr>
              <a:spLocks noChangeArrowheads="1"/>
            </p:cNvSpPr>
            <p:nvPr/>
          </p:nvSpPr>
          <p:spPr bwMode="auto">
            <a:xfrm>
              <a:off x="2832" y="3120"/>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0432" name="Rectangle 10"/>
            <p:cNvSpPr>
              <a:spLocks noChangeArrowheads="1"/>
            </p:cNvSpPr>
            <p:nvPr/>
          </p:nvSpPr>
          <p:spPr bwMode="auto">
            <a:xfrm>
              <a:off x="2256" y="3120"/>
              <a:ext cx="576" cy="576"/>
            </a:xfrm>
            <a:prstGeom prst="rect">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grpSp>
      <p:grpSp>
        <p:nvGrpSpPr>
          <p:cNvPr id="3" name="Group 11"/>
          <p:cNvGrpSpPr>
            <a:grpSpLocks/>
          </p:cNvGrpSpPr>
          <p:nvPr/>
        </p:nvGrpSpPr>
        <p:grpSpPr bwMode="auto">
          <a:xfrm>
            <a:off x="6610350" y="3314700"/>
            <a:ext cx="2000250" cy="1771650"/>
            <a:chOff x="240" y="384"/>
            <a:chExt cx="1968" cy="1836"/>
          </a:xfrm>
        </p:grpSpPr>
        <p:sp>
          <p:nvSpPr>
            <p:cNvPr id="60419" name="AutoShape 12"/>
            <p:cNvSpPr>
              <a:spLocks noChangeArrowheads="1"/>
            </p:cNvSpPr>
            <p:nvPr/>
          </p:nvSpPr>
          <p:spPr bwMode="auto">
            <a:xfrm>
              <a:off x="864" y="864"/>
              <a:ext cx="720" cy="684"/>
            </a:xfrm>
            <a:prstGeom prst="pentagon">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0420" name="AutoShape 13"/>
            <p:cNvSpPr>
              <a:spLocks noChangeArrowheads="1"/>
            </p:cNvSpPr>
            <p:nvPr/>
          </p:nvSpPr>
          <p:spPr bwMode="auto">
            <a:xfrm rot="-2143930">
              <a:off x="240" y="1056"/>
              <a:ext cx="720" cy="684"/>
            </a:xfrm>
            <a:prstGeom prst="pentagon">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0421" name="AutoShape 14"/>
            <p:cNvSpPr>
              <a:spLocks noChangeArrowheads="1"/>
            </p:cNvSpPr>
            <p:nvPr/>
          </p:nvSpPr>
          <p:spPr bwMode="auto">
            <a:xfrm rot="-2115140">
              <a:off x="1200" y="384"/>
              <a:ext cx="720" cy="684"/>
            </a:xfrm>
            <a:prstGeom prst="pentagon">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0422" name="AutoShape 15"/>
            <p:cNvSpPr>
              <a:spLocks noChangeArrowheads="1"/>
            </p:cNvSpPr>
            <p:nvPr/>
          </p:nvSpPr>
          <p:spPr bwMode="auto">
            <a:xfrm flipV="1">
              <a:off x="864" y="1536"/>
              <a:ext cx="720" cy="684"/>
            </a:xfrm>
            <a:prstGeom prst="pentagon">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0423" name="AutoShape 16"/>
            <p:cNvSpPr>
              <a:spLocks noChangeArrowheads="1"/>
            </p:cNvSpPr>
            <p:nvPr/>
          </p:nvSpPr>
          <p:spPr bwMode="auto">
            <a:xfrm rot="2146324">
              <a:off x="1488" y="1056"/>
              <a:ext cx="720" cy="684"/>
            </a:xfrm>
            <a:prstGeom prst="pentagon">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0424" name="AutoShape 17"/>
            <p:cNvSpPr>
              <a:spLocks noChangeArrowheads="1"/>
            </p:cNvSpPr>
            <p:nvPr/>
          </p:nvSpPr>
          <p:spPr bwMode="auto">
            <a:xfrm rot="2146324">
              <a:off x="528" y="384"/>
              <a:ext cx="720" cy="684"/>
            </a:xfrm>
            <a:prstGeom prst="pentagon">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grpSp>
      <p:sp>
        <p:nvSpPr>
          <p:cNvPr id="19" name="Rectangle 18"/>
          <p:cNvSpPr/>
          <p:nvPr/>
        </p:nvSpPr>
        <p:spPr>
          <a:xfrm>
            <a:off x="3924300" y="5220269"/>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88175267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52950" y="2286000"/>
            <a:ext cx="3257550" cy="2228850"/>
            <a:chOff x="2448" y="1344"/>
            <a:chExt cx="2680" cy="1920"/>
          </a:xfrm>
        </p:grpSpPr>
        <p:sp>
          <p:nvSpPr>
            <p:cNvPr id="61442" name="AutoShape 3"/>
            <p:cNvSpPr>
              <a:spLocks noChangeArrowheads="1"/>
            </p:cNvSpPr>
            <p:nvPr/>
          </p:nvSpPr>
          <p:spPr bwMode="auto">
            <a:xfrm rot="-5400000">
              <a:off x="4412" y="1972"/>
              <a:ext cx="768" cy="664"/>
            </a:xfrm>
            <a:prstGeom prst="hexagon">
              <a:avLst>
                <a:gd name="adj" fmla="val 28916"/>
                <a:gd name="vf" fmla="val 11547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1443" name="AutoShape 4"/>
            <p:cNvSpPr>
              <a:spLocks noChangeArrowheads="1"/>
            </p:cNvSpPr>
            <p:nvPr/>
          </p:nvSpPr>
          <p:spPr bwMode="auto">
            <a:xfrm rot="-5400000">
              <a:off x="4076" y="1396"/>
              <a:ext cx="768" cy="664"/>
            </a:xfrm>
            <a:prstGeom prst="hexagon">
              <a:avLst>
                <a:gd name="adj" fmla="val 28916"/>
                <a:gd name="vf" fmla="val 11547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1444" name="AutoShape 5"/>
            <p:cNvSpPr>
              <a:spLocks noChangeArrowheads="1"/>
            </p:cNvSpPr>
            <p:nvPr/>
          </p:nvSpPr>
          <p:spPr bwMode="auto">
            <a:xfrm rot="-5400000">
              <a:off x="2732" y="1396"/>
              <a:ext cx="768" cy="664"/>
            </a:xfrm>
            <a:prstGeom prst="hexagon">
              <a:avLst>
                <a:gd name="adj" fmla="val 28916"/>
                <a:gd name="vf" fmla="val 11547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1445" name="AutoShape 6"/>
            <p:cNvSpPr>
              <a:spLocks noChangeArrowheads="1"/>
            </p:cNvSpPr>
            <p:nvPr/>
          </p:nvSpPr>
          <p:spPr bwMode="auto">
            <a:xfrm rot="-5400000">
              <a:off x="3404" y="1396"/>
              <a:ext cx="768" cy="664"/>
            </a:xfrm>
            <a:prstGeom prst="hexagon">
              <a:avLst>
                <a:gd name="adj" fmla="val 28916"/>
                <a:gd name="vf" fmla="val 11547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1446" name="AutoShape 7"/>
            <p:cNvSpPr>
              <a:spLocks noChangeArrowheads="1"/>
            </p:cNvSpPr>
            <p:nvPr/>
          </p:nvSpPr>
          <p:spPr bwMode="auto">
            <a:xfrm rot="-5400000">
              <a:off x="3740" y="1972"/>
              <a:ext cx="768" cy="664"/>
            </a:xfrm>
            <a:prstGeom prst="hexagon">
              <a:avLst>
                <a:gd name="adj" fmla="val 28916"/>
                <a:gd name="vf" fmla="val 11547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1447" name="AutoShape 8"/>
            <p:cNvSpPr>
              <a:spLocks noChangeArrowheads="1"/>
            </p:cNvSpPr>
            <p:nvPr/>
          </p:nvSpPr>
          <p:spPr bwMode="auto">
            <a:xfrm rot="-5400000">
              <a:off x="3068" y="1972"/>
              <a:ext cx="768" cy="664"/>
            </a:xfrm>
            <a:prstGeom prst="hexagon">
              <a:avLst>
                <a:gd name="adj" fmla="val 28916"/>
                <a:gd name="vf" fmla="val 11547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1448" name="AutoShape 9"/>
            <p:cNvSpPr>
              <a:spLocks noChangeArrowheads="1"/>
            </p:cNvSpPr>
            <p:nvPr/>
          </p:nvSpPr>
          <p:spPr bwMode="auto">
            <a:xfrm rot="-5400000">
              <a:off x="2396" y="1972"/>
              <a:ext cx="768" cy="664"/>
            </a:xfrm>
            <a:prstGeom prst="hexagon">
              <a:avLst>
                <a:gd name="adj" fmla="val 28916"/>
                <a:gd name="vf" fmla="val 11547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1449" name="AutoShape 10"/>
            <p:cNvSpPr>
              <a:spLocks noChangeArrowheads="1"/>
            </p:cNvSpPr>
            <p:nvPr/>
          </p:nvSpPr>
          <p:spPr bwMode="auto">
            <a:xfrm rot="-5400000">
              <a:off x="4076" y="2548"/>
              <a:ext cx="768" cy="664"/>
            </a:xfrm>
            <a:prstGeom prst="hexagon">
              <a:avLst>
                <a:gd name="adj" fmla="val 28916"/>
                <a:gd name="vf" fmla="val 11547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1450" name="AutoShape 11"/>
            <p:cNvSpPr>
              <a:spLocks noChangeArrowheads="1"/>
            </p:cNvSpPr>
            <p:nvPr/>
          </p:nvSpPr>
          <p:spPr bwMode="auto">
            <a:xfrm rot="-5400000">
              <a:off x="2732" y="2548"/>
              <a:ext cx="768" cy="664"/>
            </a:xfrm>
            <a:prstGeom prst="hexagon">
              <a:avLst>
                <a:gd name="adj" fmla="val 28916"/>
                <a:gd name="vf" fmla="val 11547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sp>
          <p:nvSpPr>
            <p:cNvPr id="61451" name="AutoShape 12"/>
            <p:cNvSpPr>
              <a:spLocks noChangeArrowheads="1"/>
            </p:cNvSpPr>
            <p:nvPr/>
          </p:nvSpPr>
          <p:spPr bwMode="auto">
            <a:xfrm rot="-5400000">
              <a:off x="3404" y="2548"/>
              <a:ext cx="768" cy="664"/>
            </a:xfrm>
            <a:prstGeom prst="hexagon">
              <a:avLst>
                <a:gd name="adj" fmla="val 28916"/>
                <a:gd name="vf" fmla="val 115470"/>
              </a:avLst>
            </a:prstGeom>
            <a:noFill/>
            <a:ln w="28575">
              <a:solidFill>
                <a:schemeClr val="tx1"/>
              </a:solidFill>
              <a:miter lim="800000"/>
              <a:headEnd/>
              <a:tailEnd/>
            </a:ln>
          </p:spPr>
          <p:txBody>
            <a:bodyPr wrap="none" anchor="ctr"/>
            <a:lstStyle/>
            <a:p>
              <a:pPr defTabSz="685800"/>
              <a:endParaRPr lang="en-US" sz="760">
                <a:solidFill>
                  <a:srgbClr val="000000"/>
                </a:solidFill>
                <a:latin typeface="Constantia" pitchFamily="18" charset="0"/>
              </a:endParaRPr>
            </a:p>
          </p:txBody>
        </p:sp>
      </p:grpSp>
      <p:sp>
        <p:nvSpPr>
          <p:cNvPr id="14" name="Rectangle 13"/>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45523308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7150" y="1028702"/>
            <a:ext cx="5486400" cy="804101"/>
          </a:xfrm>
        </p:spPr>
        <p:txBody>
          <a:bodyPr>
            <a:normAutofit fontScale="90000"/>
          </a:bodyPr>
          <a:lstStyle/>
          <a:p>
            <a:pPr fontAlgn="auto">
              <a:spcAft>
                <a:spcPts val="0"/>
              </a:spcAft>
              <a:defRPr/>
            </a:pPr>
            <a:r>
              <a:rPr lang="en-US" b="1" dirty="0">
                <a:solidFill>
                  <a:srgbClr val="800000"/>
                </a:solidFill>
              </a:rPr>
              <a:t>Bee Hive – Hexagonal Home Built by Bee Engineers</a:t>
            </a:r>
          </a:p>
        </p:txBody>
      </p:sp>
      <p:pic>
        <p:nvPicPr>
          <p:cNvPr id="62466" name="Picture 2" descr="http://t0.gstatic.com/images?q=tbn:ANd9GcS84IG_IfK49CFZtJ5BdnObs6DWizCMiQA7wmmaAXEfGYTs4BVeBg"/>
          <p:cNvPicPr>
            <a:picLocks noChangeAspect="1" noChangeArrowheads="1"/>
          </p:cNvPicPr>
          <p:nvPr/>
        </p:nvPicPr>
        <p:blipFill>
          <a:blip r:embed="rId3" cstate="print"/>
          <a:srcRect/>
          <a:stretch>
            <a:fillRect/>
          </a:stretch>
        </p:blipFill>
        <p:spPr bwMode="auto">
          <a:xfrm rot="5400000">
            <a:off x="5009158" y="1571627"/>
            <a:ext cx="2914650" cy="3886200"/>
          </a:xfrm>
          <a:prstGeom prst="rect">
            <a:avLst/>
          </a:prstGeom>
          <a:noFill/>
          <a:ln w="9525">
            <a:noFill/>
            <a:miter lim="800000"/>
            <a:headEnd/>
            <a:tailEnd/>
          </a:ln>
        </p:spPr>
      </p:pic>
      <p:sp>
        <p:nvSpPr>
          <p:cNvPr id="5" name="Rectangle 4"/>
          <p:cNvSpPr/>
          <p:nvPr/>
        </p:nvSpPr>
        <p:spPr>
          <a:xfrm>
            <a:off x="6667500" y="54292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17541525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152902" y="1328946"/>
            <a:ext cx="4775597" cy="418338"/>
          </a:xfrm>
        </p:spPr>
        <p:txBody>
          <a:bodyPr>
            <a:noAutofit/>
          </a:bodyPr>
          <a:lstStyle/>
          <a:p>
            <a:pPr fontAlgn="auto">
              <a:spcAft>
                <a:spcPts val="0"/>
              </a:spcAft>
              <a:defRPr/>
            </a:pPr>
            <a:r>
              <a:rPr lang="en-US" b="1" dirty="0">
                <a:solidFill>
                  <a:srgbClr val="800000"/>
                </a:solidFill>
              </a:rPr>
              <a:t>5. The Global Pyramid</a:t>
            </a:r>
          </a:p>
        </p:txBody>
      </p:sp>
      <p:sp>
        <p:nvSpPr>
          <p:cNvPr id="63490" name="AutoShape 3"/>
          <p:cNvSpPr>
            <a:spLocks noChangeArrowheads="1"/>
          </p:cNvSpPr>
          <p:nvPr/>
        </p:nvSpPr>
        <p:spPr bwMode="auto">
          <a:xfrm>
            <a:off x="5238750" y="2400302"/>
            <a:ext cx="2286000" cy="2628899"/>
          </a:xfrm>
          <a:prstGeom prst="triangle">
            <a:avLst>
              <a:gd name="adj" fmla="val 50000"/>
            </a:avLst>
          </a:prstGeom>
          <a:solidFill>
            <a:srgbClr val="FFFF00"/>
          </a:solidFill>
          <a:ln w="9525">
            <a:solidFill>
              <a:schemeClr val="tx1"/>
            </a:solidFill>
            <a:miter lim="800000"/>
            <a:headEnd/>
            <a:tailEnd/>
          </a:ln>
        </p:spPr>
        <p:txBody>
          <a:bodyPr wrap="none" lIns="55838" tIns="27920" rIns="55838" bIns="27920" anchor="ctr"/>
          <a:lstStyle/>
          <a:p>
            <a:pPr defTabSz="685800"/>
            <a:endParaRPr lang="en-US" sz="1013">
              <a:solidFill>
                <a:srgbClr val="000000"/>
              </a:solidFill>
              <a:latin typeface="Constantia" pitchFamily="18" charset="0"/>
            </a:endParaRPr>
          </a:p>
        </p:txBody>
      </p:sp>
      <p:sp>
        <p:nvSpPr>
          <p:cNvPr id="63491" name="Line 4"/>
          <p:cNvSpPr>
            <a:spLocks noChangeShapeType="1"/>
          </p:cNvSpPr>
          <p:nvPr/>
        </p:nvSpPr>
        <p:spPr bwMode="auto">
          <a:xfrm flipV="1">
            <a:off x="5727519" y="3901354"/>
            <a:ext cx="1315012" cy="4835"/>
          </a:xfrm>
          <a:prstGeom prst="line">
            <a:avLst/>
          </a:prstGeom>
          <a:noFill/>
          <a:ln w="9525">
            <a:solidFill>
              <a:schemeClr val="tx1"/>
            </a:solidFill>
            <a:round/>
            <a:headEnd/>
            <a:tailEnd/>
          </a:ln>
        </p:spPr>
        <p:txBody>
          <a:bodyPr lIns="55838" tIns="27920" rIns="55838" bIns="27920"/>
          <a:lstStyle/>
          <a:p>
            <a:pPr defTabSz="685800"/>
            <a:endParaRPr lang="en-US" sz="1013">
              <a:solidFill>
                <a:srgbClr val="000000"/>
              </a:solidFill>
              <a:latin typeface="Arial"/>
            </a:endParaRPr>
          </a:p>
        </p:txBody>
      </p:sp>
      <p:sp>
        <p:nvSpPr>
          <p:cNvPr id="63493" name="Text Box 6"/>
          <p:cNvSpPr txBox="1">
            <a:spLocks noChangeArrowheads="1"/>
          </p:cNvSpPr>
          <p:nvPr/>
        </p:nvSpPr>
        <p:spPr bwMode="auto">
          <a:xfrm>
            <a:off x="5638802" y="4086574"/>
            <a:ext cx="1549703" cy="859846"/>
          </a:xfrm>
          <a:prstGeom prst="rect">
            <a:avLst/>
          </a:prstGeom>
          <a:noFill/>
          <a:ln w="9525">
            <a:noFill/>
            <a:miter lim="800000"/>
            <a:headEnd/>
            <a:tailEnd/>
          </a:ln>
        </p:spPr>
        <p:txBody>
          <a:bodyPr wrap="square" lIns="51430" tIns="25715" rIns="51430" bIns="25715">
            <a:spAutoFit/>
          </a:bodyPr>
          <a:lstStyle/>
          <a:p>
            <a:pPr algn="ctr" defTabSz="685800">
              <a:spcBef>
                <a:spcPct val="50000"/>
              </a:spcBef>
            </a:pPr>
            <a:r>
              <a:rPr lang="en-US" sz="1500" b="1" dirty="0">
                <a:solidFill>
                  <a:srgbClr val="000000"/>
                </a:solidFill>
                <a:latin typeface="Constantia" pitchFamily="18" charset="0"/>
              </a:rPr>
              <a:t>Low-Income Markets</a:t>
            </a:r>
          </a:p>
          <a:p>
            <a:pPr algn="ctr" defTabSz="685800">
              <a:spcBef>
                <a:spcPct val="50000"/>
              </a:spcBef>
            </a:pPr>
            <a:r>
              <a:rPr lang="en-US" sz="1500" b="1" dirty="0">
                <a:solidFill>
                  <a:srgbClr val="000000"/>
                </a:solidFill>
                <a:latin typeface="Constantia" pitchFamily="18" charset="0"/>
              </a:rPr>
              <a:t>(BOP)</a:t>
            </a:r>
          </a:p>
        </p:txBody>
      </p:sp>
      <p:sp>
        <p:nvSpPr>
          <p:cNvPr id="63494" name="Text Box 7"/>
          <p:cNvSpPr txBox="1">
            <a:spLocks noChangeArrowheads="1"/>
          </p:cNvSpPr>
          <p:nvPr/>
        </p:nvSpPr>
        <p:spPr bwMode="auto">
          <a:xfrm>
            <a:off x="5981701" y="3224895"/>
            <a:ext cx="842963" cy="698263"/>
          </a:xfrm>
          <a:prstGeom prst="rect">
            <a:avLst/>
          </a:prstGeom>
          <a:noFill/>
          <a:ln w="9525">
            <a:noFill/>
            <a:miter lim="800000"/>
            <a:headEnd/>
            <a:tailEnd/>
          </a:ln>
        </p:spPr>
        <p:txBody>
          <a:bodyPr wrap="square" lIns="51430" tIns="25715" rIns="51430" bIns="25715">
            <a:spAutoFit/>
          </a:bodyPr>
          <a:lstStyle/>
          <a:p>
            <a:pPr algn="ctr" defTabSz="685800">
              <a:spcBef>
                <a:spcPct val="50000"/>
              </a:spcBef>
            </a:pPr>
            <a:r>
              <a:rPr lang="en-US" sz="1050" b="1" dirty="0">
                <a:solidFill>
                  <a:srgbClr val="000000"/>
                </a:solidFill>
                <a:latin typeface="Constantia" pitchFamily="18" charset="0"/>
              </a:rPr>
              <a:t>Wealth by Emerging Middle Class</a:t>
            </a:r>
          </a:p>
        </p:txBody>
      </p:sp>
      <p:sp>
        <p:nvSpPr>
          <p:cNvPr id="63496" name="Text Box 9"/>
          <p:cNvSpPr txBox="1">
            <a:spLocks noChangeArrowheads="1"/>
          </p:cNvSpPr>
          <p:nvPr/>
        </p:nvSpPr>
        <p:spPr bwMode="auto">
          <a:xfrm>
            <a:off x="4724316" y="2035036"/>
            <a:ext cx="1285876" cy="744430"/>
          </a:xfrm>
          <a:prstGeom prst="rect">
            <a:avLst/>
          </a:prstGeom>
          <a:noFill/>
          <a:ln w="9525">
            <a:noFill/>
            <a:miter lim="800000"/>
            <a:headEnd/>
            <a:tailEnd/>
          </a:ln>
        </p:spPr>
        <p:txBody>
          <a:bodyPr wrap="square" lIns="51430" tIns="25715" rIns="51430" bIns="25715">
            <a:spAutoFit/>
          </a:bodyPr>
          <a:lstStyle/>
          <a:p>
            <a:pPr defTabSz="685800">
              <a:spcBef>
                <a:spcPct val="50000"/>
              </a:spcBef>
            </a:pPr>
            <a:r>
              <a:rPr lang="en-US" sz="1500" b="1" dirty="0">
                <a:solidFill>
                  <a:srgbClr val="000000"/>
                </a:solidFill>
                <a:latin typeface="Constantia" pitchFamily="18" charset="0"/>
              </a:rPr>
              <a:t>Annual Purchasing Power</a:t>
            </a:r>
          </a:p>
        </p:txBody>
      </p:sp>
      <p:sp>
        <p:nvSpPr>
          <p:cNvPr id="63497" name="Text Box 10"/>
          <p:cNvSpPr txBox="1">
            <a:spLocks noChangeArrowheads="1"/>
          </p:cNvSpPr>
          <p:nvPr/>
        </p:nvSpPr>
        <p:spPr bwMode="auto">
          <a:xfrm>
            <a:off x="6741564" y="2138143"/>
            <a:ext cx="1671638" cy="513597"/>
          </a:xfrm>
          <a:prstGeom prst="rect">
            <a:avLst/>
          </a:prstGeom>
          <a:noFill/>
          <a:ln w="9525">
            <a:noFill/>
            <a:miter lim="800000"/>
            <a:headEnd/>
            <a:tailEnd/>
          </a:ln>
        </p:spPr>
        <p:txBody>
          <a:bodyPr wrap="square" lIns="51430" tIns="25715" rIns="51430" bIns="25715">
            <a:spAutoFit/>
          </a:bodyPr>
          <a:lstStyle/>
          <a:p>
            <a:pPr defTabSz="685800">
              <a:spcBef>
                <a:spcPct val="50000"/>
              </a:spcBef>
            </a:pPr>
            <a:r>
              <a:rPr lang="en-US" sz="1500" b="1" dirty="0">
                <a:solidFill>
                  <a:srgbClr val="000000"/>
                </a:solidFill>
                <a:latin typeface="Constantia" pitchFamily="18" charset="0"/>
              </a:rPr>
              <a:t>Population in Millions</a:t>
            </a:r>
          </a:p>
        </p:txBody>
      </p:sp>
      <p:sp>
        <p:nvSpPr>
          <p:cNvPr id="63498" name="Text Box 11"/>
          <p:cNvSpPr txBox="1">
            <a:spLocks noChangeArrowheads="1"/>
          </p:cNvSpPr>
          <p:nvPr/>
        </p:nvSpPr>
        <p:spPr bwMode="auto">
          <a:xfrm>
            <a:off x="4967167" y="2869660"/>
            <a:ext cx="1218903" cy="259681"/>
          </a:xfrm>
          <a:prstGeom prst="rect">
            <a:avLst/>
          </a:prstGeom>
          <a:noFill/>
          <a:ln w="9525">
            <a:noFill/>
            <a:miter lim="800000"/>
            <a:headEnd/>
            <a:tailEnd/>
          </a:ln>
        </p:spPr>
        <p:txBody>
          <a:bodyPr wrap="square" lIns="51430" tIns="25715" rIns="51430" bIns="25715">
            <a:spAutoFit/>
          </a:bodyPr>
          <a:lstStyle/>
          <a:p>
            <a:pPr defTabSz="685800">
              <a:spcBef>
                <a:spcPct val="50000"/>
              </a:spcBef>
            </a:pPr>
            <a:r>
              <a:rPr lang="en-US" sz="1350" dirty="0">
                <a:solidFill>
                  <a:srgbClr val="000000"/>
                </a:solidFill>
                <a:latin typeface="Arial"/>
                <a:cs typeface="Arial" panose="020B0604020202020204" pitchFamily="34" charset="0"/>
              </a:rPr>
              <a:t>&gt;$15,000</a:t>
            </a:r>
          </a:p>
        </p:txBody>
      </p:sp>
      <p:sp>
        <p:nvSpPr>
          <p:cNvPr id="63499" name="Text Box 12"/>
          <p:cNvSpPr txBox="1">
            <a:spLocks noChangeArrowheads="1"/>
          </p:cNvSpPr>
          <p:nvPr/>
        </p:nvSpPr>
        <p:spPr bwMode="auto">
          <a:xfrm>
            <a:off x="4233766" y="3380752"/>
            <a:ext cx="1505703" cy="259681"/>
          </a:xfrm>
          <a:prstGeom prst="rect">
            <a:avLst/>
          </a:prstGeom>
          <a:noFill/>
          <a:ln w="9525">
            <a:noFill/>
            <a:miter lim="800000"/>
            <a:headEnd/>
            <a:tailEnd/>
          </a:ln>
        </p:spPr>
        <p:txBody>
          <a:bodyPr wrap="square" lIns="51430" tIns="25715" rIns="51430" bIns="25715">
            <a:spAutoFit/>
          </a:bodyPr>
          <a:lstStyle/>
          <a:p>
            <a:pPr defTabSz="685800">
              <a:spcBef>
                <a:spcPct val="50000"/>
              </a:spcBef>
            </a:pPr>
            <a:r>
              <a:rPr lang="en-US" sz="1350" dirty="0">
                <a:solidFill>
                  <a:srgbClr val="000000"/>
                </a:solidFill>
                <a:latin typeface="Arial"/>
                <a:cs typeface="Arial" panose="020B0604020202020204" pitchFamily="34" charset="0"/>
              </a:rPr>
              <a:t>$1,500 – 15,000</a:t>
            </a:r>
          </a:p>
        </p:txBody>
      </p:sp>
      <p:sp>
        <p:nvSpPr>
          <p:cNvPr id="63500" name="Text Box 13"/>
          <p:cNvSpPr txBox="1">
            <a:spLocks noChangeArrowheads="1"/>
          </p:cNvSpPr>
          <p:nvPr/>
        </p:nvSpPr>
        <p:spPr bwMode="auto">
          <a:xfrm>
            <a:off x="4413017" y="3988894"/>
            <a:ext cx="1147202" cy="259681"/>
          </a:xfrm>
          <a:prstGeom prst="rect">
            <a:avLst/>
          </a:prstGeom>
          <a:noFill/>
          <a:ln w="9525">
            <a:noFill/>
            <a:miter lim="800000"/>
            <a:headEnd/>
            <a:tailEnd/>
          </a:ln>
        </p:spPr>
        <p:txBody>
          <a:bodyPr wrap="square" lIns="51430" tIns="25715" rIns="51430" bIns="25715">
            <a:spAutoFit/>
          </a:bodyPr>
          <a:lstStyle/>
          <a:p>
            <a:pPr algn="ctr" defTabSz="685800">
              <a:spcBef>
                <a:spcPct val="50000"/>
              </a:spcBef>
            </a:pPr>
            <a:r>
              <a:rPr lang="en-US" sz="1350" dirty="0">
                <a:solidFill>
                  <a:srgbClr val="000000"/>
                </a:solidFill>
                <a:latin typeface="Arial"/>
                <a:cs typeface="Arial" panose="020B0604020202020204" pitchFamily="34" charset="0"/>
              </a:rPr>
              <a:t>&lt;$1,500</a:t>
            </a:r>
          </a:p>
        </p:txBody>
      </p:sp>
      <p:sp>
        <p:nvSpPr>
          <p:cNvPr id="63501" name="Text Box 14"/>
          <p:cNvSpPr txBox="1">
            <a:spLocks noChangeArrowheads="1"/>
          </p:cNvSpPr>
          <p:nvPr/>
        </p:nvSpPr>
        <p:spPr bwMode="auto">
          <a:xfrm>
            <a:off x="6821775" y="2869873"/>
            <a:ext cx="1147202" cy="259681"/>
          </a:xfrm>
          <a:prstGeom prst="rect">
            <a:avLst/>
          </a:prstGeom>
          <a:noFill/>
          <a:ln w="9525">
            <a:noFill/>
            <a:miter lim="800000"/>
            <a:headEnd/>
            <a:tailEnd/>
          </a:ln>
        </p:spPr>
        <p:txBody>
          <a:bodyPr wrap="square" lIns="51430" tIns="25715" rIns="51430" bIns="25715">
            <a:spAutoFit/>
          </a:bodyPr>
          <a:lstStyle/>
          <a:p>
            <a:pPr defTabSz="685800">
              <a:spcBef>
                <a:spcPct val="50000"/>
              </a:spcBef>
            </a:pPr>
            <a:r>
              <a:rPr lang="en-US" sz="1350">
                <a:solidFill>
                  <a:srgbClr val="000000"/>
                </a:solidFill>
                <a:latin typeface="Arial"/>
                <a:cs typeface="Arial" panose="020B0604020202020204" pitchFamily="34" charset="0"/>
              </a:rPr>
              <a:t>1,000</a:t>
            </a:r>
          </a:p>
        </p:txBody>
      </p:sp>
      <p:sp>
        <p:nvSpPr>
          <p:cNvPr id="63502" name="Text Box 15"/>
          <p:cNvSpPr txBox="1">
            <a:spLocks noChangeArrowheads="1"/>
          </p:cNvSpPr>
          <p:nvPr/>
        </p:nvSpPr>
        <p:spPr bwMode="auto">
          <a:xfrm>
            <a:off x="7188504" y="3392607"/>
            <a:ext cx="1434003" cy="259681"/>
          </a:xfrm>
          <a:prstGeom prst="rect">
            <a:avLst/>
          </a:prstGeom>
          <a:noFill/>
          <a:ln w="9525">
            <a:noFill/>
            <a:miter lim="800000"/>
            <a:headEnd/>
            <a:tailEnd/>
          </a:ln>
        </p:spPr>
        <p:txBody>
          <a:bodyPr wrap="square" lIns="51430" tIns="25715" rIns="51430" bIns="25715">
            <a:spAutoFit/>
          </a:bodyPr>
          <a:lstStyle/>
          <a:p>
            <a:pPr defTabSz="685800">
              <a:spcBef>
                <a:spcPct val="50000"/>
              </a:spcBef>
            </a:pPr>
            <a:r>
              <a:rPr lang="en-US" sz="1350">
                <a:solidFill>
                  <a:srgbClr val="000000"/>
                </a:solidFill>
                <a:latin typeface="Arial"/>
                <a:cs typeface="Arial" panose="020B0604020202020204" pitchFamily="34" charset="0"/>
              </a:rPr>
              <a:t>1,700</a:t>
            </a:r>
          </a:p>
        </p:txBody>
      </p:sp>
      <p:sp>
        <p:nvSpPr>
          <p:cNvPr id="63503" name="Text Box 16"/>
          <p:cNvSpPr txBox="1">
            <a:spLocks noChangeArrowheads="1"/>
          </p:cNvSpPr>
          <p:nvPr/>
        </p:nvSpPr>
        <p:spPr bwMode="auto">
          <a:xfrm>
            <a:off x="7396224" y="4036612"/>
            <a:ext cx="1649104" cy="259681"/>
          </a:xfrm>
          <a:prstGeom prst="rect">
            <a:avLst/>
          </a:prstGeom>
          <a:noFill/>
          <a:ln w="9525">
            <a:noFill/>
            <a:miter lim="800000"/>
            <a:headEnd/>
            <a:tailEnd/>
          </a:ln>
        </p:spPr>
        <p:txBody>
          <a:bodyPr wrap="square" lIns="51430" tIns="25715" rIns="51430" bIns="25715">
            <a:spAutoFit/>
          </a:bodyPr>
          <a:lstStyle/>
          <a:p>
            <a:pPr defTabSz="685800">
              <a:spcBef>
                <a:spcPct val="50000"/>
              </a:spcBef>
            </a:pPr>
            <a:r>
              <a:rPr lang="en-US" sz="1350" dirty="0">
                <a:solidFill>
                  <a:srgbClr val="000000"/>
                </a:solidFill>
                <a:latin typeface="Arial"/>
                <a:cs typeface="Arial" panose="020B0604020202020204" pitchFamily="34" charset="0"/>
              </a:rPr>
              <a:t>4,200</a:t>
            </a:r>
          </a:p>
        </p:txBody>
      </p:sp>
      <p:sp>
        <p:nvSpPr>
          <p:cNvPr id="18" name="Line 4"/>
          <p:cNvSpPr>
            <a:spLocks noChangeShapeType="1"/>
          </p:cNvSpPr>
          <p:nvPr/>
        </p:nvSpPr>
        <p:spPr bwMode="auto">
          <a:xfrm flipV="1">
            <a:off x="6010190" y="3238640"/>
            <a:ext cx="742950" cy="0"/>
          </a:xfrm>
          <a:prstGeom prst="line">
            <a:avLst/>
          </a:prstGeom>
          <a:noFill/>
          <a:ln w="9525">
            <a:solidFill>
              <a:schemeClr val="tx1"/>
            </a:solidFill>
            <a:round/>
            <a:headEnd/>
            <a:tailEnd/>
          </a:ln>
        </p:spPr>
        <p:txBody>
          <a:bodyPr lIns="55838" tIns="27920" rIns="55838" bIns="27920"/>
          <a:lstStyle/>
          <a:p>
            <a:pPr defTabSz="685800"/>
            <a:endParaRPr lang="en-US" sz="1013">
              <a:solidFill>
                <a:srgbClr val="000000"/>
              </a:solidFill>
              <a:latin typeface="Arial"/>
            </a:endParaRPr>
          </a:p>
        </p:txBody>
      </p:sp>
      <p:sp>
        <p:nvSpPr>
          <p:cNvPr id="23" name="Rectangle 22"/>
          <p:cNvSpPr/>
          <p:nvPr/>
        </p:nvSpPr>
        <p:spPr>
          <a:xfrm>
            <a:off x="6591055" y="5527282"/>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85664551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0" y="1314450"/>
            <a:ext cx="5429250" cy="418338"/>
          </a:xfrm>
        </p:spPr>
        <p:txBody>
          <a:bodyPr>
            <a:noAutofit/>
          </a:bodyPr>
          <a:lstStyle/>
          <a:p>
            <a:pPr fontAlgn="auto">
              <a:spcAft>
                <a:spcPts val="0"/>
              </a:spcAft>
              <a:defRPr/>
            </a:pPr>
            <a:r>
              <a:rPr lang="en-US" sz="3000" b="1" dirty="0">
                <a:solidFill>
                  <a:srgbClr val="800000"/>
                </a:solidFill>
              </a:rPr>
              <a:t>The Great Leap Downward</a:t>
            </a:r>
          </a:p>
        </p:txBody>
      </p:sp>
      <p:sp>
        <p:nvSpPr>
          <p:cNvPr id="57347" name="AutoShape 3"/>
          <p:cNvSpPr>
            <a:spLocks noChangeArrowheads="1"/>
          </p:cNvSpPr>
          <p:nvPr/>
        </p:nvSpPr>
        <p:spPr bwMode="auto">
          <a:xfrm>
            <a:off x="4091872" y="2205163"/>
            <a:ext cx="2091869" cy="2964656"/>
          </a:xfrm>
          <a:prstGeom prst="triangle">
            <a:avLst>
              <a:gd name="adj" fmla="val 50000"/>
            </a:avLst>
          </a:prstGeom>
          <a:solidFill>
            <a:srgbClr val="FFFF00"/>
          </a:solidFill>
          <a:ln w="9525">
            <a:solidFill>
              <a:schemeClr val="tx1"/>
            </a:solidFill>
            <a:miter lim="800000"/>
            <a:headEnd/>
            <a:tailEnd/>
          </a:ln>
        </p:spPr>
        <p:txBody>
          <a:bodyPr wrap="none" lIns="55838" tIns="27920" rIns="55838" bIns="27920" anchor="ctr"/>
          <a:lstStyle/>
          <a:p>
            <a:pPr defTabSz="685800"/>
            <a:endParaRPr lang="en-US" sz="1013" dirty="0">
              <a:solidFill>
                <a:srgbClr val="000000"/>
              </a:solidFill>
              <a:latin typeface="Constantia" pitchFamily="18" charset="0"/>
            </a:endParaRPr>
          </a:p>
        </p:txBody>
      </p:sp>
      <p:sp>
        <p:nvSpPr>
          <p:cNvPr id="57348" name="AutoShape 4"/>
          <p:cNvSpPr>
            <a:spLocks noChangeArrowheads="1"/>
          </p:cNvSpPr>
          <p:nvPr/>
        </p:nvSpPr>
        <p:spPr bwMode="auto">
          <a:xfrm>
            <a:off x="6695565" y="2235994"/>
            <a:ext cx="2086486" cy="2964656"/>
          </a:xfrm>
          <a:prstGeom prst="triangle">
            <a:avLst>
              <a:gd name="adj" fmla="val 50000"/>
            </a:avLst>
          </a:prstGeom>
          <a:solidFill>
            <a:schemeClr val="accent1"/>
          </a:solidFill>
          <a:ln w="9525">
            <a:solidFill>
              <a:schemeClr val="tx1"/>
            </a:solidFill>
            <a:miter lim="800000"/>
            <a:headEnd/>
            <a:tailEnd/>
          </a:ln>
        </p:spPr>
        <p:txBody>
          <a:bodyPr wrap="none" lIns="55838" tIns="27920" rIns="55838" bIns="27920" anchor="ctr"/>
          <a:lstStyle/>
          <a:p>
            <a:pPr defTabSz="685800"/>
            <a:endParaRPr lang="en-US" sz="1013">
              <a:solidFill>
                <a:srgbClr val="000000"/>
              </a:solidFill>
              <a:latin typeface="Constantia" pitchFamily="18" charset="0"/>
            </a:endParaRPr>
          </a:p>
        </p:txBody>
      </p:sp>
      <p:sp>
        <p:nvSpPr>
          <p:cNvPr id="57349" name="Line 5"/>
          <p:cNvSpPr>
            <a:spLocks noChangeShapeType="1"/>
          </p:cNvSpPr>
          <p:nvPr/>
        </p:nvSpPr>
        <p:spPr bwMode="auto">
          <a:xfrm flipV="1">
            <a:off x="4717868" y="3386137"/>
            <a:ext cx="832827" cy="0"/>
          </a:xfrm>
          <a:prstGeom prst="line">
            <a:avLst/>
          </a:prstGeom>
          <a:noFill/>
          <a:ln w="9525">
            <a:solidFill>
              <a:schemeClr val="tx1"/>
            </a:solidFill>
            <a:round/>
            <a:headEnd/>
            <a:tailEnd/>
          </a:ln>
        </p:spPr>
        <p:txBody>
          <a:bodyPr lIns="55838" tIns="27920" rIns="55838" bIns="27920"/>
          <a:lstStyle/>
          <a:p>
            <a:pPr defTabSz="685800"/>
            <a:endParaRPr lang="en-US" sz="1013">
              <a:solidFill>
                <a:srgbClr val="000000"/>
              </a:solidFill>
              <a:latin typeface="Arial"/>
            </a:endParaRPr>
          </a:p>
        </p:txBody>
      </p:sp>
      <p:sp>
        <p:nvSpPr>
          <p:cNvPr id="57350" name="Line 6"/>
          <p:cNvSpPr>
            <a:spLocks noChangeShapeType="1"/>
          </p:cNvSpPr>
          <p:nvPr/>
        </p:nvSpPr>
        <p:spPr bwMode="auto">
          <a:xfrm flipV="1">
            <a:off x="7341262" y="3386137"/>
            <a:ext cx="800099" cy="0"/>
          </a:xfrm>
          <a:prstGeom prst="line">
            <a:avLst/>
          </a:prstGeom>
          <a:noFill/>
          <a:ln w="9525">
            <a:solidFill>
              <a:schemeClr val="tx1"/>
            </a:solidFill>
            <a:round/>
            <a:headEnd/>
            <a:tailEnd/>
          </a:ln>
        </p:spPr>
        <p:txBody>
          <a:bodyPr lIns="55838" tIns="27920" rIns="55838" bIns="27920"/>
          <a:lstStyle/>
          <a:p>
            <a:pPr defTabSz="685800"/>
            <a:endParaRPr lang="en-US" sz="1500" dirty="0">
              <a:solidFill>
                <a:srgbClr val="000000"/>
              </a:solidFill>
              <a:latin typeface="Arial"/>
            </a:endParaRPr>
          </a:p>
        </p:txBody>
      </p:sp>
      <p:sp>
        <p:nvSpPr>
          <p:cNvPr id="57351" name="AutoShape 7"/>
          <p:cNvSpPr>
            <a:spLocks noChangeArrowheads="1"/>
          </p:cNvSpPr>
          <p:nvPr/>
        </p:nvSpPr>
        <p:spPr bwMode="auto">
          <a:xfrm flipH="1">
            <a:off x="4824800" y="3411364"/>
            <a:ext cx="191940" cy="411480"/>
          </a:xfrm>
          <a:prstGeom prst="upArrow">
            <a:avLst>
              <a:gd name="adj1" fmla="val 50000"/>
              <a:gd name="adj2" fmla="val 53269"/>
            </a:avLst>
          </a:prstGeom>
          <a:solidFill>
            <a:schemeClr val="accent1"/>
          </a:solidFill>
          <a:ln w="9525">
            <a:solidFill>
              <a:schemeClr val="tx1"/>
            </a:solidFill>
            <a:miter lim="800000"/>
            <a:headEnd/>
            <a:tailEnd/>
          </a:ln>
        </p:spPr>
        <p:txBody>
          <a:bodyPr wrap="none" lIns="55838" tIns="27920" rIns="55838" bIns="27920" anchor="ctr"/>
          <a:lstStyle/>
          <a:p>
            <a:pPr defTabSz="685800"/>
            <a:endParaRPr lang="en-US" sz="1013">
              <a:solidFill>
                <a:srgbClr val="000000"/>
              </a:solidFill>
              <a:latin typeface="Constantia" pitchFamily="18" charset="0"/>
            </a:endParaRPr>
          </a:p>
        </p:txBody>
      </p:sp>
      <p:sp>
        <p:nvSpPr>
          <p:cNvPr id="57353" name="AutoShape 9"/>
          <p:cNvSpPr>
            <a:spLocks noChangeArrowheads="1"/>
          </p:cNvSpPr>
          <p:nvPr/>
        </p:nvSpPr>
        <p:spPr bwMode="auto">
          <a:xfrm>
            <a:off x="7385494" y="3417357"/>
            <a:ext cx="227345" cy="1165860"/>
          </a:xfrm>
          <a:prstGeom prst="upArrow">
            <a:avLst>
              <a:gd name="adj1" fmla="val 50000"/>
              <a:gd name="adj2" fmla="val 86561"/>
            </a:avLst>
          </a:prstGeom>
          <a:solidFill>
            <a:srgbClr val="FFFF00"/>
          </a:solidFill>
          <a:ln w="9525">
            <a:solidFill>
              <a:schemeClr val="tx1"/>
            </a:solidFill>
            <a:miter lim="800000"/>
            <a:headEnd/>
            <a:tailEnd/>
          </a:ln>
        </p:spPr>
        <p:txBody>
          <a:bodyPr wrap="none" lIns="55838" tIns="27920" rIns="55838" bIns="27920" anchor="ctr"/>
          <a:lstStyle/>
          <a:p>
            <a:pPr defTabSz="685800"/>
            <a:endParaRPr lang="en-US" sz="1013">
              <a:solidFill>
                <a:srgbClr val="000000"/>
              </a:solidFill>
              <a:latin typeface="Constantia" pitchFamily="18" charset="0"/>
            </a:endParaRPr>
          </a:p>
        </p:txBody>
      </p:sp>
      <p:sp>
        <p:nvSpPr>
          <p:cNvPr id="57355" name="Text Box 11"/>
          <p:cNvSpPr txBox="1">
            <a:spLocks noChangeArrowheads="1"/>
          </p:cNvSpPr>
          <p:nvPr/>
        </p:nvSpPr>
        <p:spPr bwMode="auto">
          <a:xfrm>
            <a:off x="4630996" y="4229102"/>
            <a:ext cx="1129787" cy="513597"/>
          </a:xfrm>
          <a:prstGeom prst="rect">
            <a:avLst/>
          </a:prstGeom>
          <a:noFill/>
          <a:ln w="9525">
            <a:noFill/>
            <a:miter lim="800000"/>
            <a:headEnd/>
            <a:tailEnd/>
          </a:ln>
        </p:spPr>
        <p:txBody>
          <a:bodyPr wrap="square" lIns="51430" tIns="25715" rIns="51430" bIns="25715">
            <a:spAutoFit/>
          </a:bodyPr>
          <a:lstStyle/>
          <a:p>
            <a:pPr algn="ctr" defTabSz="685800">
              <a:spcBef>
                <a:spcPct val="50000"/>
              </a:spcBef>
            </a:pPr>
            <a:r>
              <a:rPr lang="en-US" sz="1500" b="1" dirty="0">
                <a:solidFill>
                  <a:srgbClr val="000000"/>
                </a:solidFill>
                <a:latin typeface="Constantia" pitchFamily="18" charset="0"/>
              </a:rPr>
              <a:t>Bottom of the Top</a:t>
            </a:r>
          </a:p>
        </p:txBody>
      </p:sp>
      <p:sp>
        <p:nvSpPr>
          <p:cNvPr id="57356" name="Text Box 12"/>
          <p:cNvSpPr txBox="1">
            <a:spLocks noChangeArrowheads="1"/>
          </p:cNvSpPr>
          <p:nvPr/>
        </p:nvSpPr>
        <p:spPr bwMode="auto">
          <a:xfrm>
            <a:off x="7143915" y="4603399"/>
            <a:ext cx="1301640" cy="513597"/>
          </a:xfrm>
          <a:prstGeom prst="rect">
            <a:avLst/>
          </a:prstGeom>
          <a:noFill/>
          <a:ln w="9525">
            <a:noFill/>
            <a:miter lim="800000"/>
            <a:headEnd/>
            <a:tailEnd/>
          </a:ln>
        </p:spPr>
        <p:txBody>
          <a:bodyPr wrap="square" lIns="51430" tIns="25715" rIns="51430" bIns="25715">
            <a:spAutoFit/>
          </a:bodyPr>
          <a:lstStyle/>
          <a:p>
            <a:pPr algn="ctr" defTabSz="685800">
              <a:spcBef>
                <a:spcPct val="50000"/>
              </a:spcBef>
            </a:pPr>
            <a:r>
              <a:rPr lang="en-US" sz="1500" b="1" dirty="0">
                <a:solidFill>
                  <a:srgbClr val="000000"/>
                </a:solidFill>
                <a:latin typeface="Constantia" pitchFamily="18" charset="0"/>
              </a:rPr>
              <a:t>Base of the Pyramid</a:t>
            </a:r>
          </a:p>
        </p:txBody>
      </p:sp>
      <p:sp>
        <p:nvSpPr>
          <p:cNvPr id="57357" name="AutoShape 13"/>
          <p:cNvSpPr>
            <a:spLocks noChangeArrowheads="1"/>
          </p:cNvSpPr>
          <p:nvPr/>
        </p:nvSpPr>
        <p:spPr bwMode="auto">
          <a:xfrm>
            <a:off x="4146793" y="2741684"/>
            <a:ext cx="479006" cy="832788"/>
          </a:xfrm>
          <a:prstGeom prst="curvedRightArrow">
            <a:avLst>
              <a:gd name="adj1" fmla="val 26046"/>
              <a:gd name="adj2" fmla="val 52086"/>
              <a:gd name="adj3" fmla="val 33333"/>
            </a:avLst>
          </a:prstGeom>
          <a:solidFill>
            <a:schemeClr val="accent1"/>
          </a:solidFill>
          <a:ln w="9525">
            <a:solidFill>
              <a:schemeClr val="tx1"/>
            </a:solidFill>
            <a:miter lim="800000"/>
            <a:headEnd/>
            <a:tailEnd/>
          </a:ln>
        </p:spPr>
        <p:txBody>
          <a:bodyPr wrap="none" lIns="55838" tIns="27920" rIns="55838" bIns="27920" anchor="ctr"/>
          <a:lstStyle/>
          <a:p>
            <a:pPr defTabSz="685800"/>
            <a:endParaRPr lang="en-US" sz="1013">
              <a:solidFill>
                <a:srgbClr val="000000"/>
              </a:solidFill>
              <a:latin typeface="Constantia" pitchFamily="18" charset="0"/>
            </a:endParaRPr>
          </a:p>
        </p:txBody>
      </p:sp>
      <p:sp>
        <p:nvSpPr>
          <p:cNvPr id="57358" name="AutoShape 14"/>
          <p:cNvSpPr>
            <a:spLocks noChangeArrowheads="1"/>
          </p:cNvSpPr>
          <p:nvPr/>
        </p:nvSpPr>
        <p:spPr bwMode="auto">
          <a:xfrm>
            <a:off x="5661186" y="2731888"/>
            <a:ext cx="501737" cy="832789"/>
          </a:xfrm>
          <a:prstGeom prst="curvedLeftArrow">
            <a:avLst>
              <a:gd name="adj1" fmla="val 23678"/>
              <a:gd name="adj2" fmla="val 47351"/>
              <a:gd name="adj3" fmla="val 33333"/>
            </a:avLst>
          </a:prstGeom>
          <a:solidFill>
            <a:schemeClr val="accent1"/>
          </a:solidFill>
          <a:ln w="9525">
            <a:solidFill>
              <a:schemeClr val="tx1"/>
            </a:solidFill>
            <a:miter lim="800000"/>
            <a:headEnd/>
            <a:tailEnd/>
          </a:ln>
        </p:spPr>
        <p:txBody>
          <a:bodyPr wrap="none" lIns="55838" tIns="27920" rIns="55838" bIns="27920" anchor="ctr"/>
          <a:lstStyle/>
          <a:p>
            <a:pPr defTabSz="685800"/>
            <a:endParaRPr lang="en-US" sz="1013">
              <a:solidFill>
                <a:srgbClr val="000000"/>
              </a:solidFill>
              <a:latin typeface="Constantia" pitchFamily="18" charset="0"/>
            </a:endParaRPr>
          </a:p>
        </p:txBody>
      </p:sp>
      <p:sp>
        <p:nvSpPr>
          <p:cNvPr id="57359" name="AutoShape 15"/>
          <p:cNvSpPr>
            <a:spLocks noChangeArrowheads="1"/>
          </p:cNvSpPr>
          <p:nvPr/>
        </p:nvSpPr>
        <p:spPr bwMode="auto">
          <a:xfrm>
            <a:off x="6500132" y="2920561"/>
            <a:ext cx="540810" cy="1513081"/>
          </a:xfrm>
          <a:prstGeom prst="curvedRightArrow">
            <a:avLst>
              <a:gd name="adj1" fmla="val 55522"/>
              <a:gd name="adj2" fmla="val 111032"/>
              <a:gd name="adj3" fmla="val 33333"/>
            </a:avLst>
          </a:prstGeom>
          <a:solidFill>
            <a:srgbClr val="FFFF00"/>
          </a:solidFill>
          <a:ln w="9525">
            <a:solidFill>
              <a:schemeClr val="tx1"/>
            </a:solidFill>
            <a:miter lim="800000"/>
            <a:headEnd/>
            <a:tailEnd/>
          </a:ln>
        </p:spPr>
        <p:txBody>
          <a:bodyPr wrap="none" lIns="55838" tIns="27920" rIns="55838" bIns="27920" anchor="ctr"/>
          <a:lstStyle/>
          <a:p>
            <a:pPr defTabSz="685800"/>
            <a:endParaRPr lang="en-US" sz="1013">
              <a:solidFill>
                <a:srgbClr val="000000"/>
              </a:solidFill>
              <a:latin typeface="Constantia" pitchFamily="18" charset="0"/>
            </a:endParaRPr>
          </a:p>
        </p:txBody>
      </p:sp>
      <p:sp>
        <p:nvSpPr>
          <p:cNvPr id="57360" name="AutoShape 16"/>
          <p:cNvSpPr>
            <a:spLocks noChangeArrowheads="1"/>
          </p:cNvSpPr>
          <p:nvPr/>
        </p:nvSpPr>
        <p:spPr bwMode="auto">
          <a:xfrm>
            <a:off x="8368704" y="2901500"/>
            <a:ext cx="812910" cy="1397903"/>
          </a:xfrm>
          <a:prstGeom prst="curvedLeftArrow">
            <a:avLst>
              <a:gd name="adj1" fmla="val 34126"/>
              <a:gd name="adj2" fmla="val 68244"/>
              <a:gd name="adj3" fmla="val 33333"/>
            </a:avLst>
          </a:prstGeom>
          <a:solidFill>
            <a:srgbClr val="FFFF00"/>
          </a:solidFill>
          <a:ln w="9525">
            <a:solidFill>
              <a:schemeClr val="tx1"/>
            </a:solidFill>
            <a:miter lim="800000"/>
            <a:headEnd/>
            <a:tailEnd/>
          </a:ln>
        </p:spPr>
        <p:txBody>
          <a:bodyPr wrap="none" lIns="55838" tIns="27920" rIns="55838" bIns="27920" anchor="ctr"/>
          <a:lstStyle/>
          <a:p>
            <a:pPr defTabSz="685800"/>
            <a:endParaRPr lang="en-US" sz="1013">
              <a:solidFill>
                <a:srgbClr val="000000"/>
              </a:solidFill>
              <a:latin typeface="Constantia" pitchFamily="18" charset="0"/>
            </a:endParaRPr>
          </a:p>
        </p:txBody>
      </p:sp>
      <p:sp>
        <p:nvSpPr>
          <p:cNvPr id="18" name="Rectangle 17"/>
          <p:cNvSpPr/>
          <p:nvPr/>
        </p:nvSpPr>
        <p:spPr>
          <a:xfrm>
            <a:off x="6610350" y="5621413"/>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
        <p:nvSpPr>
          <p:cNvPr id="19" name="AutoShape 7"/>
          <p:cNvSpPr>
            <a:spLocks noChangeArrowheads="1"/>
          </p:cNvSpPr>
          <p:nvPr/>
        </p:nvSpPr>
        <p:spPr bwMode="auto">
          <a:xfrm flipH="1">
            <a:off x="5242991" y="3429000"/>
            <a:ext cx="191940" cy="411480"/>
          </a:xfrm>
          <a:prstGeom prst="upArrow">
            <a:avLst>
              <a:gd name="adj1" fmla="val 50000"/>
              <a:gd name="adj2" fmla="val 53269"/>
            </a:avLst>
          </a:prstGeom>
          <a:solidFill>
            <a:schemeClr val="accent1"/>
          </a:solidFill>
          <a:ln w="9525">
            <a:solidFill>
              <a:schemeClr val="tx1"/>
            </a:solidFill>
            <a:miter lim="800000"/>
            <a:headEnd/>
            <a:tailEnd/>
          </a:ln>
        </p:spPr>
        <p:txBody>
          <a:bodyPr wrap="none" lIns="55838" tIns="27920" rIns="55838" bIns="27920" anchor="ctr"/>
          <a:lstStyle/>
          <a:p>
            <a:pPr defTabSz="685800"/>
            <a:endParaRPr lang="en-US" sz="1013">
              <a:solidFill>
                <a:srgbClr val="000000"/>
              </a:solidFill>
              <a:latin typeface="Constantia" pitchFamily="18" charset="0"/>
            </a:endParaRPr>
          </a:p>
        </p:txBody>
      </p:sp>
      <p:sp>
        <p:nvSpPr>
          <p:cNvPr id="20" name="AutoShape 9"/>
          <p:cNvSpPr>
            <a:spLocks noChangeArrowheads="1"/>
          </p:cNvSpPr>
          <p:nvPr/>
        </p:nvSpPr>
        <p:spPr bwMode="auto">
          <a:xfrm>
            <a:off x="7843715" y="3447928"/>
            <a:ext cx="227345" cy="1165860"/>
          </a:xfrm>
          <a:prstGeom prst="upArrow">
            <a:avLst>
              <a:gd name="adj1" fmla="val 50000"/>
              <a:gd name="adj2" fmla="val 86561"/>
            </a:avLst>
          </a:prstGeom>
          <a:solidFill>
            <a:srgbClr val="FFFF00"/>
          </a:solidFill>
          <a:ln w="9525">
            <a:solidFill>
              <a:schemeClr val="tx1"/>
            </a:solidFill>
            <a:miter lim="800000"/>
            <a:headEnd/>
            <a:tailEnd/>
          </a:ln>
        </p:spPr>
        <p:txBody>
          <a:bodyPr wrap="none" lIns="55838" tIns="27920" rIns="55838" bIns="27920" anchor="ctr"/>
          <a:lstStyle/>
          <a:p>
            <a:pPr defTabSz="685800"/>
            <a:endParaRPr lang="en-US" sz="1013">
              <a:solidFill>
                <a:srgbClr val="000000"/>
              </a:solidFill>
              <a:latin typeface="Constantia" pitchFamily="18" charset="0"/>
            </a:endParaRPr>
          </a:p>
        </p:txBody>
      </p:sp>
    </p:spTree>
    <p:extLst>
      <p:ext uri="{BB962C8B-B14F-4D97-AF65-F5344CB8AC3E}">
        <p14:creationId xmlns:p14="http://schemas.microsoft.com/office/powerpoint/2010/main" val="245703023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1000"/>
                                        <p:tgtEl>
                                          <p:spTgt spid="57346"/>
                                        </p:tgtEl>
                                      </p:cBhvr>
                                    </p:animEffect>
                                    <p:anim calcmode="lin" valueType="num">
                                      <p:cBhvr>
                                        <p:cTn id="8" dur="1000" fill="hold"/>
                                        <p:tgtEl>
                                          <p:spTgt spid="57346"/>
                                        </p:tgtEl>
                                        <p:attrNameLst>
                                          <p:attrName>ppt_x</p:attrName>
                                        </p:attrNameLst>
                                      </p:cBhvr>
                                      <p:tavLst>
                                        <p:tav tm="0">
                                          <p:val>
                                            <p:strVal val="#ppt_x"/>
                                          </p:val>
                                        </p:tav>
                                        <p:tav tm="100000">
                                          <p:val>
                                            <p:strVal val="#ppt_x"/>
                                          </p:val>
                                        </p:tav>
                                      </p:tavLst>
                                    </p:anim>
                                    <p:anim calcmode="lin" valueType="num">
                                      <p:cBhvr>
                                        <p:cTn id="9" dur="898" decel="100000" fill="hold"/>
                                        <p:tgtEl>
                                          <p:spTgt spid="5734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5734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7347"/>
                                        </p:tgtEl>
                                        <p:attrNameLst>
                                          <p:attrName>style.visibility</p:attrName>
                                        </p:attrNameLst>
                                      </p:cBhvr>
                                      <p:to>
                                        <p:strVal val="visible"/>
                                      </p:to>
                                    </p:set>
                                    <p:anim calcmode="lin" valueType="num">
                                      <p:cBhvr additive="base">
                                        <p:cTn id="15" dur="1000" fill="hold"/>
                                        <p:tgtEl>
                                          <p:spTgt spid="57347"/>
                                        </p:tgtEl>
                                        <p:attrNameLst>
                                          <p:attrName>ppt_x</p:attrName>
                                        </p:attrNameLst>
                                      </p:cBhvr>
                                      <p:tavLst>
                                        <p:tav tm="0">
                                          <p:val>
                                            <p:strVal val="0-#ppt_w/2"/>
                                          </p:val>
                                        </p:tav>
                                        <p:tav tm="100000">
                                          <p:val>
                                            <p:strVal val="#ppt_x"/>
                                          </p:val>
                                        </p:tav>
                                      </p:tavLst>
                                    </p:anim>
                                    <p:anim calcmode="lin" valueType="num">
                                      <p:cBhvr additive="base">
                                        <p:cTn id="16" dur="1000" fill="hold"/>
                                        <p:tgtEl>
                                          <p:spTgt spid="57347"/>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57349"/>
                                        </p:tgtEl>
                                        <p:attrNameLst>
                                          <p:attrName>style.visibility</p:attrName>
                                        </p:attrNameLst>
                                      </p:cBhvr>
                                      <p:to>
                                        <p:strVal val="visible"/>
                                      </p:to>
                                    </p:set>
                                    <p:anim calcmode="lin" valueType="num">
                                      <p:cBhvr additive="base">
                                        <p:cTn id="20" dur="1000" fill="hold"/>
                                        <p:tgtEl>
                                          <p:spTgt spid="57349"/>
                                        </p:tgtEl>
                                        <p:attrNameLst>
                                          <p:attrName>ppt_x</p:attrName>
                                        </p:attrNameLst>
                                      </p:cBhvr>
                                      <p:tavLst>
                                        <p:tav tm="0">
                                          <p:val>
                                            <p:strVal val="0-#ppt_w/2"/>
                                          </p:val>
                                        </p:tav>
                                        <p:tav tm="100000">
                                          <p:val>
                                            <p:strVal val="#ppt_x"/>
                                          </p:val>
                                        </p:tav>
                                      </p:tavLst>
                                    </p:anim>
                                    <p:anim calcmode="lin" valueType="num">
                                      <p:cBhvr additive="base">
                                        <p:cTn id="21" dur="1000" fill="hold"/>
                                        <p:tgtEl>
                                          <p:spTgt spid="5734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57351"/>
                                        </p:tgtEl>
                                        <p:attrNameLst>
                                          <p:attrName>style.visibility</p:attrName>
                                        </p:attrNameLst>
                                      </p:cBhvr>
                                      <p:to>
                                        <p:strVal val="visible"/>
                                      </p:to>
                                    </p:set>
                                    <p:anim calcmode="lin" valueType="num">
                                      <p:cBhvr additive="base">
                                        <p:cTn id="25" dur="1000" fill="hold"/>
                                        <p:tgtEl>
                                          <p:spTgt spid="57351"/>
                                        </p:tgtEl>
                                        <p:attrNameLst>
                                          <p:attrName>ppt_x</p:attrName>
                                        </p:attrNameLst>
                                      </p:cBhvr>
                                      <p:tavLst>
                                        <p:tav tm="0">
                                          <p:val>
                                            <p:strVal val="0-#ppt_w/2"/>
                                          </p:val>
                                        </p:tav>
                                        <p:tav tm="100000">
                                          <p:val>
                                            <p:strVal val="#ppt_x"/>
                                          </p:val>
                                        </p:tav>
                                      </p:tavLst>
                                    </p:anim>
                                    <p:anim calcmode="lin" valueType="num">
                                      <p:cBhvr additive="base">
                                        <p:cTn id="26" dur="1000" fill="hold"/>
                                        <p:tgtEl>
                                          <p:spTgt spid="57351"/>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2" presetClass="entr" presetSubtype="8" fill="hold" grpId="0" nodeType="afterEffect">
                                  <p:stCondLst>
                                    <p:cond delay="0"/>
                                  </p:stCondLst>
                                  <p:childTnLst>
                                    <p:set>
                                      <p:cBhvr>
                                        <p:cTn id="29" dur="1" fill="hold">
                                          <p:stCondLst>
                                            <p:cond delay="0"/>
                                          </p:stCondLst>
                                        </p:cTn>
                                        <p:tgtEl>
                                          <p:spTgt spid="57355"/>
                                        </p:tgtEl>
                                        <p:attrNameLst>
                                          <p:attrName>style.visibility</p:attrName>
                                        </p:attrNameLst>
                                      </p:cBhvr>
                                      <p:to>
                                        <p:strVal val="visible"/>
                                      </p:to>
                                    </p:set>
                                    <p:anim calcmode="lin" valueType="num">
                                      <p:cBhvr additive="base">
                                        <p:cTn id="30" dur="500" fill="hold"/>
                                        <p:tgtEl>
                                          <p:spTgt spid="57355"/>
                                        </p:tgtEl>
                                        <p:attrNameLst>
                                          <p:attrName>ppt_x</p:attrName>
                                        </p:attrNameLst>
                                      </p:cBhvr>
                                      <p:tavLst>
                                        <p:tav tm="0">
                                          <p:val>
                                            <p:strVal val="0-#ppt_w/2"/>
                                          </p:val>
                                        </p:tav>
                                        <p:tav tm="100000">
                                          <p:val>
                                            <p:strVal val="#ppt_x"/>
                                          </p:val>
                                        </p:tav>
                                      </p:tavLst>
                                    </p:anim>
                                    <p:anim calcmode="lin" valueType="num">
                                      <p:cBhvr additive="base">
                                        <p:cTn id="31" dur="500" fill="hold"/>
                                        <p:tgtEl>
                                          <p:spTgt spid="57355"/>
                                        </p:tgtEl>
                                        <p:attrNameLst>
                                          <p:attrName>ppt_y</p:attrName>
                                        </p:attrNameLst>
                                      </p:cBhvr>
                                      <p:tavLst>
                                        <p:tav tm="0">
                                          <p:val>
                                            <p:strVal val="#ppt_y"/>
                                          </p:val>
                                        </p:tav>
                                        <p:tav tm="100000">
                                          <p:val>
                                            <p:strVal val="#ppt_y"/>
                                          </p:val>
                                        </p:tav>
                                      </p:tavLst>
                                    </p:anim>
                                  </p:childTnLst>
                                </p:cTn>
                              </p:par>
                            </p:childTnLst>
                          </p:cTn>
                        </p:par>
                        <p:par>
                          <p:cTn id="32" fill="hold">
                            <p:stCondLst>
                              <p:cond delay="3500"/>
                            </p:stCondLst>
                            <p:childTnLst>
                              <p:par>
                                <p:cTn id="33" presetID="2" presetClass="entr" presetSubtype="8" fill="hold" grpId="0" nodeType="afterEffect">
                                  <p:stCondLst>
                                    <p:cond delay="0"/>
                                  </p:stCondLst>
                                  <p:childTnLst>
                                    <p:set>
                                      <p:cBhvr>
                                        <p:cTn id="34" dur="1" fill="hold">
                                          <p:stCondLst>
                                            <p:cond delay="0"/>
                                          </p:stCondLst>
                                        </p:cTn>
                                        <p:tgtEl>
                                          <p:spTgt spid="57357"/>
                                        </p:tgtEl>
                                        <p:attrNameLst>
                                          <p:attrName>style.visibility</p:attrName>
                                        </p:attrNameLst>
                                      </p:cBhvr>
                                      <p:to>
                                        <p:strVal val="visible"/>
                                      </p:to>
                                    </p:set>
                                    <p:anim calcmode="lin" valueType="num">
                                      <p:cBhvr additive="base">
                                        <p:cTn id="35" dur="500" fill="hold"/>
                                        <p:tgtEl>
                                          <p:spTgt spid="57357"/>
                                        </p:tgtEl>
                                        <p:attrNameLst>
                                          <p:attrName>ppt_x</p:attrName>
                                        </p:attrNameLst>
                                      </p:cBhvr>
                                      <p:tavLst>
                                        <p:tav tm="0">
                                          <p:val>
                                            <p:strVal val="0-#ppt_w/2"/>
                                          </p:val>
                                        </p:tav>
                                        <p:tav tm="100000">
                                          <p:val>
                                            <p:strVal val="#ppt_x"/>
                                          </p:val>
                                        </p:tav>
                                      </p:tavLst>
                                    </p:anim>
                                    <p:anim calcmode="lin" valueType="num">
                                      <p:cBhvr additive="base">
                                        <p:cTn id="36" dur="500" fill="hold"/>
                                        <p:tgtEl>
                                          <p:spTgt spid="57357"/>
                                        </p:tgtEl>
                                        <p:attrNameLst>
                                          <p:attrName>ppt_y</p:attrName>
                                        </p:attrNameLst>
                                      </p:cBhvr>
                                      <p:tavLst>
                                        <p:tav tm="0">
                                          <p:val>
                                            <p:strVal val="#ppt_y"/>
                                          </p:val>
                                        </p:tav>
                                        <p:tav tm="100000">
                                          <p:val>
                                            <p:strVal val="#ppt_y"/>
                                          </p:val>
                                        </p:tav>
                                      </p:tavLst>
                                    </p:anim>
                                  </p:childTnLst>
                                </p:cTn>
                              </p:par>
                            </p:childTnLst>
                          </p:cTn>
                        </p:par>
                        <p:par>
                          <p:cTn id="37" fill="hold">
                            <p:stCondLst>
                              <p:cond delay="4000"/>
                            </p:stCondLst>
                            <p:childTnLst>
                              <p:par>
                                <p:cTn id="38" presetID="2" presetClass="entr" presetSubtype="8" fill="hold" grpId="0" nodeType="afterEffect">
                                  <p:stCondLst>
                                    <p:cond delay="0"/>
                                  </p:stCondLst>
                                  <p:childTnLst>
                                    <p:set>
                                      <p:cBhvr>
                                        <p:cTn id="39" dur="1" fill="hold">
                                          <p:stCondLst>
                                            <p:cond delay="0"/>
                                          </p:stCondLst>
                                        </p:cTn>
                                        <p:tgtEl>
                                          <p:spTgt spid="57358"/>
                                        </p:tgtEl>
                                        <p:attrNameLst>
                                          <p:attrName>style.visibility</p:attrName>
                                        </p:attrNameLst>
                                      </p:cBhvr>
                                      <p:to>
                                        <p:strVal val="visible"/>
                                      </p:to>
                                    </p:set>
                                    <p:anim calcmode="lin" valueType="num">
                                      <p:cBhvr additive="base">
                                        <p:cTn id="40" dur="500" fill="hold"/>
                                        <p:tgtEl>
                                          <p:spTgt spid="57358"/>
                                        </p:tgtEl>
                                        <p:attrNameLst>
                                          <p:attrName>ppt_x</p:attrName>
                                        </p:attrNameLst>
                                      </p:cBhvr>
                                      <p:tavLst>
                                        <p:tav tm="0">
                                          <p:val>
                                            <p:strVal val="0-#ppt_w/2"/>
                                          </p:val>
                                        </p:tav>
                                        <p:tav tm="100000">
                                          <p:val>
                                            <p:strVal val="#ppt_x"/>
                                          </p:val>
                                        </p:tav>
                                      </p:tavLst>
                                    </p:anim>
                                    <p:anim calcmode="lin" valueType="num">
                                      <p:cBhvr additive="base">
                                        <p:cTn id="41" dur="500" fill="hold"/>
                                        <p:tgtEl>
                                          <p:spTgt spid="57358"/>
                                        </p:tgtEl>
                                        <p:attrNameLst>
                                          <p:attrName>ppt_y</p:attrName>
                                        </p:attrNameLst>
                                      </p:cBhvr>
                                      <p:tavLst>
                                        <p:tav tm="0">
                                          <p:val>
                                            <p:strVal val="#ppt_y"/>
                                          </p:val>
                                        </p:tav>
                                        <p:tav tm="100000">
                                          <p:val>
                                            <p:strVal val="#ppt_y"/>
                                          </p:val>
                                        </p:tav>
                                      </p:tavLst>
                                    </p:anim>
                                  </p:childTnLst>
                                </p:cTn>
                              </p:par>
                            </p:childTnLst>
                          </p:cTn>
                        </p:par>
                        <p:par>
                          <p:cTn id="42" fill="hold">
                            <p:stCondLst>
                              <p:cond delay="4500"/>
                            </p:stCondLst>
                            <p:childTnLst>
                              <p:par>
                                <p:cTn id="43" presetID="2" presetClass="entr" presetSubtype="8" fill="hold" grpId="0" nodeType="afterEffect">
                                  <p:stCondLst>
                                    <p:cond delay="0"/>
                                  </p:stCondLst>
                                  <p:childTnLst>
                                    <p:set>
                                      <p:cBhvr>
                                        <p:cTn id="44" dur="1" fill="hold">
                                          <p:stCondLst>
                                            <p:cond delay="0"/>
                                          </p:stCondLst>
                                        </p:cTn>
                                        <p:tgtEl>
                                          <p:spTgt spid="57348"/>
                                        </p:tgtEl>
                                        <p:attrNameLst>
                                          <p:attrName>style.visibility</p:attrName>
                                        </p:attrNameLst>
                                      </p:cBhvr>
                                      <p:to>
                                        <p:strVal val="visible"/>
                                      </p:to>
                                    </p:set>
                                    <p:anim calcmode="lin" valueType="num">
                                      <p:cBhvr additive="base">
                                        <p:cTn id="45" dur="1000" fill="hold"/>
                                        <p:tgtEl>
                                          <p:spTgt spid="57348"/>
                                        </p:tgtEl>
                                        <p:attrNameLst>
                                          <p:attrName>ppt_x</p:attrName>
                                        </p:attrNameLst>
                                      </p:cBhvr>
                                      <p:tavLst>
                                        <p:tav tm="0">
                                          <p:val>
                                            <p:strVal val="0-#ppt_w/2"/>
                                          </p:val>
                                        </p:tav>
                                        <p:tav tm="100000">
                                          <p:val>
                                            <p:strVal val="#ppt_x"/>
                                          </p:val>
                                        </p:tav>
                                      </p:tavLst>
                                    </p:anim>
                                    <p:anim calcmode="lin" valueType="num">
                                      <p:cBhvr additive="base">
                                        <p:cTn id="46" dur="1000" fill="hold"/>
                                        <p:tgtEl>
                                          <p:spTgt spid="57348"/>
                                        </p:tgtEl>
                                        <p:attrNameLst>
                                          <p:attrName>ppt_y</p:attrName>
                                        </p:attrNameLst>
                                      </p:cBhvr>
                                      <p:tavLst>
                                        <p:tav tm="0">
                                          <p:val>
                                            <p:strVal val="#ppt_y"/>
                                          </p:val>
                                        </p:tav>
                                        <p:tav tm="100000">
                                          <p:val>
                                            <p:strVal val="#ppt_y"/>
                                          </p:val>
                                        </p:tav>
                                      </p:tavLst>
                                    </p:anim>
                                  </p:childTnLst>
                                </p:cTn>
                              </p:par>
                            </p:childTnLst>
                          </p:cTn>
                        </p:par>
                        <p:par>
                          <p:cTn id="47" fill="hold">
                            <p:stCondLst>
                              <p:cond delay="5500"/>
                            </p:stCondLst>
                            <p:childTnLst>
                              <p:par>
                                <p:cTn id="48" presetID="2" presetClass="entr" presetSubtype="8" fill="hold" grpId="0" nodeType="afterEffect">
                                  <p:stCondLst>
                                    <p:cond delay="0"/>
                                  </p:stCondLst>
                                  <p:childTnLst>
                                    <p:set>
                                      <p:cBhvr>
                                        <p:cTn id="49" dur="1" fill="hold">
                                          <p:stCondLst>
                                            <p:cond delay="0"/>
                                          </p:stCondLst>
                                        </p:cTn>
                                        <p:tgtEl>
                                          <p:spTgt spid="57350"/>
                                        </p:tgtEl>
                                        <p:attrNameLst>
                                          <p:attrName>style.visibility</p:attrName>
                                        </p:attrNameLst>
                                      </p:cBhvr>
                                      <p:to>
                                        <p:strVal val="visible"/>
                                      </p:to>
                                    </p:set>
                                    <p:anim calcmode="lin" valueType="num">
                                      <p:cBhvr additive="base">
                                        <p:cTn id="50" dur="1000" fill="hold"/>
                                        <p:tgtEl>
                                          <p:spTgt spid="57350"/>
                                        </p:tgtEl>
                                        <p:attrNameLst>
                                          <p:attrName>ppt_x</p:attrName>
                                        </p:attrNameLst>
                                      </p:cBhvr>
                                      <p:tavLst>
                                        <p:tav tm="0">
                                          <p:val>
                                            <p:strVal val="0-#ppt_w/2"/>
                                          </p:val>
                                        </p:tav>
                                        <p:tav tm="100000">
                                          <p:val>
                                            <p:strVal val="#ppt_x"/>
                                          </p:val>
                                        </p:tav>
                                      </p:tavLst>
                                    </p:anim>
                                    <p:anim calcmode="lin" valueType="num">
                                      <p:cBhvr additive="base">
                                        <p:cTn id="51" dur="1000" fill="hold"/>
                                        <p:tgtEl>
                                          <p:spTgt spid="57350"/>
                                        </p:tgtEl>
                                        <p:attrNameLst>
                                          <p:attrName>ppt_y</p:attrName>
                                        </p:attrNameLst>
                                      </p:cBhvr>
                                      <p:tavLst>
                                        <p:tav tm="0">
                                          <p:val>
                                            <p:strVal val="#ppt_y"/>
                                          </p:val>
                                        </p:tav>
                                        <p:tav tm="100000">
                                          <p:val>
                                            <p:strVal val="#ppt_y"/>
                                          </p:val>
                                        </p:tav>
                                      </p:tavLst>
                                    </p:anim>
                                  </p:childTnLst>
                                </p:cTn>
                              </p:par>
                            </p:childTnLst>
                          </p:cTn>
                        </p:par>
                        <p:par>
                          <p:cTn id="52" fill="hold">
                            <p:stCondLst>
                              <p:cond delay="6500"/>
                            </p:stCondLst>
                            <p:childTnLst>
                              <p:par>
                                <p:cTn id="53" presetID="2" presetClass="entr" presetSubtype="8" fill="hold" grpId="0" nodeType="afterEffect">
                                  <p:stCondLst>
                                    <p:cond delay="0"/>
                                  </p:stCondLst>
                                  <p:childTnLst>
                                    <p:set>
                                      <p:cBhvr>
                                        <p:cTn id="54" dur="1" fill="hold">
                                          <p:stCondLst>
                                            <p:cond delay="0"/>
                                          </p:stCondLst>
                                        </p:cTn>
                                        <p:tgtEl>
                                          <p:spTgt spid="57353"/>
                                        </p:tgtEl>
                                        <p:attrNameLst>
                                          <p:attrName>style.visibility</p:attrName>
                                        </p:attrNameLst>
                                      </p:cBhvr>
                                      <p:to>
                                        <p:strVal val="visible"/>
                                      </p:to>
                                    </p:set>
                                    <p:anim calcmode="lin" valueType="num">
                                      <p:cBhvr additive="base">
                                        <p:cTn id="55" dur="1000" fill="hold"/>
                                        <p:tgtEl>
                                          <p:spTgt spid="57353"/>
                                        </p:tgtEl>
                                        <p:attrNameLst>
                                          <p:attrName>ppt_x</p:attrName>
                                        </p:attrNameLst>
                                      </p:cBhvr>
                                      <p:tavLst>
                                        <p:tav tm="0">
                                          <p:val>
                                            <p:strVal val="0-#ppt_w/2"/>
                                          </p:val>
                                        </p:tav>
                                        <p:tav tm="100000">
                                          <p:val>
                                            <p:strVal val="#ppt_x"/>
                                          </p:val>
                                        </p:tav>
                                      </p:tavLst>
                                    </p:anim>
                                    <p:anim calcmode="lin" valueType="num">
                                      <p:cBhvr additive="base">
                                        <p:cTn id="56" dur="1000" fill="hold"/>
                                        <p:tgtEl>
                                          <p:spTgt spid="57353"/>
                                        </p:tgtEl>
                                        <p:attrNameLst>
                                          <p:attrName>ppt_y</p:attrName>
                                        </p:attrNameLst>
                                      </p:cBhvr>
                                      <p:tavLst>
                                        <p:tav tm="0">
                                          <p:val>
                                            <p:strVal val="#ppt_y"/>
                                          </p:val>
                                        </p:tav>
                                        <p:tav tm="100000">
                                          <p:val>
                                            <p:strVal val="#ppt_y"/>
                                          </p:val>
                                        </p:tav>
                                      </p:tavLst>
                                    </p:anim>
                                  </p:childTnLst>
                                </p:cTn>
                              </p:par>
                            </p:childTnLst>
                          </p:cTn>
                        </p:par>
                        <p:par>
                          <p:cTn id="57" fill="hold">
                            <p:stCondLst>
                              <p:cond delay="7500"/>
                            </p:stCondLst>
                            <p:childTnLst>
                              <p:par>
                                <p:cTn id="58" presetID="2" presetClass="entr" presetSubtype="8" fill="hold" grpId="0" nodeType="afterEffect">
                                  <p:stCondLst>
                                    <p:cond delay="0"/>
                                  </p:stCondLst>
                                  <p:childTnLst>
                                    <p:set>
                                      <p:cBhvr>
                                        <p:cTn id="59" dur="1" fill="hold">
                                          <p:stCondLst>
                                            <p:cond delay="0"/>
                                          </p:stCondLst>
                                        </p:cTn>
                                        <p:tgtEl>
                                          <p:spTgt spid="57356"/>
                                        </p:tgtEl>
                                        <p:attrNameLst>
                                          <p:attrName>style.visibility</p:attrName>
                                        </p:attrNameLst>
                                      </p:cBhvr>
                                      <p:to>
                                        <p:strVal val="visible"/>
                                      </p:to>
                                    </p:set>
                                    <p:anim calcmode="lin" valueType="num">
                                      <p:cBhvr additive="base">
                                        <p:cTn id="60" dur="1000" fill="hold"/>
                                        <p:tgtEl>
                                          <p:spTgt spid="57356"/>
                                        </p:tgtEl>
                                        <p:attrNameLst>
                                          <p:attrName>ppt_x</p:attrName>
                                        </p:attrNameLst>
                                      </p:cBhvr>
                                      <p:tavLst>
                                        <p:tav tm="0">
                                          <p:val>
                                            <p:strVal val="0-#ppt_w/2"/>
                                          </p:val>
                                        </p:tav>
                                        <p:tav tm="100000">
                                          <p:val>
                                            <p:strVal val="#ppt_x"/>
                                          </p:val>
                                        </p:tav>
                                      </p:tavLst>
                                    </p:anim>
                                    <p:anim calcmode="lin" valueType="num">
                                      <p:cBhvr additive="base">
                                        <p:cTn id="61" dur="1000" fill="hold"/>
                                        <p:tgtEl>
                                          <p:spTgt spid="57356"/>
                                        </p:tgtEl>
                                        <p:attrNameLst>
                                          <p:attrName>ppt_y</p:attrName>
                                        </p:attrNameLst>
                                      </p:cBhvr>
                                      <p:tavLst>
                                        <p:tav tm="0">
                                          <p:val>
                                            <p:strVal val="#ppt_y"/>
                                          </p:val>
                                        </p:tav>
                                        <p:tav tm="100000">
                                          <p:val>
                                            <p:strVal val="#ppt_y"/>
                                          </p:val>
                                        </p:tav>
                                      </p:tavLst>
                                    </p:anim>
                                  </p:childTnLst>
                                </p:cTn>
                              </p:par>
                            </p:childTnLst>
                          </p:cTn>
                        </p:par>
                        <p:par>
                          <p:cTn id="62" fill="hold">
                            <p:stCondLst>
                              <p:cond delay="8500"/>
                            </p:stCondLst>
                            <p:childTnLst>
                              <p:par>
                                <p:cTn id="63" presetID="2" presetClass="entr" presetSubtype="8" fill="hold" grpId="0" nodeType="afterEffect">
                                  <p:stCondLst>
                                    <p:cond delay="0"/>
                                  </p:stCondLst>
                                  <p:childTnLst>
                                    <p:set>
                                      <p:cBhvr>
                                        <p:cTn id="64" dur="1" fill="hold">
                                          <p:stCondLst>
                                            <p:cond delay="0"/>
                                          </p:stCondLst>
                                        </p:cTn>
                                        <p:tgtEl>
                                          <p:spTgt spid="57359"/>
                                        </p:tgtEl>
                                        <p:attrNameLst>
                                          <p:attrName>style.visibility</p:attrName>
                                        </p:attrNameLst>
                                      </p:cBhvr>
                                      <p:to>
                                        <p:strVal val="visible"/>
                                      </p:to>
                                    </p:set>
                                    <p:anim calcmode="lin" valueType="num">
                                      <p:cBhvr additive="base">
                                        <p:cTn id="65" dur="1000" fill="hold"/>
                                        <p:tgtEl>
                                          <p:spTgt spid="57359"/>
                                        </p:tgtEl>
                                        <p:attrNameLst>
                                          <p:attrName>ppt_x</p:attrName>
                                        </p:attrNameLst>
                                      </p:cBhvr>
                                      <p:tavLst>
                                        <p:tav tm="0">
                                          <p:val>
                                            <p:strVal val="0-#ppt_w/2"/>
                                          </p:val>
                                        </p:tav>
                                        <p:tav tm="100000">
                                          <p:val>
                                            <p:strVal val="#ppt_x"/>
                                          </p:val>
                                        </p:tav>
                                      </p:tavLst>
                                    </p:anim>
                                    <p:anim calcmode="lin" valueType="num">
                                      <p:cBhvr additive="base">
                                        <p:cTn id="66" dur="1000" fill="hold"/>
                                        <p:tgtEl>
                                          <p:spTgt spid="57359"/>
                                        </p:tgtEl>
                                        <p:attrNameLst>
                                          <p:attrName>ppt_y</p:attrName>
                                        </p:attrNameLst>
                                      </p:cBhvr>
                                      <p:tavLst>
                                        <p:tav tm="0">
                                          <p:val>
                                            <p:strVal val="#ppt_y"/>
                                          </p:val>
                                        </p:tav>
                                        <p:tav tm="100000">
                                          <p:val>
                                            <p:strVal val="#ppt_y"/>
                                          </p:val>
                                        </p:tav>
                                      </p:tavLst>
                                    </p:anim>
                                  </p:childTnLst>
                                </p:cTn>
                              </p:par>
                            </p:childTnLst>
                          </p:cTn>
                        </p:par>
                        <p:par>
                          <p:cTn id="67" fill="hold">
                            <p:stCondLst>
                              <p:cond delay="9500"/>
                            </p:stCondLst>
                            <p:childTnLst>
                              <p:par>
                                <p:cTn id="68" presetID="2" presetClass="entr" presetSubtype="8" fill="hold" grpId="0" nodeType="afterEffect">
                                  <p:stCondLst>
                                    <p:cond delay="0"/>
                                  </p:stCondLst>
                                  <p:childTnLst>
                                    <p:set>
                                      <p:cBhvr>
                                        <p:cTn id="69" dur="1" fill="hold">
                                          <p:stCondLst>
                                            <p:cond delay="0"/>
                                          </p:stCondLst>
                                        </p:cTn>
                                        <p:tgtEl>
                                          <p:spTgt spid="57360"/>
                                        </p:tgtEl>
                                        <p:attrNameLst>
                                          <p:attrName>style.visibility</p:attrName>
                                        </p:attrNameLst>
                                      </p:cBhvr>
                                      <p:to>
                                        <p:strVal val="visible"/>
                                      </p:to>
                                    </p:set>
                                    <p:anim calcmode="lin" valueType="num">
                                      <p:cBhvr additive="base">
                                        <p:cTn id="70" dur="1000" fill="hold"/>
                                        <p:tgtEl>
                                          <p:spTgt spid="57360"/>
                                        </p:tgtEl>
                                        <p:attrNameLst>
                                          <p:attrName>ppt_x</p:attrName>
                                        </p:attrNameLst>
                                      </p:cBhvr>
                                      <p:tavLst>
                                        <p:tav tm="0">
                                          <p:val>
                                            <p:strVal val="0-#ppt_w/2"/>
                                          </p:val>
                                        </p:tav>
                                        <p:tav tm="100000">
                                          <p:val>
                                            <p:strVal val="#ppt_x"/>
                                          </p:val>
                                        </p:tav>
                                      </p:tavLst>
                                    </p:anim>
                                    <p:anim calcmode="lin" valueType="num">
                                      <p:cBhvr additive="base">
                                        <p:cTn id="71" dur="1000" fill="hold"/>
                                        <p:tgtEl>
                                          <p:spTgt spid="57360"/>
                                        </p:tgtEl>
                                        <p:attrNameLst>
                                          <p:attrName>ppt_y</p:attrName>
                                        </p:attrNameLst>
                                      </p:cBhvr>
                                      <p:tavLst>
                                        <p:tav tm="0">
                                          <p:val>
                                            <p:strVal val="#ppt_y"/>
                                          </p:val>
                                        </p:tav>
                                        <p:tav tm="100000">
                                          <p:val>
                                            <p:strVal val="#ppt_y"/>
                                          </p:val>
                                        </p:tav>
                                      </p:tavLst>
                                    </p:anim>
                                  </p:childTnLst>
                                </p:cTn>
                              </p:par>
                            </p:childTnLst>
                          </p:cTn>
                        </p:par>
                        <p:par>
                          <p:cTn id="72" fill="hold">
                            <p:stCondLst>
                              <p:cond delay="10500"/>
                            </p:stCondLst>
                            <p:childTnLst>
                              <p:par>
                                <p:cTn id="73" presetID="2" presetClass="entr" presetSubtype="8" fill="hold" grpId="0" nodeType="after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1000" fill="hold"/>
                                        <p:tgtEl>
                                          <p:spTgt spid="19"/>
                                        </p:tgtEl>
                                        <p:attrNameLst>
                                          <p:attrName>ppt_x</p:attrName>
                                        </p:attrNameLst>
                                      </p:cBhvr>
                                      <p:tavLst>
                                        <p:tav tm="0">
                                          <p:val>
                                            <p:strVal val="0-#ppt_w/2"/>
                                          </p:val>
                                        </p:tav>
                                        <p:tav tm="100000">
                                          <p:val>
                                            <p:strVal val="#ppt_x"/>
                                          </p:val>
                                        </p:tav>
                                      </p:tavLst>
                                    </p:anim>
                                    <p:anim calcmode="lin" valueType="num">
                                      <p:cBhvr additive="base">
                                        <p:cTn id="76" dur="1000" fill="hold"/>
                                        <p:tgtEl>
                                          <p:spTgt spid="19"/>
                                        </p:tgtEl>
                                        <p:attrNameLst>
                                          <p:attrName>ppt_y</p:attrName>
                                        </p:attrNameLst>
                                      </p:cBhvr>
                                      <p:tavLst>
                                        <p:tav tm="0">
                                          <p:val>
                                            <p:strVal val="#ppt_y"/>
                                          </p:val>
                                        </p:tav>
                                        <p:tav tm="100000">
                                          <p:val>
                                            <p:strVal val="#ppt_y"/>
                                          </p:val>
                                        </p:tav>
                                      </p:tavLst>
                                    </p:anim>
                                  </p:childTnLst>
                                </p:cTn>
                              </p:par>
                            </p:childTnLst>
                          </p:cTn>
                        </p:par>
                        <p:par>
                          <p:cTn id="77" fill="hold">
                            <p:stCondLst>
                              <p:cond delay="11500"/>
                            </p:stCondLst>
                            <p:childTnLst>
                              <p:par>
                                <p:cTn id="78" presetID="2" presetClass="entr" presetSubtype="8"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1000" fill="hold"/>
                                        <p:tgtEl>
                                          <p:spTgt spid="20"/>
                                        </p:tgtEl>
                                        <p:attrNameLst>
                                          <p:attrName>ppt_x</p:attrName>
                                        </p:attrNameLst>
                                      </p:cBhvr>
                                      <p:tavLst>
                                        <p:tav tm="0">
                                          <p:val>
                                            <p:strVal val="0-#ppt_w/2"/>
                                          </p:val>
                                        </p:tav>
                                        <p:tav tm="100000">
                                          <p:val>
                                            <p:strVal val="#ppt_x"/>
                                          </p:val>
                                        </p:tav>
                                      </p:tavLst>
                                    </p:anim>
                                    <p:anim calcmode="lin" valueType="num">
                                      <p:cBhvr additive="base">
                                        <p:cTn id="81"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nimBg="1"/>
      <p:bldP spid="57348" grpId="0" animBg="1"/>
      <p:bldP spid="57349" grpId="0" animBg="1"/>
      <p:bldP spid="57350" grpId="0" animBg="1"/>
      <p:bldP spid="57351" grpId="0" animBg="1"/>
      <p:bldP spid="57353" grpId="0" animBg="1"/>
      <p:bldP spid="57355" grpId="0" autoUpdateAnimBg="0"/>
      <p:bldP spid="57356" grpId="0" autoUpdateAnimBg="0"/>
      <p:bldP spid="57357" grpId="0" animBg="1"/>
      <p:bldP spid="57358" grpId="0" animBg="1"/>
      <p:bldP spid="57359" grpId="0" animBg="1"/>
      <p:bldP spid="57360" grpId="0" animBg="1"/>
      <p:bldP spid="19" grpId="0" animBg="1"/>
      <p:bldP spid="20"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810002" y="1143001"/>
            <a:ext cx="5164931" cy="760810"/>
          </a:xfrm>
        </p:spPr>
        <p:txBody>
          <a:bodyPr>
            <a:normAutofit fontScale="90000"/>
          </a:bodyPr>
          <a:lstStyle/>
          <a:p>
            <a:pPr fontAlgn="auto">
              <a:spcAft>
                <a:spcPts val="0"/>
              </a:spcAft>
              <a:defRPr/>
            </a:pPr>
            <a:r>
              <a:rPr lang="en-US" dirty="0">
                <a:solidFill>
                  <a:srgbClr val="800000"/>
                </a:solidFill>
              </a:rPr>
              <a:t>Driving Innovation from the </a:t>
            </a:r>
            <a:br>
              <a:rPr lang="en-US" dirty="0">
                <a:solidFill>
                  <a:srgbClr val="800000"/>
                </a:solidFill>
              </a:rPr>
            </a:br>
            <a:r>
              <a:rPr lang="en-US" dirty="0">
                <a:solidFill>
                  <a:srgbClr val="800000"/>
                </a:solidFill>
              </a:rPr>
              <a:t>Base of the Pyramid</a:t>
            </a:r>
          </a:p>
        </p:txBody>
      </p:sp>
      <p:sp>
        <p:nvSpPr>
          <p:cNvPr id="59395" name="Rectangle 3"/>
          <p:cNvSpPr>
            <a:spLocks noGrp="1" noChangeArrowheads="1"/>
          </p:cNvSpPr>
          <p:nvPr>
            <p:ph idx="1"/>
          </p:nvPr>
        </p:nvSpPr>
        <p:spPr>
          <a:xfrm>
            <a:off x="5353051" y="1714500"/>
            <a:ext cx="1757363" cy="2545854"/>
          </a:xfrm>
        </p:spPr>
        <p:txBody>
          <a:bodyPr/>
          <a:lstStyle/>
          <a:p>
            <a:endParaRPr lang="en-US" dirty="0"/>
          </a:p>
          <a:p>
            <a:r>
              <a:rPr lang="en-US" dirty="0"/>
              <a:t>Honda</a:t>
            </a:r>
          </a:p>
          <a:p>
            <a:endParaRPr lang="en-US" dirty="0"/>
          </a:p>
          <a:p>
            <a:r>
              <a:rPr lang="en-US" dirty="0"/>
              <a:t>Unilever</a:t>
            </a:r>
          </a:p>
          <a:p>
            <a:pPr>
              <a:buFont typeface="Wingdings 2" pitchFamily="18" charset="2"/>
              <a:buNone/>
            </a:pPr>
            <a:endParaRPr lang="en-US" dirty="0"/>
          </a:p>
          <a:p>
            <a:r>
              <a:rPr lang="en-US" dirty="0"/>
              <a:t>Galanz</a:t>
            </a:r>
          </a:p>
          <a:p>
            <a:endParaRPr lang="en-US" dirty="0"/>
          </a:p>
          <a:p>
            <a:r>
              <a:rPr lang="en-US" dirty="0"/>
              <a:t>Nike</a:t>
            </a:r>
          </a:p>
          <a:p>
            <a:endParaRPr lang="en-US" dirty="0"/>
          </a:p>
        </p:txBody>
      </p:sp>
      <p:sp>
        <p:nvSpPr>
          <p:cNvPr id="5" name="Rectangle 4"/>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84104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9395">
                                            <p:txEl>
                                              <p:pRg st="1" end="1"/>
                                            </p:txEl>
                                          </p:spTgt>
                                        </p:tgtEl>
                                        <p:attrNameLst>
                                          <p:attrName>style.visibility</p:attrName>
                                        </p:attrNameLst>
                                      </p:cBhvr>
                                      <p:to>
                                        <p:strVal val="visible"/>
                                      </p:to>
                                    </p:set>
                                    <p:anim calcmode="lin" valueType="num">
                                      <p:cBhvr additive="base">
                                        <p:cTn id="7"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9395">
                                            <p:txEl>
                                              <p:pRg st="3" end="3"/>
                                            </p:txEl>
                                          </p:spTgt>
                                        </p:tgtEl>
                                        <p:attrNameLst>
                                          <p:attrName>style.visibility</p:attrName>
                                        </p:attrNameLst>
                                      </p:cBhvr>
                                      <p:to>
                                        <p:strVal val="visible"/>
                                      </p:to>
                                    </p:set>
                                    <p:anim calcmode="lin" valueType="num">
                                      <p:cBhvr additive="base">
                                        <p:cTn id="13"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9395">
                                            <p:txEl>
                                              <p:pRg st="5" end="5"/>
                                            </p:txEl>
                                          </p:spTgt>
                                        </p:tgtEl>
                                        <p:attrNameLst>
                                          <p:attrName>style.visibility</p:attrName>
                                        </p:attrNameLst>
                                      </p:cBhvr>
                                      <p:to>
                                        <p:strVal val="visible"/>
                                      </p:to>
                                    </p:set>
                                    <p:anim calcmode="lin" valueType="num">
                                      <p:cBhvr additive="base">
                                        <p:cTn id="19" dur="5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39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9395">
                                            <p:txEl>
                                              <p:pRg st="7" end="7"/>
                                            </p:txEl>
                                          </p:spTgt>
                                        </p:tgtEl>
                                        <p:attrNameLst>
                                          <p:attrName>style.visibility</p:attrName>
                                        </p:attrNameLst>
                                      </p:cBhvr>
                                      <p:to>
                                        <p:strVal val="visible"/>
                                      </p:to>
                                    </p:set>
                                    <p:anim calcmode="lin" valueType="num">
                                      <p:cBhvr additive="base">
                                        <p:cTn id="25" dur="500" fill="hold"/>
                                        <p:tgtEl>
                                          <p:spTgt spid="5939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9395">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358" y="914400"/>
            <a:ext cx="5472113" cy="642938"/>
          </a:xfrm>
        </p:spPr>
        <p:txBody>
          <a:bodyPr/>
          <a:lstStyle/>
          <a:p>
            <a:r>
              <a:rPr lang="en-US" sz="3000" dirty="0">
                <a:solidFill>
                  <a:srgbClr val="800000"/>
                </a:solidFill>
              </a:rPr>
              <a:t>Nike Applies BOP Strategy</a:t>
            </a:r>
          </a:p>
        </p:txBody>
      </p:sp>
      <p:sp>
        <p:nvSpPr>
          <p:cNvPr id="3" name="Content Placeholder 2"/>
          <p:cNvSpPr>
            <a:spLocks noGrp="1"/>
          </p:cNvSpPr>
          <p:nvPr>
            <p:ph idx="1"/>
          </p:nvPr>
        </p:nvSpPr>
        <p:spPr>
          <a:xfrm>
            <a:off x="4438651" y="2000250"/>
            <a:ext cx="3986213" cy="2545854"/>
          </a:xfrm>
        </p:spPr>
        <p:txBody>
          <a:bodyPr/>
          <a:lstStyle/>
          <a:p>
            <a:r>
              <a:rPr lang="en-US" dirty="0"/>
              <a:t>World Shoe Project</a:t>
            </a:r>
          </a:p>
          <a:p>
            <a:endParaRPr lang="en-US" dirty="0"/>
          </a:p>
          <a:p>
            <a:r>
              <a:rPr lang="en-US" dirty="0"/>
              <a:t>China – manufacturer and market</a:t>
            </a:r>
          </a:p>
          <a:p>
            <a:endParaRPr lang="en-US" dirty="0"/>
          </a:p>
          <a:p>
            <a:r>
              <a:rPr lang="en-US" dirty="0"/>
              <a:t>Competition from Li </a:t>
            </a:r>
            <a:r>
              <a:rPr lang="en-US" dirty="0" err="1"/>
              <a:t>Ning</a:t>
            </a:r>
            <a:endParaRPr lang="en-US" dirty="0"/>
          </a:p>
          <a:p>
            <a:endParaRPr lang="en-US" dirty="0"/>
          </a:p>
          <a:p>
            <a:r>
              <a:rPr lang="en-US" dirty="0"/>
              <a:t>Success?</a:t>
            </a:r>
          </a:p>
        </p:txBody>
      </p:sp>
      <p:sp>
        <p:nvSpPr>
          <p:cNvPr id="5" name="Rectangle 4"/>
          <p:cNvSpPr/>
          <p:nvPr/>
        </p:nvSpPr>
        <p:spPr>
          <a:xfrm>
            <a:off x="6858000" y="6096000"/>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35124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667000" y="609600"/>
            <a:ext cx="8001000" cy="1143000"/>
          </a:xfrm>
        </p:spPr>
        <p:txBody>
          <a:bodyPr>
            <a:noAutofit/>
          </a:bodyPr>
          <a:lstStyle/>
          <a:p>
            <a:pPr eaLnBrk="1" hangingPunct="1">
              <a:defRPr/>
            </a:pPr>
            <a:r>
              <a:rPr lang="en-US" sz="3600" dirty="0">
                <a:solidFill>
                  <a:srgbClr val="990000"/>
                </a:solidFill>
              </a:rPr>
              <a:t>How Fast Does The World Add Enough Additional People to Populate Another U.S.?</a:t>
            </a:r>
          </a:p>
        </p:txBody>
      </p:sp>
      <p:sp>
        <p:nvSpPr>
          <p:cNvPr id="56323" name="Rectangle 3"/>
          <p:cNvSpPr>
            <a:spLocks noGrp="1" noChangeArrowheads="1"/>
          </p:cNvSpPr>
          <p:nvPr>
            <p:ph idx="1"/>
          </p:nvPr>
        </p:nvSpPr>
        <p:spPr>
          <a:xfrm>
            <a:off x="2895600" y="2133600"/>
            <a:ext cx="7086600" cy="3429000"/>
          </a:xfrm>
        </p:spPr>
        <p:txBody>
          <a:bodyPr/>
          <a:lstStyle/>
          <a:p>
            <a:pPr marL="0" indent="0">
              <a:buNone/>
            </a:pPr>
            <a:r>
              <a:rPr lang="en-US" altLang="en-US" dirty="0">
                <a:solidFill>
                  <a:srgbClr val="000099"/>
                </a:solidFill>
              </a:rPr>
              <a:t>	 Years:</a:t>
            </a:r>
            <a:r>
              <a:rPr lang="en-US" altLang="en-US" dirty="0"/>
              <a:t>	a.	1</a:t>
            </a:r>
          </a:p>
          <a:p>
            <a:pPr marL="0" indent="0">
              <a:buNone/>
            </a:pPr>
            <a:r>
              <a:rPr lang="en-US" altLang="en-US" dirty="0"/>
              <a:t>			b.	5</a:t>
            </a:r>
          </a:p>
          <a:p>
            <a:pPr marL="0" indent="0">
              <a:buNone/>
            </a:pPr>
            <a:r>
              <a:rPr lang="en-US" altLang="en-US" dirty="0"/>
              <a:t>			c.	10</a:t>
            </a:r>
          </a:p>
          <a:p>
            <a:pPr marL="0" indent="0">
              <a:buNone/>
            </a:pPr>
            <a:r>
              <a:rPr lang="en-US" altLang="en-US" dirty="0"/>
              <a:t>			d.	25</a:t>
            </a:r>
          </a:p>
          <a:p>
            <a:pPr marL="0" indent="0">
              <a:buNone/>
            </a:pPr>
            <a:r>
              <a:rPr lang="en-US" altLang="en-US" dirty="0"/>
              <a:t>			e.	110</a:t>
            </a:r>
          </a:p>
          <a:p>
            <a:pPr marL="0" indent="0">
              <a:buNone/>
            </a:pPr>
            <a:endParaRPr lang="en-US" altLang="en-US" dirty="0"/>
          </a:p>
        </p:txBody>
      </p:sp>
      <p:pic>
        <p:nvPicPr>
          <p:cNvPr id="56324" name="Picture 4" descr="crowd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3200401"/>
            <a:ext cx="2200275"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Crow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25908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204076" y="5943601"/>
            <a:ext cx="300915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279323340"/>
      </p:ext>
    </p:extLst>
  </p:cSld>
  <p:clrMapOvr>
    <a:masterClrMapping/>
  </p:clrMapOvr>
  <p:transition>
    <p:cove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67150" y="1200150"/>
            <a:ext cx="5372100" cy="642938"/>
          </a:xfrm>
        </p:spPr>
        <p:txBody>
          <a:bodyPr/>
          <a:lstStyle/>
          <a:p>
            <a:r>
              <a:rPr lang="en-US" sz="3000" dirty="0">
                <a:solidFill>
                  <a:srgbClr val="800000"/>
                </a:solidFill>
              </a:rPr>
              <a:t>6. Components of System Thinking</a:t>
            </a:r>
          </a:p>
        </p:txBody>
      </p:sp>
      <p:sp>
        <p:nvSpPr>
          <p:cNvPr id="79875" name="Rectangle 3"/>
          <p:cNvSpPr>
            <a:spLocks noGrp="1" noChangeArrowheads="1"/>
          </p:cNvSpPr>
          <p:nvPr>
            <p:ph type="body" idx="1"/>
          </p:nvPr>
        </p:nvSpPr>
        <p:spPr>
          <a:xfrm>
            <a:off x="4935141" y="2514601"/>
            <a:ext cx="3028950" cy="2031508"/>
          </a:xfrm>
        </p:spPr>
        <p:txBody>
          <a:bodyPr/>
          <a:lstStyle/>
          <a:p>
            <a:r>
              <a:rPr lang="en-US" dirty="0"/>
              <a:t>Elements</a:t>
            </a:r>
          </a:p>
          <a:p>
            <a:endParaRPr lang="en-US" dirty="0"/>
          </a:p>
          <a:p>
            <a:r>
              <a:rPr lang="en-US" dirty="0"/>
              <a:t>Interconnections</a:t>
            </a:r>
          </a:p>
          <a:p>
            <a:endParaRPr lang="en-US" dirty="0"/>
          </a:p>
          <a:p>
            <a:r>
              <a:rPr lang="en-US" dirty="0"/>
              <a:t>Purpose or Goal</a:t>
            </a:r>
          </a:p>
        </p:txBody>
      </p:sp>
      <p:sp>
        <p:nvSpPr>
          <p:cNvPr id="5" name="Rectangle 4"/>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112025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095751" y="1415361"/>
            <a:ext cx="4157663" cy="642045"/>
          </a:xfrm>
        </p:spPr>
        <p:txBody>
          <a:bodyPr/>
          <a:lstStyle/>
          <a:p>
            <a:r>
              <a:rPr lang="en-US" sz="3000" dirty="0">
                <a:solidFill>
                  <a:srgbClr val="800000"/>
                </a:solidFill>
              </a:rPr>
              <a:t>Tunneling</a:t>
            </a:r>
            <a:r>
              <a:rPr lang="en-US" dirty="0">
                <a:solidFill>
                  <a:srgbClr val="800000"/>
                </a:solidFill>
              </a:rPr>
              <a:t> Through the Cost Barrier</a:t>
            </a:r>
          </a:p>
        </p:txBody>
      </p:sp>
      <p:sp>
        <p:nvSpPr>
          <p:cNvPr id="75779" name="Rectangle 3"/>
          <p:cNvSpPr>
            <a:spLocks noGrp="1" noChangeArrowheads="1"/>
          </p:cNvSpPr>
          <p:nvPr>
            <p:ph type="body" idx="1"/>
          </p:nvPr>
        </p:nvSpPr>
        <p:spPr>
          <a:xfrm>
            <a:off x="4038600" y="2743200"/>
            <a:ext cx="5314950" cy="1200146"/>
          </a:xfrm>
        </p:spPr>
        <p:txBody>
          <a:bodyPr/>
          <a:lstStyle/>
          <a:p>
            <a:r>
              <a:rPr lang="en-US" dirty="0"/>
              <a:t>Typical: Diminishing Returns</a:t>
            </a:r>
          </a:p>
        </p:txBody>
      </p:sp>
      <p:sp>
        <p:nvSpPr>
          <p:cNvPr id="5" name="Rectangle 4"/>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341948557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Ch6tunnel1"/>
          <p:cNvPicPr>
            <a:picLocks noChangeAspect="1" noChangeArrowheads="1"/>
          </p:cNvPicPr>
          <p:nvPr/>
        </p:nvPicPr>
        <p:blipFill>
          <a:blip r:embed="rId3" cstate="print"/>
          <a:srcRect/>
          <a:stretch>
            <a:fillRect/>
          </a:stretch>
        </p:blipFill>
        <p:spPr bwMode="auto">
          <a:xfrm>
            <a:off x="3730931" y="1371601"/>
            <a:ext cx="5347198" cy="4057650"/>
          </a:xfrm>
          <a:prstGeom prst="rect">
            <a:avLst/>
          </a:prstGeom>
          <a:noFill/>
        </p:spPr>
      </p:pic>
      <p:sp>
        <p:nvSpPr>
          <p:cNvPr id="5" name="Rectangle 4"/>
          <p:cNvSpPr/>
          <p:nvPr/>
        </p:nvSpPr>
        <p:spPr>
          <a:xfrm>
            <a:off x="6610350" y="560070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9202080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descr="Ch6tunnel2"/>
          <p:cNvPicPr>
            <a:picLocks noChangeAspect="1" noChangeArrowheads="1"/>
          </p:cNvPicPr>
          <p:nvPr/>
        </p:nvPicPr>
        <p:blipFill>
          <a:blip r:embed="rId3" cstate="print"/>
          <a:srcRect/>
          <a:stretch>
            <a:fillRect/>
          </a:stretch>
        </p:blipFill>
        <p:spPr bwMode="auto">
          <a:xfrm>
            <a:off x="3695700" y="1428751"/>
            <a:ext cx="5557838" cy="3895433"/>
          </a:xfrm>
          <a:prstGeom prst="rect">
            <a:avLst/>
          </a:prstGeom>
          <a:noFill/>
        </p:spPr>
      </p:pic>
      <p:sp>
        <p:nvSpPr>
          <p:cNvPr id="5" name="Rectangle 4"/>
          <p:cNvSpPr/>
          <p:nvPr/>
        </p:nvSpPr>
        <p:spPr>
          <a:xfrm>
            <a:off x="6624638" y="560070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414540075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924300" y="1028701"/>
            <a:ext cx="5086350" cy="642045"/>
          </a:xfrm>
        </p:spPr>
        <p:txBody>
          <a:bodyPr/>
          <a:lstStyle/>
          <a:p>
            <a:r>
              <a:rPr lang="en-US" sz="2700" dirty="0">
                <a:solidFill>
                  <a:srgbClr val="800000"/>
                </a:solidFill>
              </a:rPr>
              <a:t>Tunneling Through the                   Cost Barrier</a:t>
            </a:r>
          </a:p>
        </p:txBody>
      </p:sp>
      <p:sp>
        <p:nvSpPr>
          <p:cNvPr id="78851" name="Rectangle 3"/>
          <p:cNvSpPr>
            <a:spLocks noGrp="1" noChangeArrowheads="1"/>
          </p:cNvSpPr>
          <p:nvPr>
            <p:ph type="body" idx="1"/>
          </p:nvPr>
        </p:nvSpPr>
        <p:spPr>
          <a:xfrm>
            <a:off x="4202906" y="2484344"/>
            <a:ext cx="4529138" cy="2545854"/>
          </a:xfrm>
        </p:spPr>
        <p:txBody>
          <a:bodyPr/>
          <a:lstStyle/>
          <a:p>
            <a:r>
              <a:rPr lang="en-US" dirty="0"/>
              <a:t>Typical: Diminishing Returns</a:t>
            </a:r>
            <a:endParaRPr lang="en-US" dirty="0">
              <a:solidFill>
                <a:srgbClr val="000000"/>
              </a:solidFill>
            </a:endParaRPr>
          </a:p>
          <a:p>
            <a:r>
              <a:rPr lang="en-US" dirty="0"/>
              <a:t>Different Possibility: Whole System</a:t>
            </a:r>
          </a:p>
          <a:p>
            <a:r>
              <a:rPr lang="en-US" dirty="0"/>
              <a:t>Straight Pipes</a:t>
            </a:r>
          </a:p>
          <a:p>
            <a:r>
              <a:rPr lang="en-US" dirty="0"/>
              <a:t>Insulation and Thermopane</a:t>
            </a:r>
          </a:p>
          <a:p>
            <a:r>
              <a:rPr lang="en-US" dirty="0"/>
              <a:t>Immigration</a:t>
            </a:r>
          </a:p>
          <a:p>
            <a:endParaRPr lang="en-US" sz="563" dirty="0">
              <a:solidFill>
                <a:srgbClr val="000000"/>
              </a:solidFill>
            </a:endParaRPr>
          </a:p>
        </p:txBody>
      </p:sp>
      <p:sp>
        <p:nvSpPr>
          <p:cNvPr id="2" name="TextBox 1"/>
          <p:cNvSpPr txBox="1"/>
          <p:nvPr/>
        </p:nvSpPr>
        <p:spPr>
          <a:xfrm>
            <a:off x="6610351" y="5100639"/>
            <a:ext cx="1757363" cy="248209"/>
          </a:xfrm>
          <a:prstGeom prst="rect">
            <a:avLst/>
          </a:prstGeom>
          <a:noFill/>
        </p:spPr>
        <p:txBody>
          <a:bodyPr wrap="square" rtlCol="0">
            <a:spAutoFit/>
          </a:bodyPr>
          <a:lstStyle/>
          <a:p>
            <a:pPr defTabSz="685800"/>
            <a:r>
              <a:rPr lang="en-US" sz="1013" dirty="0">
                <a:solidFill>
                  <a:srgbClr val="000000"/>
                </a:solidFill>
                <a:latin typeface="Arial"/>
              </a:rPr>
              <a:t> </a:t>
            </a:r>
          </a:p>
        </p:txBody>
      </p:sp>
      <p:sp>
        <p:nvSpPr>
          <p:cNvPr id="5" name="Rectangle 4"/>
          <p:cNvSpPr/>
          <p:nvPr/>
        </p:nvSpPr>
        <p:spPr>
          <a:xfrm>
            <a:off x="6610350" y="560070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27588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8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3867151" y="1028700"/>
            <a:ext cx="5252981" cy="642938"/>
          </a:xfrm>
        </p:spPr>
        <p:txBody>
          <a:bodyPr/>
          <a:lstStyle/>
          <a:p>
            <a:r>
              <a:rPr lang="en-US" sz="3000" dirty="0">
                <a:solidFill>
                  <a:srgbClr val="800000"/>
                </a:solidFill>
              </a:rPr>
              <a:t>7. Sustaining U.S. Fisheries</a:t>
            </a:r>
          </a:p>
        </p:txBody>
      </p:sp>
      <p:sp>
        <p:nvSpPr>
          <p:cNvPr id="70658" name="Rectangle 3"/>
          <p:cNvSpPr>
            <a:spLocks noGrp="1" noChangeArrowheads="1"/>
          </p:cNvSpPr>
          <p:nvPr>
            <p:ph idx="1"/>
          </p:nvPr>
        </p:nvSpPr>
        <p:spPr>
          <a:xfrm>
            <a:off x="4210050" y="1885951"/>
            <a:ext cx="4800600" cy="3394472"/>
          </a:xfrm>
        </p:spPr>
        <p:txBody>
          <a:bodyPr/>
          <a:lstStyle/>
          <a:p>
            <a:r>
              <a:rPr lang="en-US" sz="2100" dirty="0"/>
              <a:t>90% fully fished or overfished</a:t>
            </a:r>
          </a:p>
          <a:p>
            <a:r>
              <a:rPr lang="en-US" sz="2100" dirty="0"/>
              <a:t>1,414 species (5%) face extinction</a:t>
            </a:r>
          </a:p>
          <a:p>
            <a:pPr lvl="1"/>
            <a:r>
              <a:rPr lang="en-US" dirty="0"/>
              <a:t>No. 1 – Bluefin Tuna</a:t>
            </a:r>
          </a:p>
          <a:p>
            <a:r>
              <a:rPr lang="en-US" sz="2100" dirty="0"/>
              <a:t>Per capita annual consumption </a:t>
            </a:r>
          </a:p>
          <a:p>
            <a:pPr lvl="1"/>
            <a:r>
              <a:rPr lang="en-US" dirty="0"/>
              <a:t>1960s – 22 pounds</a:t>
            </a:r>
          </a:p>
          <a:p>
            <a:pPr lvl="1"/>
            <a:r>
              <a:rPr lang="en-US" dirty="0"/>
              <a:t>Now – 44 pounds </a:t>
            </a:r>
          </a:p>
          <a:p>
            <a:r>
              <a:rPr lang="en-US" sz="2100" dirty="0"/>
              <a:t>Over 72,000 jobs lost</a:t>
            </a:r>
          </a:p>
          <a:p>
            <a:r>
              <a:rPr lang="en-US" sz="2100" dirty="0"/>
              <a:t>Typical fisherman earns 30% less</a:t>
            </a:r>
          </a:p>
        </p:txBody>
      </p:sp>
      <p:sp>
        <p:nvSpPr>
          <p:cNvPr id="4" name="Rectangle 3"/>
          <p:cNvSpPr/>
          <p:nvPr/>
        </p:nvSpPr>
        <p:spPr>
          <a:xfrm>
            <a:off x="6602186" y="5494736"/>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93515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5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65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065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65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65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065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065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3867150" y="1314452"/>
            <a:ext cx="5140364" cy="546497"/>
          </a:xfrm>
        </p:spPr>
        <p:txBody>
          <a:bodyPr/>
          <a:lstStyle/>
          <a:p>
            <a:r>
              <a:rPr lang="en-US" sz="3000" dirty="0">
                <a:solidFill>
                  <a:srgbClr val="800000"/>
                </a:solidFill>
              </a:rPr>
              <a:t>Introduce “Catch Shares”</a:t>
            </a:r>
          </a:p>
        </p:txBody>
      </p:sp>
      <p:sp>
        <p:nvSpPr>
          <p:cNvPr id="71682" name="Rectangle 3"/>
          <p:cNvSpPr>
            <a:spLocks noGrp="1" noChangeArrowheads="1"/>
          </p:cNvSpPr>
          <p:nvPr>
            <p:ph idx="1"/>
          </p:nvPr>
        </p:nvSpPr>
        <p:spPr>
          <a:xfrm>
            <a:off x="4152900" y="2057401"/>
            <a:ext cx="5314950" cy="3394472"/>
          </a:xfrm>
        </p:spPr>
        <p:txBody>
          <a:bodyPr/>
          <a:lstStyle/>
          <a:p>
            <a:r>
              <a:rPr lang="en-US" dirty="0"/>
              <a:t>Innovative, incentive-based tool</a:t>
            </a:r>
          </a:p>
          <a:p>
            <a:r>
              <a:rPr lang="en-US" dirty="0"/>
              <a:t>“Limited Access Privilege Programs” (LAPPS)</a:t>
            </a:r>
          </a:p>
          <a:p>
            <a:r>
              <a:rPr lang="en-US" dirty="0"/>
              <a:t>Simultaneously</a:t>
            </a:r>
          </a:p>
          <a:p>
            <a:pPr lvl="1"/>
            <a:r>
              <a:rPr lang="en-US" dirty="0"/>
              <a:t>Protect environment</a:t>
            </a:r>
          </a:p>
          <a:p>
            <a:pPr lvl="1"/>
            <a:r>
              <a:rPr lang="en-US" dirty="0"/>
              <a:t>Increase profits</a:t>
            </a:r>
          </a:p>
          <a:p>
            <a:pPr lvl="1"/>
            <a:r>
              <a:rPr lang="en-US" dirty="0"/>
              <a:t>Higher quality fish</a:t>
            </a:r>
          </a:p>
          <a:p>
            <a:pPr lvl="1"/>
            <a:r>
              <a:rPr lang="en-US" dirty="0"/>
              <a:t>Create more full-time jobs</a:t>
            </a:r>
          </a:p>
          <a:p>
            <a:endParaRPr lang="en-US" dirty="0"/>
          </a:p>
        </p:txBody>
      </p:sp>
      <p:sp>
        <p:nvSpPr>
          <p:cNvPr id="4" name="Rectangle 3"/>
          <p:cNvSpPr/>
          <p:nvPr/>
        </p:nvSpPr>
        <p:spPr>
          <a:xfrm>
            <a:off x="6610350" y="55444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6712398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r>
              <a:rPr lang="en-US" sz="3000" dirty="0">
                <a:solidFill>
                  <a:srgbClr val="800000"/>
                </a:solidFill>
              </a:rPr>
              <a:t>Management of Catch Shares</a:t>
            </a:r>
          </a:p>
        </p:txBody>
      </p:sp>
      <p:sp>
        <p:nvSpPr>
          <p:cNvPr id="64515" name="Rectangle 3"/>
          <p:cNvSpPr>
            <a:spLocks noGrp="1" noChangeArrowheads="1"/>
          </p:cNvSpPr>
          <p:nvPr>
            <p:ph idx="1"/>
          </p:nvPr>
        </p:nvSpPr>
        <p:spPr>
          <a:xfrm>
            <a:off x="4267200" y="2343151"/>
            <a:ext cx="4572000" cy="2171700"/>
          </a:xfrm>
        </p:spPr>
        <p:txBody>
          <a:bodyPr/>
          <a:lstStyle/>
          <a:p>
            <a:r>
              <a:rPr lang="en-US" sz="2100" dirty="0"/>
              <a:t>Determine annual catch</a:t>
            </a:r>
          </a:p>
          <a:p>
            <a:endParaRPr lang="en-US" sz="2100" dirty="0"/>
          </a:p>
          <a:p>
            <a:r>
              <a:rPr lang="en-US" sz="2100" dirty="0"/>
              <a:t>Allocate annual catch to fishermen</a:t>
            </a:r>
          </a:p>
          <a:p>
            <a:endParaRPr lang="en-US" sz="2100" dirty="0"/>
          </a:p>
          <a:p>
            <a:r>
              <a:rPr lang="en-US" sz="2100" dirty="0"/>
              <a:t>Enforce the regulation</a:t>
            </a:r>
          </a:p>
        </p:txBody>
      </p:sp>
      <p:sp>
        <p:nvSpPr>
          <p:cNvPr id="4" name="Rectangle 3"/>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417744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r>
              <a:rPr lang="en-US" sz="3000" dirty="0">
                <a:solidFill>
                  <a:srgbClr val="800000"/>
                </a:solidFill>
              </a:rPr>
              <a:t>Benefits of Catch Shares</a:t>
            </a:r>
          </a:p>
        </p:txBody>
      </p:sp>
      <p:sp>
        <p:nvSpPr>
          <p:cNvPr id="65539" name="Rectangle 3"/>
          <p:cNvSpPr>
            <a:spLocks noGrp="1" noChangeArrowheads="1"/>
          </p:cNvSpPr>
          <p:nvPr>
            <p:ph idx="1"/>
          </p:nvPr>
        </p:nvSpPr>
        <p:spPr>
          <a:xfrm>
            <a:off x="3914775" y="1295400"/>
            <a:ext cx="5429250" cy="3394472"/>
          </a:xfrm>
        </p:spPr>
        <p:txBody>
          <a:bodyPr>
            <a:noAutofit/>
          </a:bodyPr>
          <a:lstStyle/>
          <a:p>
            <a:pPr marL="385763" indent="-385763" fontAlgn="auto">
              <a:spcAft>
                <a:spcPts val="0"/>
              </a:spcAft>
              <a:buClr>
                <a:schemeClr val="accent3"/>
              </a:buClr>
              <a:buFont typeface="+mj-lt"/>
              <a:buAutoNum type="arabicPeriod"/>
              <a:defRPr/>
            </a:pPr>
            <a:endParaRPr lang="en-US" sz="2100" dirty="0"/>
          </a:p>
          <a:p>
            <a:pPr marL="685800" indent="-339725" fontAlgn="auto">
              <a:spcAft>
                <a:spcPts val="0"/>
              </a:spcAft>
              <a:buClr>
                <a:schemeClr val="accent3"/>
              </a:buClr>
              <a:buNone/>
              <a:defRPr/>
            </a:pPr>
            <a:r>
              <a:rPr lang="en-US" sz="2100" dirty="0"/>
              <a:t>1. Employs better science and  monitoring</a:t>
            </a:r>
          </a:p>
          <a:p>
            <a:pPr marL="385763" indent="-385763" fontAlgn="auto">
              <a:spcAft>
                <a:spcPts val="0"/>
              </a:spcAft>
              <a:buClr>
                <a:schemeClr val="accent3"/>
              </a:buClr>
              <a:buFont typeface="+mj-lt"/>
              <a:buAutoNum type="arabicPeriod"/>
              <a:defRPr/>
            </a:pPr>
            <a:endParaRPr lang="en-US" sz="2100" dirty="0"/>
          </a:p>
          <a:p>
            <a:pPr marL="385763" indent="-385763" fontAlgn="auto">
              <a:spcAft>
                <a:spcPts val="0"/>
              </a:spcAft>
              <a:buClr>
                <a:schemeClr val="accent3"/>
              </a:buClr>
              <a:buFont typeface="+mj-lt"/>
              <a:buAutoNum type="arabicPeriod"/>
              <a:defRPr/>
            </a:pPr>
            <a:r>
              <a:rPr lang="en-US" sz="2100" dirty="0"/>
              <a:t>2. Reduce bycatch</a:t>
            </a:r>
          </a:p>
          <a:p>
            <a:pPr marL="385763" indent="-385763" fontAlgn="auto">
              <a:spcAft>
                <a:spcPts val="0"/>
              </a:spcAft>
              <a:buClr>
                <a:schemeClr val="accent3"/>
              </a:buClr>
              <a:buFont typeface="+mj-lt"/>
              <a:buAutoNum type="arabicPeriod"/>
              <a:defRPr/>
            </a:pPr>
            <a:endParaRPr lang="en-US" sz="2100" dirty="0"/>
          </a:p>
          <a:p>
            <a:pPr marL="385763" indent="-385763" fontAlgn="auto">
              <a:spcAft>
                <a:spcPts val="0"/>
              </a:spcAft>
              <a:buClr>
                <a:schemeClr val="accent3"/>
              </a:buClr>
              <a:buFont typeface="+mj-lt"/>
              <a:buAutoNum type="arabicPeriod"/>
              <a:defRPr/>
            </a:pPr>
            <a:r>
              <a:rPr lang="en-US" sz="2100" dirty="0"/>
              <a:t>3. Limit fishing impacts on habitats</a:t>
            </a:r>
          </a:p>
          <a:p>
            <a:pPr marL="385763" indent="-385763" fontAlgn="auto">
              <a:spcAft>
                <a:spcPts val="0"/>
              </a:spcAft>
              <a:buClr>
                <a:schemeClr val="accent3"/>
              </a:buClr>
              <a:buFont typeface="+mj-lt"/>
              <a:buAutoNum type="arabicPeriod"/>
              <a:defRPr/>
            </a:pPr>
            <a:endParaRPr lang="en-US" sz="2100" dirty="0"/>
          </a:p>
          <a:p>
            <a:pPr marL="385763" indent="-385763" fontAlgn="auto">
              <a:spcAft>
                <a:spcPts val="0"/>
              </a:spcAft>
              <a:buClr>
                <a:schemeClr val="accent3"/>
              </a:buClr>
              <a:buFont typeface="+mj-lt"/>
              <a:buAutoNum type="arabicPeriod"/>
              <a:defRPr/>
            </a:pPr>
            <a:r>
              <a:rPr lang="en-US" sz="2100" dirty="0"/>
              <a:t>4. Safer fishing</a:t>
            </a:r>
          </a:p>
          <a:p>
            <a:pPr marL="385763" indent="-385763" fontAlgn="auto">
              <a:spcAft>
                <a:spcPts val="0"/>
              </a:spcAft>
              <a:buClr>
                <a:schemeClr val="accent3"/>
              </a:buClr>
              <a:buFont typeface="+mj-lt"/>
              <a:buAutoNum type="arabicPeriod"/>
              <a:defRPr/>
            </a:pPr>
            <a:endParaRPr lang="en-US" sz="2100" dirty="0"/>
          </a:p>
          <a:p>
            <a:pPr marL="385763" indent="-385763" fontAlgn="auto">
              <a:spcAft>
                <a:spcPts val="0"/>
              </a:spcAft>
              <a:buClr>
                <a:schemeClr val="accent3"/>
              </a:buClr>
              <a:buFont typeface="+mj-lt"/>
              <a:buAutoNum type="arabicPeriod"/>
              <a:defRPr/>
            </a:pPr>
            <a:r>
              <a:rPr lang="en-US" sz="2100" dirty="0"/>
              <a:t>5. Improving economic performance</a:t>
            </a:r>
          </a:p>
        </p:txBody>
      </p:sp>
      <p:sp>
        <p:nvSpPr>
          <p:cNvPr id="4" name="Rectangle 3"/>
          <p:cNvSpPr/>
          <p:nvPr/>
        </p:nvSpPr>
        <p:spPr>
          <a:xfrm>
            <a:off x="6096000" y="6324601"/>
            <a:ext cx="331470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r>
              <a:rPr lang="en-US" sz="900" dirty="0">
                <a:solidFill>
                  <a:srgbClr val="000000"/>
                </a:solidFill>
                <a:latin typeface="Arial"/>
              </a:rPr>
              <a:t>.</a:t>
            </a:r>
          </a:p>
        </p:txBody>
      </p:sp>
    </p:spTree>
    <p:extLst>
      <p:ext uri="{BB962C8B-B14F-4D97-AF65-F5344CB8AC3E}">
        <p14:creationId xmlns:p14="http://schemas.microsoft.com/office/powerpoint/2010/main" val="213423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r>
              <a:rPr lang="en-US" sz="3000" dirty="0">
                <a:solidFill>
                  <a:srgbClr val="800000"/>
                </a:solidFill>
              </a:rPr>
              <a:t>8. What is a green building?</a:t>
            </a:r>
          </a:p>
        </p:txBody>
      </p:sp>
      <p:sp>
        <p:nvSpPr>
          <p:cNvPr id="66563" name="Rectangle 3"/>
          <p:cNvSpPr>
            <a:spLocks noGrp="1" noChangeArrowheads="1"/>
          </p:cNvSpPr>
          <p:nvPr>
            <p:ph idx="1"/>
          </p:nvPr>
        </p:nvSpPr>
        <p:spPr>
          <a:xfrm>
            <a:off x="4191000" y="1676400"/>
            <a:ext cx="6403490" cy="3394472"/>
          </a:xfrm>
        </p:spPr>
        <p:txBody>
          <a:bodyPr/>
          <a:lstStyle/>
          <a:p>
            <a:r>
              <a:rPr lang="en-US" b="1" dirty="0"/>
              <a:t>Increasing efficiency</a:t>
            </a:r>
          </a:p>
          <a:p>
            <a:pPr lvl="1"/>
            <a:r>
              <a:rPr lang="en-US" dirty="0"/>
              <a:t>Energy</a:t>
            </a:r>
          </a:p>
          <a:p>
            <a:pPr lvl="1"/>
            <a:r>
              <a:rPr lang="en-US" dirty="0"/>
              <a:t>Water</a:t>
            </a:r>
          </a:p>
          <a:p>
            <a:pPr lvl="1"/>
            <a:r>
              <a:rPr lang="en-US" dirty="0"/>
              <a:t>Materials</a:t>
            </a:r>
          </a:p>
          <a:p>
            <a:pPr lvl="1">
              <a:buFont typeface="Wingdings 2" pitchFamily="18" charset="2"/>
              <a:buNone/>
            </a:pPr>
            <a:endParaRPr lang="en-US" dirty="0"/>
          </a:p>
          <a:p>
            <a:r>
              <a:rPr lang="en-US" b="1" dirty="0"/>
              <a:t>Reducing building impacts on</a:t>
            </a:r>
          </a:p>
          <a:p>
            <a:pPr lvl="1"/>
            <a:r>
              <a:rPr lang="en-US" dirty="0"/>
              <a:t>Human health</a:t>
            </a:r>
          </a:p>
          <a:p>
            <a:pPr lvl="1"/>
            <a:r>
              <a:rPr lang="en-US" dirty="0"/>
              <a:t>Environment</a:t>
            </a:r>
          </a:p>
          <a:p>
            <a:pPr lvl="1"/>
            <a:endParaRPr lang="en-US" dirty="0"/>
          </a:p>
        </p:txBody>
      </p:sp>
      <p:sp>
        <p:nvSpPr>
          <p:cNvPr id="5" name="Rectangle 4"/>
          <p:cNvSpPr/>
          <p:nvPr/>
        </p:nvSpPr>
        <p:spPr>
          <a:xfrm>
            <a:off x="6629400" y="5536126"/>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389735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5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65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65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65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656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6656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665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667000" y="609600"/>
            <a:ext cx="8001000" cy="1143000"/>
          </a:xfrm>
        </p:spPr>
        <p:txBody>
          <a:bodyPr/>
          <a:lstStyle/>
          <a:p>
            <a:pPr eaLnBrk="1" hangingPunct="1"/>
            <a:r>
              <a:rPr lang="en-US" altLang="en-US" sz="3600" dirty="0">
                <a:solidFill>
                  <a:srgbClr val="990000"/>
                </a:solidFill>
              </a:rPr>
              <a:t>How Fast Does The World Add Enough Additional People to Populate Another U.S.?</a:t>
            </a:r>
          </a:p>
        </p:txBody>
      </p:sp>
      <p:sp>
        <p:nvSpPr>
          <p:cNvPr id="57347" name="Rectangle 3"/>
          <p:cNvSpPr>
            <a:spLocks noGrp="1" noChangeArrowheads="1"/>
          </p:cNvSpPr>
          <p:nvPr>
            <p:ph idx="1"/>
          </p:nvPr>
        </p:nvSpPr>
        <p:spPr>
          <a:xfrm>
            <a:off x="2895600" y="2133600"/>
            <a:ext cx="7086600" cy="3429000"/>
          </a:xfrm>
        </p:spPr>
        <p:txBody>
          <a:bodyPr/>
          <a:lstStyle/>
          <a:p>
            <a:pPr marL="0" indent="0">
              <a:buNone/>
            </a:pPr>
            <a:r>
              <a:rPr lang="en-US" altLang="en-US" dirty="0">
                <a:solidFill>
                  <a:srgbClr val="000099"/>
                </a:solidFill>
              </a:rPr>
              <a:t>	 Years:</a:t>
            </a:r>
            <a:r>
              <a:rPr lang="en-US" altLang="en-US" dirty="0"/>
              <a:t>	</a:t>
            </a:r>
            <a:r>
              <a:rPr lang="en-US" altLang="en-US" dirty="0">
                <a:solidFill>
                  <a:srgbClr val="C0C0C0"/>
                </a:solidFill>
              </a:rPr>
              <a:t>a.	1</a:t>
            </a:r>
          </a:p>
          <a:p>
            <a:pPr marL="0" indent="0">
              <a:buNone/>
            </a:pPr>
            <a:r>
              <a:rPr lang="en-US" altLang="en-US" dirty="0"/>
              <a:t>			b.	5</a:t>
            </a:r>
          </a:p>
          <a:p>
            <a:pPr marL="0" indent="0">
              <a:buNone/>
            </a:pPr>
            <a:r>
              <a:rPr lang="en-US" altLang="en-US" dirty="0"/>
              <a:t>			</a:t>
            </a:r>
            <a:r>
              <a:rPr lang="en-US" altLang="en-US" dirty="0">
                <a:solidFill>
                  <a:srgbClr val="C0C0C0"/>
                </a:solidFill>
              </a:rPr>
              <a:t>c.	10</a:t>
            </a:r>
          </a:p>
          <a:p>
            <a:pPr marL="0" indent="0">
              <a:buNone/>
            </a:pPr>
            <a:r>
              <a:rPr lang="en-US" altLang="en-US" dirty="0">
                <a:solidFill>
                  <a:srgbClr val="C0C0C0"/>
                </a:solidFill>
              </a:rPr>
              <a:t>			d.	25</a:t>
            </a:r>
          </a:p>
          <a:p>
            <a:pPr marL="0" indent="0">
              <a:buNone/>
            </a:pPr>
            <a:r>
              <a:rPr lang="en-US" altLang="en-US" dirty="0">
                <a:solidFill>
                  <a:srgbClr val="C0C0C0"/>
                </a:solidFill>
              </a:rPr>
              <a:t>			e.	110</a:t>
            </a:r>
          </a:p>
          <a:p>
            <a:pPr marL="0" indent="0">
              <a:buNone/>
            </a:pPr>
            <a:endParaRPr lang="en-US" altLang="en-US" dirty="0"/>
          </a:p>
        </p:txBody>
      </p:sp>
      <p:pic>
        <p:nvPicPr>
          <p:cNvPr id="57348" name="Picture 4" descr="crowd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3200401"/>
            <a:ext cx="2200275"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Crow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25908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254876" y="5963921"/>
            <a:ext cx="300915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3625199263"/>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Projects Earn Points</a:t>
            </a:r>
          </a:p>
        </p:txBody>
      </p:sp>
      <p:sp>
        <p:nvSpPr>
          <p:cNvPr id="4" name="Rectangle 1"/>
          <p:cNvSpPr>
            <a:spLocks noGrp="1" noChangeArrowheads="1"/>
          </p:cNvSpPr>
          <p:nvPr>
            <p:ph idx="1"/>
          </p:nvPr>
        </p:nvSpPr>
        <p:spPr bwMode="auto">
          <a:xfrm>
            <a:off x="4724401" y="1544852"/>
            <a:ext cx="428871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hangingPunct="0">
              <a:spcBef>
                <a:spcPct val="0"/>
              </a:spcBef>
            </a:pPr>
            <a:r>
              <a:rPr lang="en-US" altLang="en-US" dirty="0">
                <a:solidFill>
                  <a:srgbClr val="002060"/>
                </a:solidFill>
                <a:latin typeface="Arial" panose="020B0604020202020204" pitchFamily="34" charset="0"/>
              </a:rPr>
              <a:t>Integrative process </a:t>
            </a:r>
          </a:p>
          <a:p>
            <a:pPr eaLnBrk="0" hangingPunct="0">
              <a:spcBef>
                <a:spcPct val="0"/>
              </a:spcBef>
            </a:pPr>
            <a:r>
              <a:rPr lang="en-US" altLang="en-US" dirty="0">
                <a:solidFill>
                  <a:srgbClr val="002060"/>
                </a:solidFill>
                <a:latin typeface="Arial" panose="020B0604020202020204" pitchFamily="34" charset="0"/>
              </a:rPr>
              <a:t>Location and transportation</a:t>
            </a:r>
          </a:p>
          <a:p>
            <a:pPr eaLnBrk="0" hangingPunct="0">
              <a:spcBef>
                <a:spcPct val="0"/>
              </a:spcBef>
            </a:pPr>
            <a:r>
              <a:rPr lang="en-US" altLang="en-US" dirty="0">
                <a:solidFill>
                  <a:srgbClr val="002060"/>
                </a:solidFill>
                <a:latin typeface="Arial" panose="020B0604020202020204" pitchFamily="34" charset="0"/>
              </a:rPr>
              <a:t>Sustainable sites</a:t>
            </a:r>
          </a:p>
          <a:p>
            <a:pPr eaLnBrk="0" hangingPunct="0">
              <a:spcBef>
                <a:spcPct val="0"/>
              </a:spcBef>
            </a:pPr>
            <a:r>
              <a:rPr lang="en-US" altLang="en-US" dirty="0">
                <a:solidFill>
                  <a:srgbClr val="002060"/>
                </a:solidFill>
                <a:latin typeface="Arial" panose="020B0604020202020204" pitchFamily="34" charset="0"/>
              </a:rPr>
              <a:t>Water efficiency</a:t>
            </a:r>
          </a:p>
          <a:p>
            <a:pPr eaLnBrk="0" hangingPunct="0">
              <a:spcBef>
                <a:spcPct val="0"/>
              </a:spcBef>
            </a:pPr>
            <a:r>
              <a:rPr lang="en-US" altLang="en-US" dirty="0">
                <a:solidFill>
                  <a:srgbClr val="002060"/>
                </a:solidFill>
                <a:latin typeface="Arial" panose="020B0604020202020204" pitchFamily="34" charset="0"/>
              </a:rPr>
              <a:t>Energy and atmosphere </a:t>
            </a:r>
          </a:p>
          <a:p>
            <a:pPr eaLnBrk="0" hangingPunct="0">
              <a:spcBef>
                <a:spcPct val="0"/>
              </a:spcBef>
            </a:pPr>
            <a:r>
              <a:rPr lang="en-US" altLang="en-US" dirty="0">
                <a:solidFill>
                  <a:srgbClr val="002060"/>
                </a:solidFill>
                <a:latin typeface="Arial" panose="020B0604020202020204" pitchFamily="34" charset="0"/>
              </a:rPr>
              <a:t>Materials and resources </a:t>
            </a:r>
          </a:p>
          <a:p>
            <a:pPr eaLnBrk="0" hangingPunct="0">
              <a:spcBef>
                <a:spcPct val="0"/>
              </a:spcBef>
            </a:pPr>
            <a:r>
              <a:rPr lang="en-US" altLang="en-US" dirty="0">
                <a:solidFill>
                  <a:srgbClr val="002060"/>
                </a:solidFill>
                <a:latin typeface="Arial" panose="020B0604020202020204" pitchFamily="34" charset="0"/>
              </a:rPr>
              <a:t>Indoor environmental quality </a:t>
            </a:r>
          </a:p>
          <a:p>
            <a:pPr eaLnBrk="0" hangingPunct="0">
              <a:spcBef>
                <a:spcPct val="0"/>
              </a:spcBef>
            </a:pPr>
            <a:r>
              <a:rPr lang="en-US" altLang="en-US" dirty="0">
                <a:solidFill>
                  <a:srgbClr val="002060"/>
                </a:solidFill>
                <a:latin typeface="Arial" panose="020B0604020202020204" pitchFamily="34" charset="0"/>
              </a:rPr>
              <a:t>Innovation </a:t>
            </a:r>
          </a:p>
          <a:p>
            <a:pPr eaLnBrk="0" hangingPunct="0">
              <a:spcBef>
                <a:spcPct val="0"/>
              </a:spcBef>
            </a:pPr>
            <a:r>
              <a:rPr lang="en-US" altLang="en-US" dirty="0">
                <a:solidFill>
                  <a:srgbClr val="002060"/>
                </a:solidFill>
                <a:latin typeface="Arial" panose="020B0604020202020204" pitchFamily="34" charset="0"/>
              </a:rPr>
              <a:t>Regional priority</a:t>
            </a:r>
          </a:p>
        </p:txBody>
      </p:sp>
      <p:sp>
        <p:nvSpPr>
          <p:cNvPr id="5" name="Rectangle 4"/>
          <p:cNvSpPr/>
          <p:nvPr/>
        </p:nvSpPr>
        <p:spPr>
          <a:xfrm>
            <a:off x="7006587" y="5452788"/>
            <a:ext cx="2497800" cy="300082"/>
          </a:xfrm>
          <a:prstGeom prst="rect">
            <a:avLst/>
          </a:prstGeom>
        </p:spPr>
        <p:txBody>
          <a:bodyPr wrap="none">
            <a:spAutoFit/>
          </a:bodyPr>
          <a:lstStyle/>
          <a:p>
            <a:pPr defTabSz="685800"/>
            <a:r>
              <a:rPr lang="en-US" sz="1350" dirty="0">
                <a:solidFill>
                  <a:srgbClr val="000000"/>
                </a:solidFill>
                <a:latin typeface="Arial"/>
              </a:rPr>
              <a:t> </a:t>
            </a:r>
            <a:r>
              <a:rPr lang="en-US" sz="900" dirty="0">
                <a:solidFill>
                  <a:srgbClr val="000000"/>
                </a:solidFill>
                <a:latin typeface="Arial"/>
              </a:rPr>
              <a:t>©2016 George P. Nassos &amp; Associates, Inc.</a:t>
            </a:r>
          </a:p>
        </p:txBody>
      </p:sp>
    </p:spTree>
    <p:extLst>
      <p:ext uri="{BB962C8B-B14F-4D97-AF65-F5344CB8AC3E}">
        <p14:creationId xmlns:p14="http://schemas.microsoft.com/office/powerpoint/2010/main" val="9797047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505200" y="609601"/>
            <a:ext cx="5676900" cy="557213"/>
          </a:xfrm>
        </p:spPr>
        <p:txBody>
          <a:bodyPr>
            <a:normAutofit fontScale="90000"/>
          </a:bodyPr>
          <a:lstStyle/>
          <a:p>
            <a:pPr fontAlgn="auto">
              <a:spcAft>
                <a:spcPts val="0"/>
              </a:spcAft>
              <a:defRPr/>
            </a:pPr>
            <a:r>
              <a:rPr lang="en-US" dirty="0"/>
              <a:t>Point System for All Projects</a:t>
            </a:r>
          </a:p>
        </p:txBody>
      </p:sp>
      <p:sp>
        <p:nvSpPr>
          <p:cNvPr id="82946" name="Rectangle 3"/>
          <p:cNvSpPr>
            <a:spLocks noGrp="1" noChangeArrowheads="1"/>
          </p:cNvSpPr>
          <p:nvPr>
            <p:ph idx="1"/>
          </p:nvPr>
        </p:nvSpPr>
        <p:spPr>
          <a:xfrm>
            <a:off x="4572000" y="1676400"/>
            <a:ext cx="3886200" cy="3394472"/>
          </a:xfrm>
        </p:spPr>
        <p:txBody>
          <a:bodyPr/>
          <a:lstStyle/>
          <a:p>
            <a:r>
              <a:rPr lang="en-US" sz="2100" dirty="0"/>
              <a:t>Certified:  40 – 49</a:t>
            </a:r>
          </a:p>
          <a:p>
            <a:endParaRPr lang="en-US" sz="2100" dirty="0"/>
          </a:p>
          <a:p>
            <a:r>
              <a:rPr lang="en-US" sz="2100" dirty="0"/>
              <a:t>Silver:  50 – 59 </a:t>
            </a:r>
          </a:p>
          <a:p>
            <a:endParaRPr lang="en-US" sz="2100" dirty="0"/>
          </a:p>
          <a:p>
            <a:r>
              <a:rPr lang="en-US" sz="2100" dirty="0"/>
              <a:t>Gold:	  60 – 79 </a:t>
            </a:r>
          </a:p>
          <a:p>
            <a:endParaRPr lang="en-US" sz="2100" dirty="0"/>
          </a:p>
          <a:p>
            <a:r>
              <a:rPr lang="en-US" sz="2100" dirty="0"/>
              <a:t>Platinum: 80+</a:t>
            </a:r>
          </a:p>
          <a:p>
            <a:endParaRPr lang="en-US" sz="2100" dirty="0"/>
          </a:p>
          <a:p>
            <a:r>
              <a:rPr lang="en-US" sz="2100" dirty="0"/>
              <a:t>Additional bonus of 10 points</a:t>
            </a:r>
          </a:p>
          <a:p>
            <a:pPr>
              <a:buNone/>
            </a:pPr>
            <a:r>
              <a:rPr lang="en-US" sz="750" dirty="0">
                <a:solidFill>
                  <a:srgbClr val="000000"/>
                </a:solidFill>
              </a:rPr>
              <a:t> </a:t>
            </a:r>
            <a:endParaRPr lang="en-US" sz="1200" dirty="0">
              <a:solidFill>
                <a:srgbClr val="000000"/>
              </a:solidFill>
            </a:endParaRPr>
          </a:p>
          <a:p>
            <a:pPr>
              <a:buNone/>
            </a:pPr>
            <a:r>
              <a:rPr lang="en-US" sz="1200" dirty="0">
                <a:solidFill>
                  <a:srgbClr val="000000"/>
                </a:solidFill>
              </a:rPr>
              <a:t>                                                           </a:t>
            </a:r>
          </a:p>
          <a:p>
            <a:pPr>
              <a:buNone/>
            </a:pPr>
            <a:endParaRPr lang="en-US" sz="1200" dirty="0">
              <a:solidFill>
                <a:srgbClr val="000000"/>
              </a:solidFill>
            </a:endParaRPr>
          </a:p>
          <a:p>
            <a:pPr>
              <a:buNone/>
            </a:pPr>
            <a:endParaRPr lang="en-US" sz="1200" dirty="0">
              <a:solidFill>
                <a:srgbClr val="000000"/>
              </a:solidFill>
            </a:endParaRPr>
          </a:p>
          <a:p>
            <a:pPr>
              <a:buNone/>
            </a:pPr>
            <a:endParaRPr lang="en-US" sz="1200" dirty="0">
              <a:solidFill>
                <a:srgbClr val="000000"/>
              </a:solidFill>
            </a:endParaRPr>
          </a:p>
          <a:p>
            <a:pPr>
              <a:buNone/>
            </a:pPr>
            <a:r>
              <a:rPr lang="en-US" sz="1200" dirty="0">
                <a:solidFill>
                  <a:srgbClr val="000000"/>
                </a:solidFill>
              </a:rPr>
              <a:t>                            </a:t>
            </a:r>
            <a:r>
              <a:rPr lang="en-US" sz="1000" dirty="0">
                <a:solidFill>
                  <a:srgbClr val="000000"/>
                </a:solidFill>
              </a:rPr>
              <a:t>©2017 George P. Nassos &amp; Associates, Inc.</a:t>
            </a:r>
            <a:endParaRPr lang="en-US" sz="1000" dirty="0"/>
          </a:p>
          <a:p>
            <a:endParaRPr lang="en-US" dirty="0"/>
          </a:p>
        </p:txBody>
      </p:sp>
    </p:spTree>
    <p:extLst>
      <p:ext uri="{BB962C8B-B14F-4D97-AF65-F5344CB8AC3E}">
        <p14:creationId xmlns:p14="http://schemas.microsoft.com/office/powerpoint/2010/main" val="525566873"/>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609600"/>
            <a:ext cx="7162800" cy="1143000"/>
          </a:xfrm>
        </p:spPr>
        <p:txBody>
          <a:bodyPr/>
          <a:lstStyle/>
          <a:p>
            <a:r>
              <a:rPr lang="en-US" sz="3000" dirty="0">
                <a:solidFill>
                  <a:srgbClr val="800000"/>
                </a:solidFill>
              </a:rPr>
              <a:t>LEED 4.0 Benefits</a:t>
            </a:r>
          </a:p>
        </p:txBody>
      </p:sp>
      <p:sp>
        <p:nvSpPr>
          <p:cNvPr id="3" name="Content Placeholder 2"/>
          <p:cNvSpPr>
            <a:spLocks noGrp="1"/>
          </p:cNvSpPr>
          <p:nvPr>
            <p:ph idx="1"/>
          </p:nvPr>
        </p:nvSpPr>
        <p:spPr>
          <a:xfrm>
            <a:off x="4191000" y="1836539"/>
            <a:ext cx="5314950" cy="3394472"/>
          </a:xfrm>
        </p:spPr>
        <p:txBody>
          <a:bodyPr/>
          <a:lstStyle/>
          <a:p>
            <a:pPr marL="385763" indent="-385763">
              <a:lnSpc>
                <a:spcPts val="3750"/>
              </a:lnSpc>
              <a:spcBef>
                <a:spcPts val="0"/>
              </a:spcBef>
              <a:buFont typeface="+mj-lt"/>
              <a:buAutoNum type="arabicPeriod"/>
            </a:pPr>
            <a:r>
              <a:rPr lang="en-US" dirty="0"/>
              <a:t>Flexibility with strategy</a:t>
            </a:r>
          </a:p>
          <a:p>
            <a:pPr marL="385763" indent="-385763">
              <a:lnSpc>
                <a:spcPts val="3750"/>
              </a:lnSpc>
              <a:spcBef>
                <a:spcPts val="0"/>
              </a:spcBef>
              <a:buFont typeface="+mj-lt"/>
              <a:buAutoNum type="arabicPeriod"/>
            </a:pPr>
            <a:r>
              <a:rPr lang="en-US" dirty="0"/>
              <a:t>Performance based approach</a:t>
            </a:r>
          </a:p>
          <a:p>
            <a:pPr marL="385763" indent="-385763">
              <a:lnSpc>
                <a:spcPts val="3750"/>
              </a:lnSpc>
              <a:spcBef>
                <a:spcPts val="0"/>
              </a:spcBef>
              <a:buFont typeface="+mj-lt"/>
              <a:buAutoNum type="arabicPeriod"/>
            </a:pPr>
            <a:r>
              <a:rPr lang="en-US" dirty="0"/>
              <a:t>Smart grid thinking</a:t>
            </a:r>
          </a:p>
          <a:p>
            <a:pPr marL="385763" indent="-385763">
              <a:lnSpc>
                <a:spcPts val="3750"/>
              </a:lnSpc>
              <a:spcBef>
                <a:spcPts val="0"/>
              </a:spcBef>
              <a:buFont typeface="+mj-lt"/>
              <a:buAutoNum type="arabicPeriod"/>
            </a:pPr>
            <a:r>
              <a:rPr lang="en-US" dirty="0"/>
              <a:t>More comprehensive approach to water</a:t>
            </a:r>
          </a:p>
          <a:p>
            <a:pPr marL="385763" indent="-385763">
              <a:lnSpc>
                <a:spcPts val="3750"/>
              </a:lnSpc>
              <a:spcBef>
                <a:spcPts val="0"/>
              </a:spcBef>
              <a:buFont typeface="+mj-lt"/>
              <a:buAutoNum type="arabicPeriod"/>
            </a:pPr>
            <a:r>
              <a:rPr lang="en-US" dirty="0"/>
              <a:t>Expanded focus on materials</a:t>
            </a:r>
          </a:p>
          <a:p>
            <a:pPr marL="385763" indent="-385763">
              <a:lnSpc>
                <a:spcPts val="3750"/>
              </a:lnSpc>
              <a:spcBef>
                <a:spcPts val="0"/>
              </a:spcBef>
              <a:buFont typeface="+mj-lt"/>
              <a:buAutoNum type="arabicPeriod"/>
            </a:pPr>
            <a:r>
              <a:rPr lang="en-US" dirty="0"/>
              <a:t>Streamlined documentation</a:t>
            </a:r>
          </a:p>
        </p:txBody>
      </p:sp>
      <p:sp>
        <p:nvSpPr>
          <p:cNvPr id="4" name="Rectangle 3"/>
          <p:cNvSpPr/>
          <p:nvPr/>
        </p:nvSpPr>
        <p:spPr>
          <a:xfrm>
            <a:off x="7239000" y="6096000"/>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58139745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810001" y="1657351"/>
            <a:ext cx="5257800" cy="475060"/>
          </a:xfrm>
        </p:spPr>
        <p:txBody>
          <a:bodyPr>
            <a:normAutofit fontScale="90000"/>
          </a:bodyPr>
          <a:lstStyle/>
          <a:p>
            <a:pPr fontAlgn="auto">
              <a:spcAft>
                <a:spcPts val="0"/>
              </a:spcAft>
              <a:defRPr/>
            </a:pPr>
            <a:r>
              <a:rPr lang="en-US" dirty="0">
                <a:solidFill>
                  <a:srgbClr val="800000"/>
                </a:solidFill>
              </a:rPr>
              <a:t>Human &amp; Social Benefits</a:t>
            </a:r>
          </a:p>
        </p:txBody>
      </p:sp>
      <p:sp>
        <p:nvSpPr>
          <p:cNvPr id="72707" name="Rectangle 3"/>
          <p:cNvSpPr>
            <a:spLocks noGrp="1" noChangeArrowheads="1"/>
          </p:cNvSpPr>
          <p:nvPr>
            <p:ph idx="1"/>
          </p:nvPr>
        </p:nvSpPr>
        <p:spPr>
          <a:xfrm>
            <a:off x="4038600" y="2143126"/>
            <a:ext cx="4800600" cy="2545854"/>
          </a:xfrm>
        </p:spPr>
        <p:txBody>
          <a:bodyPr/>
          <a:lstStyle/>
          <a:p>
            <a:endParaRPr lang="en-US" dirty="0"/>
          </a:p>
          <a:p>
            <a:pPr marL="385763" indent="-385763">
              <a:lnSpc>
                <a:spcPts val="3750"/>
              </a:lnSpc>
              <a:spcBef>
                <a:spcPts val="0"/>
              </a:spcBef>
              <a:buFont typeface="+mj-lt"/>
              <a:buAutoNum type="arabicPeriod"/>
            </a:pPr>
            <a:r>
              <a:rPr lang="en-US" dirty="0"/>
              <a:t>Day lighting improved test scores</a:t>
            </a:r>
          </a:p>
          <a:p>
            <a:pPr marL="385763" indent="-385763">
              <a:lnSpc>
                <a:spcPts val="3750"/>
              </a:lnSpc>
              <a:spcBef>
                <a:spcPts val="0"/>
              </a:spcBef>
              <a:buFont typeface="+mj-lt"/>
              <a:buAutoNum type="arabicPeriod"/>
            </a:pPr>
            <a:r>
              <a:rPr lang="en-US" dirty="0"/>
              <a:t>Higher sales with sky lights</a:t>
            </a:r>
          </a:p>
          <a:p>
            <a:pPr marL="385763" indent="-385763">
              <a:lnSpc>
                <a:spcPts val="3750"/>
              </a:lnSpc>
              <a:spcBef>
                <a:spcPts val="0"/>
              </a:spcBef>
              <a:buFont typeface="+mj-lt"/>
              <a:buAutoNum type="arabicPeriod"/>
            </a:pPr>
            <a:r>
              <a:rPr lang="en-US" dirty="0"/>
              <a:t>Increased productivity</a:t>
            </a:r>
          </a:p>
          <a:p>
            <a:pPr marL="385763" indent="-385763">
              <a:lnSpc>
                <a:spcPts val="3750"/>
              </a:lnSpc>
              <a:spcBef>
                <a:spcPts val="0"/>
              </a:spcBef>
              <a:buFont typeface="+mj-lt"/>
              <a:buAutoNum type="arabicPeriod"/>
            </a:pPr>
            <a:r>
              <a:rPr lang="en-US" dirty="0"/>
              <a:t>Reduced respiratory diseases</a:t>
            </a:r>
          </a:p>
        </p:txBody>
      </p:sp>
      <p:sp>
        <p:nvSpPr>
          <p:cNvPr id="5" name="Rectangle 4"/>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3677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7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Bank of america tower-50"/>
          <p:cNvPicPr>
            <a:picLocks noChangeAspect="1" noChangeArrowheads="1"/>
          </p:cNvPicPr>
          <p:nvPr/>
        </p:nvPicPr>
        <p:blipFill>
          <a:blip r:embed="rId3" cstate="print"/>
          <a:srcRect/>
          <a:stretch>
            <a:fillRect/>
          </a:stretch>
        </p:blipFill>
        <p:spPr bwMode="auto">
          <a:xfrm>
            <a:off x="4572000" y="152401"/>
            <a:ext cx="4191000" cy="6450217"/>
          </a:xfrm>
          <a:prstGeom prst="rect">
            <a:avLst/>
          </a:prstGeom>
          <a:noFill/>
          <a:ln w="9525">
            <a:noFill/>
            <a:miter lim="800000"/>
            <a:headEnd/>
            <a:tailEnd/>
          </a:ln>
        </p:spPr>
      </p:pic>
    </p:spTree>
    <p:extLst>
      <p:ext uri="{BB962C8B-B14F-4D97-AF65-F5344CB8AC3E}">
        <p14:creationId xmlns:p14="http://schemas.microsoft.com/office/powerpoint/2010/main" val="386489541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3733800" y="609600"/>
            <a:ext cx="5829300" cy="375476"/>
          </a:xfrm>
        </p:spPr>
        <p:txBody>
          <a:bodyPr>
            <a:normAutofit fontScale="90000"/>
          </a:bodyPr>
          <a:lstStyle/>
          <a:p>
            <a:r>
              <a:rPr lang="en-US" b="1" dirty="0">
                <a:solidFill>
                  <a:srgbClr val="800000"/>
                </a:solidFill>
              </a:rPr>
              <a:t>Certainly Not LEED Certified</a:t>
            </a:r>
          </a:p>
        </p:txBody>
      </p:sp>
      <p:pic>
        <p:nvPicPr>
          <p:cNvPr id="32773" name="Picture 5"/>
          <p:cNvPicPr>
            <a:picLocks noChangeAspect="1" noChangeArrowheads="1"/>
          </p:cNvPicPr>
          <p:nvPr/>
        </p:nvPicPr>
        <p:blipFill>
          <a:blip r:embed="rId3" cstate="print"/>
          <a:srcRect/>
          <a:stretch>
            <a:fillRect/>
          </a:stretch>
        </p:blipFill>
        <p:spPr bwMode="auto">
          <a:xfrm>
            <a:off x="5124450" y="1866913"/>
            <a:ext cx="1943100" cy="3816622"/>
          </a:xfrm>
          <a:prstGeom prst="rect">
            <a:avLst/>
          </a:prstGeom>
          <a:noFill/>
          <a:ln w="9525">
            <a:noFill/>
            <a:miter lim="800000"/>
            <a:headEnd/>
            <a:tailEnd/>
          </a:ln>
          <a:effectLst/>
        </p:spPr>
      </p:pic>
      <p:sp>
        <p:nvSpPr>
          <p:cNvPr id="5" name="Rectangle 4"/>
          <p:cNvSpPr/>
          <p:nvPr/>
        </p:nvSpPr>
        <p:spPr>
          <a:xfrm>
            <a:off x="7010400" y="5683535"/>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823207074"/>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4557" y="857250"/>
            <a:ext cx="5372100" cy="857250"/>
          </a:xfrm>
        </p:spPr>
        <p:txBody>
          <a:bodyPr/>
          <a:lstStyle/>
          <a:p>
            <a:r>
              <a:rPr lang="en-US" sz="3000" dirty="0"/>
              <a:t>Certification Trend</a:t>
            </a:r>
          </a:p>
        </p:txBody>
      </p:sp>
      <p:sp>
        <p:nvSpPr>
          <p:cNvPr id="3" name="Content Placeholder 2"/>
          <p:cNvSpPr>
            <a:spLocks noGrp="1"/>
          </p:cNvSpPr>
          <p:nvPr>
            <p:ph idx="1"/>
          </p:nvPr>
        </p:nvSpPr>
        <p:spPr>
          <a:xfrm>
            <a:off x="3690257" y="1600201"/>
            <a:ext cx="5486400" cy="3072154"/>
          </a:xfrm>
        </p:spPr>
        <p:txBody>
          <a:bodyPr/>
          <a:lstStyle/>
          <a:p>
            <a:r>
              <a:rPr lang="en-US" sz="2100" dirty="0"/>
              <a:t>1% of Non-Residential Buildings certified</a:t>
            </a:r>
          </a:p>
          <a:p>
            <a:r>
              <a:rPr lang="en-US" sz="2100" dirty="0"/>
              <a:t>3.8% based on area are certified</a:t>
            </a:r>
          </a:p>
          <a:p>
            <a:r>
              <a:rPr lang="en-US" sz="2100" dirty="0"/>
              <a:t>Certification of existing buildings – 0.01%</a:t>
            </a:r>
          </a:p>
          <a:p>
            <a:r>
              <a:rPr lang="en-US" sz="2100" dirty="0"/>
              <a:t>540 applications in 2016 – 4,000 per year previous 10 years</a:t>
            </a:r>
          </a:p>
          <a:p>
            <a:r>
              <a:rPr lang="en-US" sz="2100" dirty="0" err="1"/>
              <a:t>LEEDership</a:t>
            </a:r>
            <a:r>
              <a:rPr lang="en-US" sz="2100" dirty="0"/>
              <a:t> recommends</a:t>
            </a:r>
          </a:p>
          <a:p>
            <a:pPr lvl="1"/>
            <a:r>
              <a:rPr lang="en-US" dirty="0"/>
              <a:t>Cut carbon emissions</a:t>
            </a:r>
          </a:p>
          <a:p>
            <a:pPr lvl="1"/>
            <a:r>
              <a:rPr lang="en-US" dirty="0"/>
              <a:t>More healthy buildings</a:t>
            </a:r>
          </a:p>
          <a:p>
            <a:pPr lvl="1"/>
            <a:r>
              <a:rPr lang="en-US" dirty="0"/>
              <a:t>Cut certification time 90-99% -- one week</a:t>
            </a:r>
          </a:p>
          <a:p>
            <a:pPr lvl="1"/>
            <a:r>
              <a:rPr lang="en-US" dirty="0"/>
              <a:t>Use cloud based analytics</a:t>
            </a:r>
          </a:p>
        </p:txBody>
      </p:sp>
      <p:sp>
        <p:nvSpPr>
          <p:cNvPr id="4" name="Rectangle 3"/>
          <p:cNvSpPr/>
          <p:nvPr/>
        </p:nvSpPr>
        <p:spPr>
          <a:xfrm>
            <a:off x="7010400" y="5809330"/>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423284852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924302" y="1621186"/>
            <a:ext cx="4961033" cy="846535"/>
          </a:xfrm>
        </p:spPr>
        <p:txBody>
          <a:bodyPr>
            <a:normAutofit fontScale="90000"/>
          </a:bodyPr>
          <a:lstStyle/>
          <a:p>
            <a:pPr fontAlgn="auto">
              <a:spcAft>
                <a:spcPts val="0"/>
              </a:spcAft>
              <a:defRPr/>
            </a:pPr>
            <a:r>
              <a:rPr lang="en-US" dirty="0">
                <a:solidFill>
                  <a:srgbClr val="800000"/>
                </a:solidFill>
              </a:rPr>
              <a:t>9. “Big Hairy Audacious Goal”</a:t>
            </a:r>
            <a:r>
              <a:rPr lang="en-US" dirty="0"/>
              <a:t/>
            </a:r>
            <a:br>
              <a:rPr lang="en-US" dirty="0"/>
            </a:br>
            <a:endParaRPr lang="en-US" dirty="0"/>
          </a:p>
        </p:txBody>
      </p:sp>
      <p:sp>
        <p:nvSpPr>
          <p:cNvPr id="39938" name="Rectangle 3"/>
          <p:cNvSpPr>
            <a:spLocks noGrp="1" noChangeArrowheads="1"/>
          </p:cNvSpPr>
          <p:nvPr>
            <p:ph idx="1"/>
          </p:nvPr>
        </p:nvSpPr>
        <p:spPr>
          <a:xfrm>
            <a:off x="4724400" y="2667000"/>
            <a:ext cx="3638550" cy="2545854"/>
          </a:xfrm>
        </p:spPr>
        <p:txBody>
          <a:bodyPr/>
          <a:lstStyle/>
          <a:p>
            <a:r>
              <a:rPr lang="en-US" dirty="0"/>
              <a:t>Washing machines</a:t>
            </a:r>
          </a:p>
          <a:p>
            <a:endParaRPr lang="en-US" dirty="0"/>
          </a:p>
          <a:p>
            <a:r>
              <a:rPr lang="en-US" dirty="0"/>
              <a:t>Toilets</a:t>
            </a:r>
          </a:p>
          <a:p>
            <a:endParaRPr lang="en-US" sz="2100" dirty="0"/>
          </a:p>
          <a:p>
            <a:endParaRPr lang="en-US" sz="2100" dirty="0"/>
          </a:p>
        </p:txBody>
      </p:sp>
      <p:sp>
        <p:nvSpPr>
          <p:cNvPr id="5" name="Rectangle 4"/>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3967949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724401" y="1257301"/>
            <a:ext cx="3217055" cy="641690"/>
          </a:xfrm>
        </p:spPr>
        <p:txBody>
          <a:bodyPr/>
          <a:lstStyle/>
          <a:p>
            <a:pPr fontAlgn="auto">
              <a:spcAft>
                <a:spcPts val="0"/>
              </a:spcAft>
              <a:defRPr/>
            </a:pPr>
            <a:r>
              <a:rPr lang="en-US" sz="3000" b="1" dirty="0">
                <a:solidFill>
                  <a:srgbClr val="800000"/>
                </a:solidFill>
              </a:rPr>
              <a:t>Toilet Lid Sink</a:t>
            </a:r>
          </a:p>
        </p:txBody>
      </p:sp>
      <p:pic>
        <p:nvPicPr>
          <p:cNvPr id="38914" name="Picture 3" descr="Toilet Lid Sink"/>
          <p:cNvPicPr>
            <a:picLocks noChangeAspect="1" noChangeArrowheads="1"/>
          </p:cNvPicPr>
          <p:nvPr/>
        </p:nvPicPr>
        <p:blipFill>
          <a:blip r:embed="rId3" cstate="print"/>
          <a:srcRect/>
          <a:stretch>
            <a:fillRect/>
          </a:stretch>
        </p:blipFill>
        <p:spPr bwMode="auto">
          <a:xfrm>
            <a:off x="6513911" y="2440141"/>
            <a:ext cx="2025252" cy="2212231"/>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4267202" y="2157117"/>
            <a:ext cx="2093119" cy="2499338"/>
          </a:xfrm>
          <a:prstGeom prst="rect">
            <a:avLst/>
          </a:prstGeom>
          <a:noFill/>
          <a:ln w="9525">
            <a:noFill/>
            <a:miter lim="800000"/>
            <a:headEnd/>
            <a:tailEnd/>
          </a:ln>
          <a:effectLst/>
        </p:spPr>
      </p:pic>
      <p:sp>
        <p:nvSpPr>
          <p:cNvPr id="6" name="Rectangle 5"/>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589504857"/>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solidFill>
                  <a:srgbClr val="800000"/>
                </a:solidFill>
              </a:rPr>
              <a:t>Sink Above Urinal</a:t>
            </a:r>
          </a:p>
        </p:txBody>
      </p:sp>
      <p:pic>
        <p:nvPicPr>
          <p:cNvPr id="1026" name="Picture 2"/>
          <p:cNvPicPr>
            <a:picLocks noChangeAspect="1" noChangeArrowheads="1"/>
          </p:cNvPicPr>
          <p:nvPr/>
        </p:nvPicPr>
        <p:blipFill>
          <a:blip r:embed="rId3" cstate="print"/>
          <a:srcRect/>
          <a:stretch>
            <a:fillRect/>
          </a:stretch>
        </p:blipFill>
        <p:spPr bwMode="auto">
          <a:xfrm>
            <a:off x="4324351" y="2171700"/>
            <a:ext cx="3900105" cy="2916940"/>
          </a:xfrm>
          <a:prstGeom prst="rect">
            <a:avLst/>
          </a:prstGeom>
          <a:noFill/>
          <a:ln w="9525">
            <a:noFill/>
            <a:miter lim="800000"/>
            <a:headEnd/>
            <a:tailEnd/>
          </a:ln>
          <a:effectLst/>
        </p:spPr>
      </p:pic>
      <p:sp>
        <p:nvSpPr>
          <p:cNvPr id="5" name="Rectangle 4"/>
          <p:cNvSpPr/>
          <p:nvPr/>
        </p:nvSpPr>
        <p:spPr>
          <a:xfrm>
            <a:off x="6610350" y="560070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4288561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2986" y="358776"/>
            <a:ext cx="6165814" cy="1012825"/>
          </a:xfrm>
        </p:spPr>
        <p:txBody>
          <a:bodyPr/>
          <a:lstStyle/>
          <a:p>
            <a:pPr>
              <a:lnSpc>
                <a:spcPts val="4000"/>
              </a:lnSpc>
              <a:spcAft>
                <a:spcPts val="0"/>
              </a:spcAft>
            </a:pPr>
            <a:r>
              <a:rPr lang="en-US" b="1" dirty="0">
                <a:solidFill>
                  <a:srgbClr val="990000"/>
                </a:solidFill>
              </a:rPr>
              <a:t>Your Instructors</a:t>
            </a:r>
            <a:endParaRPr lang="en-US" dirty="0">
              <a:solidFill>
                <a:srgbClr val="990000"/>
              </a:solidFill>
            </a:endParaRPr>
          </a:p>
        </p:txBody>
      </p:sp>
      <p:sp>
        <p:nvSpPr>
          <p:cNvPr id="3" name="Subtitle 2"/>
          <p:cNvSpPr>
            <a:spLocks noGrp="1"/>
          </p:cNvSpPr>
          <p:nvPr>
            <p:ph type="subTitle" idx="1"/>
          </p:nvPr>
        </p:nvSpPr>
        <p:spPr>
          <a:xfrm>
            <a:off x="2743200" y="1752600"/>
            <a:ext cx="7696200" cy="4343400"/>
          </a:xfrm>
        </p:spPr>
        <p:txBody>
          <a:bodyPr/>
          <a:lstStyle/>
          <a:p>
            <a:pPr lvl="0"/>
            <a:r>
              <a:rPr lang="en-US" sz="2400" b="1" dirty="0"/>
              <a:t>Chicago Senior Business Leaders on Sustainability </a:t>
            </a:r>
          </a:p>
          <a:p>
            <a:pPr lvl="0"/>
            <a:endParaRPr lang="en-US" sz="2400" dirty="0">
              <a:solidFill>
                <a:schemeClr val="accent2">
                  <a:lumMod val="75000"/>
                </a:schemeClr>
              </a:solidFill>
            </a:endParaRPr>
          </a:p>
          <a:p>
            <a:pPr marL="457200" indent="396875" algn="l">
              <a:buFont typeface="Wingdings" panose="05000000000000000000" pitchFamily="2" charset="2"/>
              <a:buChar char="§"/>
            </a:pPr>
            <a:r>
              <a:rPr lang="en-US" sz="2400" b="1" dirty="0">
                <a:solidFill>
                  <a:schemeClr val="accent2">
                    <a:lumMod val="75000"/>
                  </a:schemeClr>
                </a:solidFill>
              </a:rPr>
              <a:t>Sustainability authors, global experts</a:t>
            </a:r>
          </a:p>
          <a:p>
            <a:pPr marL="457200" indent="396875" algn="l">
              <a:buFont typeface="Wingdings" panose="05000000000000000000" pitchFamily="2" charset="2"/>
              <a:buChar char="§"/>
            </a:pPr>
            <a:r>
              <a:rPr lang="en-US" sz="2400" b="1" dirty="0">
                <a:solidFill>
                  <a:schemeClr val="accent2">
                    <a:lumMod val="75000"/>
                  </a:schemeClr>
                </a:solidFill>
              </a:rPr>
              <a:t>5 decades inside corporate world! </a:t>
            </a:r>
          </a:p>
          <a:p>
            <a:pPr marL="396875" lvl="1" algn="l"/>
            <a:endParaRPr lang="en-US" sz="2400" dirty="0"/>
          </a:p>
          <a:p>
            <a:pPr marL="630238" lvl="1" indent="-233363" algn="l">
              <a:buFont typeface="Wingdings" panose="05000000000000000000" pitchFamily="2" charset="2"/>
              <a:buChar char="v"/>
            </a:pPr>
            <a:r>
              <a:rPr lang="en-US" b="1" dirty="0">
                <a:solidFill>
                  <a:srgbClr val="990000"/>
                </a:solidFill>
              </a:rPr>
              <a:t>George Nassos </a:t>
            </a:r>
            <a:r>
              <a:rPr lang="en-US" sz="2400" dirty="0"/>
              <a:t>(formerly                 , IIT)</a:t>
            </a:r>
          </a:p>
          <a:p>
            <a:pPr marL="630238" lvl="1" indent="-233363" algn="l">
              <a:buFont typeface="Wingdings" panose="05000000000000000000" pitchFamily="2" charset="2"/>
              <a:buChar char="v"/>
            </a:pPr>
            <a:endParaRPr lang="en-US" sz="2400" dirty="0"/>
          </a:p>
          <a:p>
            <a:pPr marL="630238" lvl="1" indent="-233363" algn="l">
              <a:buFont typeface="Wingdings" panose="05000000000000000000" pitchFamily="2" charset="2"/>
              <a:buChar char="v"/>
            </a:pPr>
            <a:r>
              <a:rPr lang="en-US" b="1" dirty="0">
                <a:solidFill>
                  <a:srgbClr val="990000"/>
                </a:solidFill>
              </a:rPr>
              <a:t>Bill Blackburn </a:t>
            </a:r>
            <a:r>
              <a:rPr lang="en-US" sz="2400" dirty="0"/>
              <a:t>(formerly                       )</a:t>
            </a:r>
          </a:p>
        </p:txBody>
      </p:sp>
      <p:sp>
        <p:nvSpPr>
          <p:cNvPr id="4" name="TextBox 3"/>
          <p:cNvSpPr txBox="1"/>
          <p:nvPr/>
        </p:nvSpPr>
        <p:spPr>
          <a:xfrm>
            <a:off x="7086601" y="6256557"/>
            <a:ext cx="3009157" cy="461665"/>
          </a:xfrm>
          <a:prstGeom prst="rect">
            <a:avLst/>
          </a:prstGeom>
          <a:noFill/>
        </p:spPr>
        <p:txBody>
          <a:bodyPr wrap="none" rtlCol="0">
            <a:spAutoFit/>
          </a:bodyPr>
          <a:lstStyle/>
          <a:p>
            <a:r>
              <a:rPr lang="en-US" sz="1200" dirty="0"/>
              <a:t>©2017 William Blackburn Consulting, Ltd</a:t>
            </a:r>
            <a:r>
              <a:rPr lang="en-US" sz="1200" b="1" dirty="0"/>
              <a:t>.</a:t>
            </a:r>
          </a:p>
          <a:p>
            <a:endParaRPr lang="en-US" sz="1200" b="1" dirty="0"/>
          </a:p>
        </p:txBody>
      </p:sp>
      <p:pic>
        <p:nvPicPr>
          <p:cNvPr id="6" name="Picture 3" descr="C:\Users\William Blackburn\Documents\Business Pictures\Baxter logo .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4999652"/>
            <a:ext cx="17843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523892"/>
            <a:ext cx="146645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772400" y="3255964"/>
            <a:ext cx="227948" cy="461665"/>
          </a:xfrm>
          <a:prstGeom prst="rect">
            <a:avLst/>
          </a:prstGeom>
          <a:noFill/>
        </p:spPr>
        <p:txBody>
          <a:bodyPr wrap="none" rtlCol="0">
            <a:spAutoFit/>
          </a:bodyPr>
          <a:lstStyle/>
          <a:p>
            <a:r>
              <a:rPr lang="en-US" sz="1200" b="1" dirty="0"/>
              <a:t>.</a:t>
            </a:r>
          </a:p>
          <a:p>
            <a:endParaRPr lang="en-US" sz="1200" b="1" dirty="0"/>
          </a:p>
        </p:txBody>
      </p:sp>
      <p:sp>
        <p:nvSpPr>
          <p:cNvPr id="9" name="TextBox 8">
            <a:extLst>
              <a:ext uri="{FF2B5EF4-FFF2-40B4-BE49-F238E27FC236}">
                <a16:creationId xmlns:a16="http://schemas.microsoft.com/office/drawing/2014/main" xmlns="" id="{ECA39025-DBA4-4DDB-A9CC-B60C6D527D7C}"/>
              </a:ext>
            </a:extLst>
          </p:cNvPr>
          <p:cNvSpPr txBox="1"/>
          <p:nvPr/>
        </p:nvSpPr>
        <p:spPr>
          <a:xfrm>
            <a:off x="7315201" y="6096001"/>
            <a:ext cx="3052439" cy="461665"/>
          </a:xfrm>
          <a:prstGeom prst="rect">
            <a:avLst/>
          </a:prstGeom>
          <a:solidFill>
            <a:schemeClr val="accent1"/>
          </a:solidFill>
        </p:spPr>
        <p:txBody>
          <a:bodyPr wrap="square" rtlCol="0">
            <a:spAutoFit/>
          </a:bodyPr>
          <a:lstStyle/>
          <a:p>
            <a:r>
              <a:rPr lang="en-US" sz="1200" dirty="0"/>
              <a:t>©2018 William Blackburn Consulting, Ltd. </a:t>
            </a:r>
          </a:p>
          <a:p>
            <a:pPr marL="517525" indent="-517525"/>
            <a:r>
              <a:rPr lang="en-US" sz="1200" dirty="0"/>
              <a:t>	George Nassos</a:t>
            </a:r>
          </a:p>
        </p:txBody>
      </p:sp>
    </p:spTree>
    <p:extLst>
      <p:ext uri="{BB962C8B-B14F-4D97-AF65-F5344CB8AC3E}">
        <p14:creationId xmlns:p14="http://schemas.microsoft.com/office/powerpoint/2010/main" val="2515578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2819400" y="152400"/>
            <a:ext cx="7848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a:lnSpc>
                <a:spcPct val="90000"/>
              </a:lnSpc>
              <a:spcBef>
                <a:spcPct val="0"/>
              </a:spcBef>
              <a:spcAft>
                <a:spcPct val="0"/>
              </a:spcAft>
            </a:pPr>
            <a:r>
              <a:rPr lang="en-US" altLang="en-US" sz="4000" dirty="0">
                <a:solidFill>
                  <a:srgbClr val="990000"/>
                </a:solidFill>
              </a:rPr>
              <a:t>World’s Population</a:t>
            </a:r>
          </a:p>
          <a:p>
            <a:pPr algn="ctr">
              <a:lnSpc>
                <a:spcPct val="90000"/>
              </a:lnSpc>
              <a:spcBef>
                <a:spcPct val="0"/>
              </a:spcBef>
              <a:spcAft>
                <a:spcPct val="0"/>
              </a:spcAft>
            </a:pPr>
            <a:r>
              <a:rPr lang="en-US" altLang="en-US" dirty="0">
                <a:solidFill>
                  <a:srgbClr val="990000"/>
                </a:solidFill>
              </a:rPr>
              <a:t>(Billions of people)</a:t>
            </a:r>
          </a:p>
        </p:txBody>
      </p:sp>
      <p:sp>
        <p:nvSpPr>
          <p:cNvPr id="58371" name="Rectangle 3"/>
          <p:cNvSpPr>
            <a:spLocks noChangeArrowheads="1"/>
          </p:cNvSpPr>
          <p:nvPr/>
        </p:nvSpPr>
        <p:spPr bwMode="auto">
          <a:xfrm>
            <a:off x="23622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spcBef>
                <a:spcPct val="20000"/>
              </a:spcBef>
              <a:spcAft>
                <a:spcPct val="0"/>
              </a:spcAft>
            </a:pPr>
            <a:endParaRPr lang="en-US" altLang="en-US" sz="2400" b="0" dirty="0">
              <a:solidFill>
                <a:srgbClr val="000000"/>
              </a:solidFill>
              <a:latin typeface="Tahoma" pitchFamily="34" charset="0"/>
            </a:endParaRPr>
          </a:p>
          <a:p>
            <a:pPr>
              <a:spcBef>
                <a:spcPct val="20000"/>
              </a:spcBef>
              <a:spcAft>
                <a:spcPct val="0"/>
              </a:spcAft>
            </a:pPr>
            <a:endParaRPr lang="en-US" altLang="en-US" sz="1800" b="0" dirty="0">
              <a:solidFill>
                <a:srgbClr val="000000"/>
              </a:solidFill>
              <a:latin typeface="Tahoma" pitchFamily="34" charset="0"/>
            </a:endParaRPr>
          </a:p>
          <a:p>
            <a:pPr>
              <a:spcBef>
                <a:spcPct val="20000"/>
              </a:spcBef>
              <a:spcAft>
                <a:spcPct val="0"/>
              </a:spcAft>
            </a:pPr>
            <a:endParaRPr lang="en-US" altLang="en-US" sz="2000" b="0" dirty="0">
              <a:solidFill>
                <a:srgbClr val="000000"/>
              </a:solidFill>
              <a:latin typeface="Tahoma" pitchFamily="34" charset="0"/>
            </a:endParaRPr>
          </a:p>
          <a:p>
            <a:pPr>
              <a:spcBef>
                <a:spcPct val="20000"/>
              </a:spcBef>
              <a:spcAft>
                <a:spcPct val="0"/>
              </a:spcAft>
            </a:pPr>
            <a:endParaRPr lang="en-US" altLang="en-US" sz="2000" b="0" dirty="0">
              <a:solidFill>
                <a:srgbClr val="000000"/>
              </a:solidFill>
              <a:latin typeface="Tahoma" pitchFamily="34" charset="0"/>
            </a:endParaRPr>
          </a:p>
        </p:txBody>
      </p:sp>
      <p:graphicFrame>
        <p:nvGraphicFramePr>
          <p:cNvPr id="2" name="Object 4"/>
          <p:cNvGraphicFramePr>
            <a:graphicFrameLocks noChangeAspect="1"/>
          </p:cNvGraphicFramePr>
          <p:nvPr>
            <p:extLst>
              <p:ext uri="{D42A27DB-BD31-4B8C-83A1-F6EECF244321}">
                <p14:modId xmlns:p14="http://schemas.microsoft.com/office/powerpoint/2010/main" val="2698760573"/>
              </p:ext>
            </p:extLst>
          </p:nvPr>
        </p:nvGraphicFramePr>
        <p:xfrm>
          <a:off x="2870200" y="1114426"/>
          <a:ext cx="7213600" cy="47783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7204076" y="6123802"/>
            <a:ext cx="300915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
        <p:nvSpPr>
          <p:cNvPr id="58374" name="TextBox 1"/>
          <p:cNvSpPr txBox="1">
            <a:spLocks noChangeArrowheads="1"/>
          </p:cNvSpPr>
          <p:nvPr/>
        </p:nvSpPr>
        <p:spPr bwMode="auto">
          <a:xfrm>
            <a:off x="4563672" y="5742802"/>
            <a:ext cx="42755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r>
              <a:rPr lang="en-US" altLang="en-US" sz="1200" dirty="0">
                <a:solidFill>
                  <a:srgbClr val="000000"/>
                </a:solidFill>
              </a:rPr>
              <a:t>Source: Population Reference Bureau (2014), UN (2012)</a:t>
            </a:r>
          </a:p>
        </p:txBody>
      </p:sp>
    </p:spTree>
    <p:extLst>
      <p:ext uri="{BB962C8B-B14F-4D97-AF65-F5344CB8AC3E}">
        <p14:creationId xmlns:p14="http://schemas.microsoft.com/office/powerpoint/2010/main" val="2927583532"/>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924302" y="1621186"/>
            <a:ext cx="4961033" cy="846535"/>
          </a:xfrm>
        </p:spPr>
        <p:txBody>
          <a:bodyPr>
            <a:normAutofit fontScale="90000"/>
          </a:bodyPr>
          <a:lstStyle/>
          <a:p>
            <a:pPr fontAlgn="auto">
              <a:spcAft>
                <a:spcPts val="0"/>
              </a:spcAft>
              <a:defRPr/>
            </a:pPr>
            <a:r>
              <a:rPr lang="en-US" dirty="0">
                <a:solidFill>
                  <a:srgbClr val="800000"/>
                </a:solidFill>
              </a:rPr>
              <a:t>9. “Big Hairy Audacious Goal”</a:t>
            </a:r>
            <a:r>
              <a:rPr lang="en-US" dirty="0"/>
              <a:t/>
            </a:r>
            <a:br>
              <a:rPr lang="en-US" dirty="0"/>
            </a:br>
            <a:endParaRPr lang="en-US" dirty="0"/>
          </a:p>
        </p:txBody>
      </p:sp>
      <p:sp>
        <p:nvSpPr>
          <p:cNvPr id="39938" name="Rectangle 3"/>
          <p:cNvSpPr>
            <a:spLocks noGrp="1" noChangeArrowheads="1"/>
          </p:cNvSpPr>
          <p:nvPr>
            <p:ph idx="1"/>
          </p:nvPr>
        </p:nvSpPr>
        <p:spPr>
          <a:xfrm>
            <a:off x="4667250" y="2467718"/>
            <a:ext cx="2914650" cy="2545854"/>
          </a:xfrm>
        </p:spPr>
        <p:txBody>
          <a:bodyPr/>
          <a:lstStyle/>
          <a:p>
            <a:r>
              <a:rPr lang="en-US" sz="2100" dirty="0"/>
              <a:t>Washing machines</a:t>
            </a:r>
          </a:p>
          <a:p>
            <a:endParaRPr lang="en-US" sz="2100" dirty="0"/>
          </a:p>
          <a:p>
            <a:r>
              <a:rPr lang="en-US" sz="2100" dirty="0"/>
              <a:t>Toilets</a:t>
            </a:r>
          </a:p>
          <a:p>
            <a:endParaRPr lang="en-US" sz="2100" dirty="0"/>
          </a:p>
          <a:p>
            <a:r>
              <a:rPr lang="en-US" sz="2100" dirty="0"/>
              <a:t>Farming</a:t>
            </a:r>
          </a:p>
        </p:txBody>
      </p:sp>
      <p:sp>
        <p:nvSpPr>
          <p:cNvPr id="5" name="Rectangle 4"/>
          <p:cNvSpPr/>
          <p:nvPr/>
        </p:nvSpPr>
        <p:spPr>
          <a:xfrm>
            <a:off x="6610350" y="531495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216241658"/>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52951" y="1028701"/>
            <a:ext cx="3504010" cy="504063"/>
          </a:xfrm>
        </p:spPr>
        <p:txBody>
          <a:bodyPr/>
          <a:lstStyle/>
          <a:p>
            <a:pPr fontAlgn="auto">
              <a:spcAft>
                <a:spcPts val="0"/>
              </a:spcAft>
              <a:defRPr/>
            </a:pPr>
            <a:r>
              <a:rPr lang="en-US" b="1" dirty="0">
                <a:solidFill>
                  <a:srgbClr val="800000"/>
                </a:solidFill>
              </a:rPr>
              <a:t>Vertical Farm</a:t>
            </a:r>
          </a:p>
        </p:txBody>
      </p:sp>
      <p:pic>
        <p:nvPicPr>
          <p:cNvPr id="40962" name="Picture 3" descr="Vertical Farm-1"/>
          <p:cNvPicPr>
            <a:picLocks noChangeAspect="1" noChangeArrowheads="1"/>
          </p:cNvPicPr>
          <p:nvPr/>
        </p:nvPicPr>
        <p:blipFill>
          <a:blip r:embed="rId3" cstate="print"/>
          <a:srcRect/>
          <a:stretch>
            <a:fillRect/>
          </a:stretch>
        </p:blipFill>
        <p:spPr bwMode="auto">
          <a:xfrm>
            <a:off x="5033169" y="1714500"/>
            <a:ext cx="2329154" cy="3771900"/>
          </a:xfrm>
          <a:prstGeom prst="rect">
            <a:avLst/>
          </a:prstGeom>
          <a:noFill/>
          <a:ln w="9525">
            <a:noFill/>
            <a:miter lim="800000"/>
            <a:headEnd/>
            <a:tailEnd/>
          </a:ln>
        </p:spPr>
      </p:pic>
      <p:sp>
        <p:nvSpPr>
          <p:cNvPr id="6" name="Rectangle 5"/>
          <p:cNvSpPr/>
          <p:nvPr/>
        </p:nvSpPr>
        <p:spPr>
          <a:xfrm>
            <a:off x="6610350" y="5668138"/>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953693510"/>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3810000" y="1063229"/>
            <a:ext cx="5486400" cy="857250"/>
          </a:xfrm>
        </p:spPr>
        <p:txBody>
          <a:bodyPr/>
          <a:lstStyle/>
          <a:p>
            <a:r>
              <a:rPr lang="en-US" sz="3000" dirty="0">
                <a:solidFill>
                  <a:srgbClr val="800000"/>
                </a:solidFill>
              </a:rPr>
              <a:t>Advantages of Vertical Farming</a:t>
            </a:r>
          </a:p>
        </p:txBody>
      </p:sp>
      <p:sp>
        <p:nvSpPr>
          <p:cNvPr id="41986" name="Rectangle 3"/>
          <p:cNvSpPr>
            <a:spLocks noGrp="1" noChangeArrowheads="1"/>
          </p:cNvSpPr>
          <p:nvPr>
            <p:ph idx="1"/>
          </p:nvPr>
        </p:nvSpPr>
        <p:spPr>
          <a:xfrm>
            <a:off x="4324350" y="2063354"/>
            <a:ext cx="5314950" cy="3394472"/>
          </a:xfrm>
        </p:spPr>
        <p:txBody>
          <a:bodyPr/>
          <a:lstStyle/>
          <a:p>
            <a:endParaRPr lang="en-US" sz="2100" dirty="0"/>
          </a:p>
          <a:p>
            <a:r>
              <a:rPr lang="en-US" sz="2100" dirty="0"/>
              <a:t>Year-around crop production</a:t>
            </a:r>
          </a:p>
          <a:p>
            <a:r>
              <a:rPr lang="en-US" sz="2100" dirty="0"/>
              <a:t>No weather problems</a:t>
            </a:r>
          </a:p>
          <a:p>
            <a:r>
              <a:rPr lang="en-US" sz="2100" dirty="0"/>
              <a:t>All food grown organically</a:t>
            </a:r>
          </a:p>
          <a:p>
            <a:r>
              <a:rPr lang="en-US" sz="2100" dirty="0"/>
              <a:t>Eliminates agricultural runoff</a:t>
            </a:r>
          </a:p>
          <a:p>
            <a:r>
              <a:rPr lang="en-US" sz="2100" dirty="0"/>
              <a:t>Farming in urban centers</a:t>
            </a:r>
          </a:p>
          <a:p>
            <a:r>
              <a:rPr lang="en-US" sz="2100" dirty="0"/>
              <a:t>Reduces fossil fuel use</a:t>
            </a:r>
          </a:p>
          <a:p>
            <a:r>
              <a:rPr lang="en-US" sz="2100" dirty="0"/>
              <a:t>Converts black and gray water</a:t>
            </a:r>
          </a:p>
        </p:txBody>
      </p:sp>
      <p:sp>
        <p:nvSpPr>
          <p:cNvPr id="5" name="Rectangle 4"/>
          <p:cNvSpPr/>
          <p:nvPr/>
        </p:nvSpPr>
        <p:spPr>
          <a:xfrm>
            <a:off x="6610350" y="560070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75701563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SkyFarm_thum"/>
          <p:cNvPicPr>
            <a:picLocks noChangeAspect="1" noChangeArrowheads="1"/>
          </p:cNvPicPr>
          <p:nvPr/>
        </p:nvPicPr>
        <p:blipFill>
          <a:blip r:embed="rId3" cstate="print"/>
          <a:srcRect/>
          <a:stretch>
            <a:fillRect/>
          </a:stretch>
        </p:blipFill>
        <p:spPr bwMode="auto">
          <a:xfrm>
            <a:off x="3683289" y="1257300"/>
            <a:ext cx="5695699" cy="4514850"/>
          </a:xfrm>
          <a:prstGeom prst="rect">
            <a:avLst/>
          </a:prstGeom>
          <a:noFill/>
          <a:ln w="9525">
            <a:noFill/>
            <a:miter lim="800000"/>
            <a:headEnd/>
            <a:tailEnd/>
          </a:ln>
        </p:spPr>
      </p:pic>
    </p:spTree>
    <p:extLst>
      <p:ext uri="{BB962C8B-B14F-4D97-AF65-F5344CB8AC3E}">
        <p14:creationId xmlns:p14="http://schemas.microsoft.com/office/powerpoint/2010/main" val="3811747618"/>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8550" y="1130052"/>
            <a:ext cx="5715000" cy="857250"/>
          </a:xfrm>
        </p:spPr>
        <p:txBody>
          <a:bodyPr/>
          <a:lstStyle/>
          <a:p>
            <a:r>
              <a:rPr lang="en-US" sz="3000" dirty="0">
                <a:solidFill>
                  <a:srgbClr val="800000"/>
                </a:solidFill>
              </a:rPr>
              <a:t>How About Vertical Farm &amp; LEED?</a:t>
            </a:r>
          </a:p>
        </p:txBody>
      </p:sp>
      <p:sp>
        <p:nvSpPr>
          <p:cNvPr id="3" name="Content Placeholder 2"/>
          <p:cNvSpPr>
            <a:spLocks noGrp="1"/>
          </p:cNvSpPr>
          <p:nvPr>
            <p:ph idx="1"/>
          </p:nvPr>
        </p:nvSpPr>
        <p:spPr>
          <a:xfrm>
            <a:off x="3981450" y="2171700"/>
            <a:ext cx="5143500" cy="2545854"/>
          </a:xfrm>
        </p:spPr>
        <p:txBody>
          <a:bodyPr/>
          <a:lstStyle/>
          <a:p>
            <a:r>
              <a:rPr lang="en-US" b="1" dirty="0"/>
              <a:t>Association for Vertical Farming</a:t>
            </a:r>
          </a:p>
          <a:p>
            <a:r>
              <a:rPr lang="en-US" b="1" dirty="0"/>
              <a:t>Develop metrics for rating</a:t>
            </a:r>
          </a:p>
          <a:p>
            <a:pPr lvl="1"/>
            <a:r>
              <a:rPr lang="en-US" dirty="0"/>
              <a:t>Energy usage</a:t>
            </a:r>
          </a:p>
          <a:p>
            <a:pPr lvl="1"/>
            <a:r>
              <a:rPr lang="en-US" dirty="0"/>
              <a:t>Water usage</a:t>
            </a:r>
          </a:p>
          <a:p>
            <a:pPr lvl="1"/>
            <a:r>
              <a:rPr lang="en-US" dirty="0"/>
              <a:t>Laborers</a:t>
            </a:r>
          </a:p>
          <a:p>
            <a:pPr lvl="1"/>
            <a:r>
              <a:rPr lang="en-US" dirty="0"/>
              <a:t>Grow area vs. building footprint</a:t>
            </a:r>
          </a:p>
          <a:p>
            <a:pPr lvl="1"/>
            <a:r>
              <a:rPr lang="en-US" dirty="0"/>
              <a:t>Distance from market</a:t>
            </a:r>
          </a:p>
          <a:p>
            <a:pPr lvl="1"/>
            <a:r>
              <a:rPr lang="en-US" dirty="0"/>
              <a:t>Another 15-20 metrics</a:t>
            </a:r>
          </a:p>
          <a:p>
            <a:endParaRPr lang="en-US" dirty="0"/>
          </a:p>
        </p:txBody>
      </p:sp>
      <p:sp>
        <p:nvSpPr>
          <p:cNvPr id="5" name="Rectangle 4"/>
          <p:cNvSpPr/>
          <p:nvPr/>
        </p:nvSpPr>
        <p:spPr>
          <a:xfrm>
            <a:off x="6610350" y="560070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30934996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800000"/>
                </a:solidFill>
              </a:rPr>
              <a:t>AreoFarms – Newark, NJ</a:t>
            </a:r>
          </a:p>
        </p:txBody>
      </p:sp>
      <p:pic>
        <p:nvPicPr>
          <p:cNvPr id="1026" name="Picture 2" descr="AeroFarms association for vertical farm "/>
          <p:cNvPicPr>
            <a:picLocks noChangeAspect="1" noChangeArrowheads="1"/>
          </p:cNvPicPr>
          <p:nvPr/>
        </p:nvPicPr>
        <p:blipFill>
          <a:blip r:embed="rId3" cstate="print"/>
          <a:srcRect/>
          <a:stretch>
            <a:fillRect/>
          </a:stretch>
        </p:blipFill>
        <p:spPr bwMode="auto">
          <a:xfrm>
            <a:off x="4495801" y="2057401"/>
            <a:ext cx="3883785" cy="3144689"/>
          </a:xfrm>
          <a:prstGeom prst="rect">
            <a:avLst/>
          </a:prstGeom>
          <a:noFill/>
        </p:spPr>
      </p:pic>
      <p:sp>
        <p:nvSpPr>
          <p:cNvPr id="5" name="Rectangle 4"/>
          <p:cNvSpPr/>
          <p:nvPr/>
        </p:nvSpPr>
        <p:spPr>
          <a:xfrm>
            <a:off x="6610350" y="560070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91911156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00000"/>
                </a:solidFill>
              </a:rPr>
              <a:t>AeroFarms – NJ </a:t>
            </a:r>
          </a:p>
        </p:txBody>
      </p:sp>
      <p:sp>
        <p:nvSpPr>
          <p:cNvPr id="4" name="Content Placeholder 3"/>
          <p:cNvSpPr>
            <a:spLocks noGrp="1"/>
          </p:cNvSpPr>
          <p:nvPr>
            <p:ph idx="1"/>
          </p:nvPr>
        </p:nvSpPr>
        <p:spPr>
          <a:xfrm>
            <a:off x="3981450" y="2114551"/>
            <a:ext cx="5314950" cy="3394472"/>
          </a:xfrm>
        </p:spPr>
        <p:txBody>
          <a:bodyPr/>
          <a:lstStyle/>
          <a:p>
            <a:r>
              <a:rPr lang="en-US" sz="2100" dirty="0"/>
              <a:t>Former indoor arena</a:t>
            </a:r>
          </a:p>
          <a:p>
            <a:r>
              <a:rPr lang="en-US" sz="2100" dirty="0"/>
              <a:t>70,000 sq. ft.</a:t>
            </a:r>
          </a:p>
          <a:p>
            <a:r>
              <a:rPr lang="en-US" sz="2100" dirty="0"/>
              <a:t>Uses 95% less water</a:t>
            </a:r>
          </a:p>
          <a:p>
            <a:r>
              <a:rPr lang="en-US" sz="2100" dirty="0"/>
              <a:t>No soil</a:t>
            </a:r>
          </a:p>
          <a:p>
            <a:r>
              <a:rPr lang="en-US" sz="2100" dirty="0"/>
              <a:t>Grow cycle: 12-16 days, not 30-45</a:t>
            </a:r>
          </a:p>
          <a:p>
            <a:r>
              <a:rPr lang="en-US" sz="2100" dirty="0"/>
              <a:t>Will grow two million pounds of greens per year</a:t>
            </a:r>
          </a:p>
          <a:p>
            <a:r>
              <a:rPr lang="en-US" sz="2100" dirty="0"/>
              <a:t>Will be world’s largest vertical farm</a:t>
            </a:r>
          </a:p>
        </p:txBody>
      </p:sp>
      <p:sp>
        <p:nvSpPr>
          <p:cNvPr id="6" name="Rectangle 5"/>
          <p:cNvSpPr/>
          <p:nvPr/>
        </p:nvSpPr>
        <p:spPr>
          <a:xfrm>
            <a:off x="6610350" y="560070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98038106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solidFill>
                  <a:srgbClr val="800000"/>
                </a:solidFill>
              </a:rPr>
              <a:t>Chicago Area Vertical Farms</a:t>
            </a:r>
          </a:p>
        </p:txBody>
      </p:sp>
      <p:sp>
        <p:nvSpPr>
          <p:cNvPr id="3" name="Content Placeholder 2"/>
          <p:cNvSpPr>
            <a:spLocks noGrp="1"/>
          </p:cNvSpPr>
          <p:nvPr>
            <p:ph idx="1"/>
          </p:nvPr>
        </p:nvSpPr>
        <p:spPr>
          <a:xfrm>
            <a:off x="4267200" y="2171700"/>
            <a:ext cx="4857750" cy="2143122"/>
          </a:xfrm>
        </p:spPr>
        <p:txBody>
          <a:bodyPr/>
          <a:lstStyle/>
          <a:p>
            <a:r>
              <a:rPr lang="en-US" sz="2100" dirty="0"/>
              <a:t>Farmed Here – Bedford Pk</a:t>
            </a:r>
          </a:p>
          <a:p>
            <a:r>
              <a:rPr lang="en-US" sz="2100" dirty="0"/>
              <a:t>SkyyGreens – 1400 W. 46</a:t>
            </a:r>
            <a:r>
              <a:rPr lang="en-US" sz="2100" baseline="30000" dirty="0"/>
              <a:t>th</a:t>
            </a:r>
            <a:r>
              <a:rPr lang="en-US" sz="2100" dirty="0"/>
              <a:t> </a:t>
            </a:r>
          </a:p>
          <a:p>
            <a:r>
              <a:rPr lang="en-US" sz="2100" dirty="0"/>
              <a:t>Gary Comer Youth Center – </a:t>
            </a:r>
          </a:p>
          <a:p>
            <a:pPr>
              <a:buNone/>
            </a:pPr>
            <a:r>
              <a:rPr lang="en-US" sz="2100" dirty="0"/>
              <a:t>      7200 S. Ingelside</a:t>
            </a:r>
          </a:p>
          <a:p>
            <a:r>
              <a:rPr lang="en-US" sz="2100" dirty="0"/>
              <a:t>Uncommon Ground – 1400 W. Devon</a:t>
            </a:r>
          </a:p>
          <a:p>
            <a:r>
              <a:rPr lang="en-US" sz="2100" dirty="0"/>
              <a:t>Urban Ponics – 500 W. Cermak</a:t>
            </a:r>
          </a:p>
        </p:txBody>
      </p:sp>
      <p:sp>
        <p:nvSpPr>
          <p:cNvPr id="5" name="Rectangle 4"/>
          <p:cNvSpPr/>
          <p:nvPr/>
        </p:nvSpPr>
        <p:spPr>
          <a:xfrm>
            <a:off x="6610350" y="5600701"/>
            <a:ext cx="2628900" cy="230832"/>
          </a:xfrm>
          <a:prstGeom prst="rect">
            <a:avLst/>
          </a:prstGeom>
        </p:spPr>
        <p:txBody>
          <a:bodyPr wrap="square">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04804144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000" b="1" dirty="0">
                <a:solidFill>
                  <a:srgbClr val="800000"/>
                </a:solidFill>
              </a:rPr>
              <a:t>Urban Ponics – Chicago </a:t>
            </a:r>
          </a:p>
        </p:txBody>
      </p:sp>
      <p:pic>
        <p:nvPicPr>
          <p:cNvPr id="6" name="Picture 5" descr="C:\Documents and Settings\nassosgp\Desktop\Wiley Book\Figures\Figure 12-3 new.jpg"/>
          <p:cNvPicPr/>
          <p:nvPr/>
        </p:nvPicPr>
        <p:blipFill>
          <a:blip r:embed="rId3" cstate="print"/>
          <a:srcRect/>
          <a:stretch>
            <a:fillRect/>
          </a:stretch>
        </p:blipFill>
        <p:spPr bwMode="auto">
          <a:xfrm>
            <a:off x="4381500" y="2171700"/>
            <a:ext cx="4114800" cy="3257550"/>
          </a:xfrm>
          <a:prstGeom prst="rect">
            <a:avLst/>
          </a:prstGeom>
          <a:noFill/>
          <a:ln w="9525">
            <a:noFill/>
            <a:miter lim="800000"/>
            <a:headEnd/>
            <a:tailEnd/>
          </a:ln>
        </p:spPr>
      </p:pic>
      <p:sp>
        <p:nvSpPr>
          <p:cNvPr id="2" name="TextBox 1"/>
          <p:cNvSpPr txBox="1"/>
          <p:nvPr/>
        </p:nvSpPr>
        <p:spPr>
          <a:xfrm>
            <a:off x="6808695" y="5682055"/>
            <a:ext cx="2670586" cy="230832"/>
          </a:xfrm>
          <a:prstGeom prst="rect">
            <a:avLst/>
          </a:prstGeom>
          <a:noFill/>
        </p:spPr>
        <p:txBody>
          <a:bodyPr wrap="square" rtlCol="0">
            <a:spAutoFit/>
          </a:bodyPr>
          <a:lstStyle/>
          <a:p>
            <a:pPr defTabSz="685800"/>
            <a:r>
              <a:rPr lang="en-US" sz="600"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74665491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Other Sustainability Solutions/Strategies </a:t>
            </a:r>
          </a:p>
        </p:txBody>
      </p:sp>
      <p:sp>
        <p:nvSpPr>
          <p:cNvPr id="3" name="Content Placeholder 2"/>
          <p:cNvSpPr>
            <a:spLocks noGrp="1"/>
          </p:cNvSpPr>
          <p:nvPr>
            <p:ph idx="1"/>
          </p:nvPr>
        </p:nvSpPr>
        <p:spPr>
          <a:xfrm>
            <a:off x="4495800" y="1981200"/>
            <a:ext cx="4953000" cy="2343150"/>
          </a:xfrm>
        </p:spPr>
        <p:txBody>
          <a:bodyPr/>
          <a:lstStyle/>
          <a:p>
            <a:pPr>
              <a:lnSpc>
                <a:spcPts val="3750"/>
              </a:lnSpc>
            </a:pPr>
            <a:r>
              <a:rPr lang="en-US" dirty="0"/>
              <a:t>Sharing Economy</a:t>
            </a:r>
          </a:p>
          <a:p>
            <a:pPr>
              <a:lnSpc>
                <a:spcPts val="3750"/>
              </a:lnSpc>
            </a:pPr>
            <a:r>
              <a:rPr lang="en-US" dirty="0"/>
              <a:t>Circular Economy</a:t>
            </a:r>
          </a:p>
          <a:p>
            <a:pPr>
              <a:lnSpc>
                <a:spcPts val="3750"/>
              </a:lnSpc>
            </a:pPr>
            <a:r>
              <a:rPr lang="en-US" dirty="0"/>
              <a:t>Adaptation and Resiliency</a:t>
            </a:r>
          </a:p>
        </p:txBody>
      </p:sp>
      <p:sp>
        <p:nvSpPr>
          <p:cNvPr id="5" name="Rectangle 4"/>
          <p:cNvSpPr/>
          <p:nvPr/>
        </p:nvSpPr>
        <p:spPr>
          <a:xfrm>
            <a:off x="6210302" y="5143501"/>
            <a:ext cx="3195105" cy="230832"/>
          </a:xfrm>
          <a:prstGeom prst="rect">
            <a:avLst/>
          </a:prstGeom>
        </p:spPr>
        <p:txBody>
          <a:bodyPr wrap="none">
            <a:spAutoFit/>
          </a:bodyPr>
          <a:lstStyle/>
          <a:p>
            <a:pPr defTabSz="685800"/>
            <a:r>
              <a:rPr lang="en-US" sz="675"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538710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743200" y="0"/>
            <a:ext cx="7924800" cy="1143000"/>
          </a:xfrm>
          <a:noFill/>
        </p:spPr>
        <p:txBody>
          <a:bodyPr/>
          <a:lstStyle/>
          <a:p>
            <a:pPr eaLnBrk="1" hangingPunct="1"/>
            <a:r>
              <a:rPr lang="en-US" altLang="en-US" sz="4000" dirty="0">
                <a:solidFill>
                  <a:srgbClr val="990000"/>
                </a:solidFill>
              </a:rPr>
              <a:t>US Consumption and Waste!</a:t>
            </a:r>
          </a:p>
        </p:txBody>
      </p:sp>
      <p:sp>
        <p:nvSpPr>
          <p:cNvPr id="59395" name="Rectangle 3"/>
          <p:cNvSpPr>
            <a:spLocks noGrp="1" noChangeArrowheads="1"/>
          </p:cNvSpPr>
          <p:nvPr>
            <p:ph idx="1"/>
          </p:nvPr>
        </p:nvSpPr>
        <p:spPr>
          <a:xfrm>
            <a:off x="3352800" y="990601"/>
            <a:ext cx="4800600" cy="4530725"/>
          </a:xfrm>
        </p:spPr>
        <p:txBody>
          <a:bodyPr/>
          <a:lstStyle/>
          <a:p>
            <a:pPr marL="0" indent="0"/>
            <a:r>
              <a:rPr lang="en-US" altLang="en-US" sz="2800" dirty="0"/>
              <a:t>5% of the population</a:t>
            </a:r>
          </a:p>
          <a:p>
            <a:pPr marL="0" indent="0">
              <a:buNone/>
            </a:pPr>
            <a:endParaRPr lang="en-US" altLang="en-US" sz="2800" dirty="0"/>
          </a:p>
          <a:p>
            <a:pPr marL="0" indent="0"/>
            <a:r>
              <a:rPr lang="en-US" altLang="en-US" sz="2800" u="sng" dirty="0"/>
              <a:t>    ?   </a:t>
            </a:r>
            <a:r>
              <a:rPr lang="en-US" altLang="en-US" sz="2800" dirty="0"/>
              <a:t>% of the resources                    and wastes</a:t>
            </a:r>
          </a:p>
          <a:p>
            <a:pPr marL="0" indent="0">
              <a:buNone/>
            </a:pPr>
            <a:endParaRPr lang="en-US" altLang="en-US" dirty="0"/>
          </a:p>
        </p:txBody>
      </p:sp>
      <p:pic>
        <p:nvPicPr>
          <p:cNvPr id="59396" name="Picture 4" descr="traffic j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524000"/>
            <a:ext cx="243840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162801" y="5971402"/>
            <a:ext cx="300915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793600077"/>
      </p:ext>
    </p:extLst>
  </p:cSld>
  <p:clrMapOvr>
    <a:masterClrMapping/>
  </p:clrMapOvr>
  <p:transition>
    <p:circl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762000"/>
            <a:ext cx="4800600" cy="642938"/>
          </a:xfrm>
        </p:spPr>
        <p:txBody>
          <a:bodyPr/>
          <a:lstStyle/>
          <a:p>
            <a:r>
              <a:rPr lang="en-US" sz="3000" dirty="0">
                <a:solidFill>
                  <a:srgbClr val="800000"/>
                </a:solidFill>
              </a:rPr>
              <a:t>The Sharing Economy</a:t>
            </a:r>
          </a:p>
        </p:txBody>
      </p:sp>
      <p:sp>
        <p:nvSpPr>
          <p:cNvPr id="3" name="Content Placeholder 2"/>
          <p:cNvSpPr>
            <a:spLocks noGrp="1"/>
          </p:cNvSpPr>
          <p:nvPr>
            <p:ph idx="1"/>
          </p:nvPr>
        </p:nvSpPr>
        <p:spPr>
          <a:xfrm>
            <a:off x="4535261" y="1614488"/>
            <a:ext cx="4514850" cy="2545854"/>
          </a:xfrm>
        </p:spPr>
        <p:txBody>
          <a:bodyPr/>
          <a:lstStyle/>
          <a:p>
            <a:r>
              <a:rPr lang="en-US" dirty="0"/>
              <a:t>Underutilized assets</a:t>
            </a:r>
          </a:p>
          <a:p>
            <a:pPr lvl="1"/>
            <a:r>
              <a:rPr lang="en-US" dirty="0"/>
              <a:t>Time</a:t>
            </a:r>
          </a:p>
          <a:p>
            <a:pPr lvl="1"/>
            <a:r>
              <a:rPr lang="en-US" dirty="0"/>
              <a:t>Objects</a:t>
            </a:r>
          </a:p>
          <a:p>
            <a:pPr lvl="1"/>
            <a:r>
              <a:rPr lang="en-US" dirty="0"/>
              <a:t>Physical spaces</a:t>
            </a:r>
          </a:p>
          <a:p>
            <a:pPr lvl="1">
              <a:buNone/>
            </a:pPr>
            <a:endParaRPr lang="en-US" dirty="0"/>
          </a:p>
          <a:p>
            <a:r>
              <a:rPr lang="en-US" dirty="0"/>
              <a:t>Resource efficiency</a:t>
            </a:r>
          </a:p>
          <a:p>
            <a:endParaRPr lang="en-US" dirty="0"/>
          </a:p>
          <a:p>
            <a:r>
              <a:rPr lang="en-US" dirty="0"/>
              <a:t>Flexibility and independence for workers</a:t>
            </a:r>
          </a:p>
        </p:txBody>
      </p:sp>
      <p:sp>
        <p:nvSpPr>
          <p:cNvPr id="4" name="Rectangle 3"/>
          <p:cNvSpPr/>
          <p:nvPr/>
        </p:nvSpPr>
        <p:spPr>
          <a:xfrm>
            <a:off x="5562600" y="6096001"/>
            <a:ext cx="3815468" cy="246221"/>
          </a:xfrm>
          <a:prstGeom prst="rect">
            <a:avLst/>
          </a:prstGeom>
        </p:spPr>
        <p:txBody>
          <a:bodyPr wrap="none">
            <a:spAutoFit/>
          </a:bodyPr>
          <a:lstStyle/>
          <a:p>
            <a:pPr defTabSz="685800"/>
            <a:r>
              <a:rPr lang="en-US" sz="1000" dirty="0">
                <a:solidFill>
                  <a:srgbClr val="000000"/>
                </a:solidFill>
                <a:latin typeface="Arial"/>
              </a:rPr>
              <a:t>                                ©2017 George P. Nassos &amp; Associates, Inc.</a:t>
            </a:r>
          </a:p>
        </p:txBody>
      </p:sp>
    </p:spTree>
    <p:extLst>
      <p:ext uri="{BB962C8B-B14F-4D97-AF65-F5344CB8AC3E}">
        <p14:creationId xmlns:p14="http://schemas.microsoft.com/office/powerpoint/2010/main" val="224507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1371600"/>
            <a:ext cx="5429250" cy="642938"/>
          </a:xfrm>
        </p:spPr>
        <p:txBody>
          <a:bodyPr>
            <a:normAutofit fontScale="90000"/>
          </a:bodyPr>
          <a:lstStyle/>
          <a:p>
            <a:r>
              <a:rPr lang="en-US" dirty="0">
                <a:solidFill>
                  <a:srgbClr val="800000"/>
                </a:solidFill>
              </a:rPr>
              <a:t>The Sharing Economy – Disadvantages?</a:t>
            </a:r>
          </a:p>
        </p:txBody>
      </p:sp>
      <p:sp>
        <p:nvSpPr>
          <p:cNvPr id="3" name="Content Placeholder 2"/>
          <p:cNvSpPr>
            <a:spLocks noGrp="1"/>
          </p:cNvSpPr>
          <p:nvPr>
            <p:ph idx="1"/>
          </p:nvPr>
        </p:nvSpPr>
        <p:spPr>
          <a:xfrm>
            <a:off x="4210050" y="2057406"/>
            <a:ext cx="5029200" cy="3394472"/>
          </a:xfrm>
        </p:spPr>
        <p:txBody>
          <a:bodyPr/>
          <a:lstStyle/>
          <a:p>
            <a:endParaRPr lang="en-US" dirty="0"/>
          </a:p>
          <a:p>
            <a:r>
              <a:rPr lang="en-US" dirty="0"/>
              <a:t>May not offer steady income</a:t>
            </a:r>
          </a:p>
          <a:p>
            <a:r>
              <a:rPr lang="en-US" dirty="0"/>
              <a:t>Health insurance?</a:t>
            </a:r>
          </a:p>
          <a:p>
            <a:r>
              <a:rPr lang="en-US" dirty="0"/>
              <a:t>Sick pay?</a:t>
            </a:r>
          </a:p>
          <a:p>
            <a:r>
              <a:rPr lang="en-US" dirty="0"/>
              <a:t>Longer hours for less pay</a:t>
            </a:r>
          </a:p>
          <a:p>
            <a:r>
              <a:rPr lang="en-US" dirty="0"/>
              <a:t>Impact on typical businesses?</a:t>
            </a:r>
          </a:p>
        </p:txBody>
      </p:sp>
      <p:sp>
        <p:nvSpPr>
          <p:cNvPr id="5" name="Rectangle 4"/>
          <p:cNvSpPr/>
          <p:nvPr/>
        </p:nvSpPr>
        <p:spPr>
          <a:xfrm>
            <a:off x="6210302" y="5143501"/>
            <a:ext cx="3195105" cy="230832"/>
          </a:xfrm>
          <a:prstGeom prst="rect">
            <a:avLst/>
          </a:prstGeom>
        </p:spPr>
        <p:txBody>
          <a:bodyPr wrap="none">
            <a:spAutoFit/>
          </a:bodyPr>
          <a:lstStyle/>
          <a:p>
            <a:pPr defTabSz="685800"/>
            <a:r>
              <a:rPr lang="en-US" sz="675"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5642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381000"/>
            <a:ext cx="6934200" cy="642938"/>
          </a:xfrm>
        </p:spPr>
        <p:txBody>
          <a:bodyPr>
            <a:normAutofit/>
          </a:bodyPr>
          <a:lstStyle/>
          <a:p>
            <a:r>
              <a:rPr lang="en-US" dirty="0">
                <a:solidFill>
                  <a:srgbClr val="800000"/>
                </a:solidFill>
              </a:rPr>
              <a:t>Examples of Sharing Economy</a:t>
            </a:r>
          </a:p>
        </p:txBody>
      </p:sp>
      <p:sp>
        <p:nvSpPr>
          <p:cNvPr id="3" name="Content Placeholder 2"/>
          <p:cNvSpPr>
            <a:spLocks noGrp="1"/>
          </p:cNvSpPr>
          <p:nvPr>
            <p:ph idx="1"/>
          </p:nvPr>
        </p:nvSpPr>
        <p:spPr>
          <a:xfrm>
            <a:off x="5002740" y="1371600"/>
            <a:ext cx="4522261" cy="2545854"/>
          </a:xfrm>
        </p:spPr>
        <p:txBody>
          <a:bodyPr>
            <a:noAutofit/>
          </a:bodyPr>
          <a:lstStyle/>
          <a:p>
            <a:r>
              <a:rPr lang="en-US" sz="2000" dirty="0"/>
              <a:t>Phone Ladies</a:t>
            </a:r>
          </a:p>
          <a:p>
            <a:r>
              <a:rPr lang="en-US" sz="2000" dirty="0"/>
              <a:t>Zipcar/ Whipcar/ Buzzcar/ RelayRides</a:t>
            </a:r>
          </a:p>
          <a:p>
            <a:r>
              <a:rPr lang="en-US" sz="2000" dirty="0"/>
              <a:t>Parkatmyhouse</a:t>
            </a:r>
          </a:p>
          <a:p>
            <a:r>
              <a:rPr lang="en-US" sz="2000" dirty="0"/>
              <a:t>Airbnb/Couch Share</a:t>
            </a:r>
          </a:p>
          <a:p>
            <a:r>
              <a:rPr lang="en-US" sz="2000" dirty="0"/>
              <a:t>Yerdle</a:t>
            </a:r>
          </a:p>
          <a:p>
            <a:r>
              <a:rPr lang="en-US" sz="2000" dirty="0"/>
              <a:t>Munchery</a:t>
            </a:r>
          </a:p>
          <a:p>
            <a:r>
              <a:rPr lang="en-US" sz="2000" dirty="0"/>
              <a:t>ClosetDashShop</a:t>
            </a:r>
          </a:p>
          <a:p>
            <a:r>
              <a:rPr lang="en-US" sz="2000" dirty="0"/>
              <a:t>WeTeachMe</a:t>
            </a:r>
          </a:p>
          <a:p>
            <a:r>
              <a:rPr lang="en-US" sz="2000" dirty="0"/>
              <a:t>OhSoWe</a:t>
            </a:r>
          </a:p>
          <a:p>
            <a:r>
              <a:rPr lang="en-US" sz="2000" dirty="0"/>
              <a:t>Better Place</a:t>
            </a:r>
          </a:p>
        </p:txBody>
      </p:sp>
      <p:sp>
        <p:nvSpPr>
          <p:cNvPr id="5" name="Rectangle 4"/>
          <p:cNvSpPr/>
          <p:nvPr/>
        </p:nvSpPr>
        <p:spPr>
          <a:xfrm>
            <a:off x="7391401" y="6477000"/>
            <a:ext cx="3195105" cy="230832"/>
          </a:xfrm>
          <a:prstGeom prst="rect">
            <a:avLst/>
          </a:prstGeom>
        </p:spPr>
        <p:txBody>
          <a:bodyPr wrap="none">
            <a:spAutoFit/>
          </a:bodyPr>
          <a:lstStyle/>
          <a:p>
            <a:pPr defTabSz="685800"/>
            <a:r>
              <a:rPr lang="en-US" sz="675"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04354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1200150"/>
            <a:ext cx="5600700" cy="642938"/>
          </a:xfrm>
        </p:spPr>
        <p:txBody>
          <a:bodyPr>
            <a:normAutofit/>
          </a:bodyPr>
          <a:lstStyle/>
          <a:p>
            <a:r>
              <a:rPr lang="en-US" dirty="0">
                <a:solidFill>
                  <a:srgbClr val="800000"/>
                </a:solidFill>
              </a:rPr>
              <a:t>The Circular Economy</a:t>
            </a:r>
          </a:p>
        </p:txBody>
      </p:sp>
      <p:sp>
        <p:nvSpPr>
          <p:cNvPr id="3" name="Content Placeholder 2"/>
          <p:cNvSpPr>
            <a:spLocks noGrp="1"/>
          </p:cNvSpPr>
          <p:nvPr>
            <p:ph idx="1"/>
          </p:nvPr>
        </p:nvSpPr>
        <p:spPr>
          <a:xfrm>
            <a:off x="4552951" y="2100263"/>
            <a:ext cx="3514725" cy="2545854"/>
          </a:xfrm>
        </p:spPr>
        <p:txBody>
          <a:bodyPr/>
          <a:lstStyle/>
          <a:p>
            <a:endParaRPr lang="en-US" dirty="0"/>
          </a:p>
          <a:p>
            <a:r>
              <a:rPr lang="en-US" sz="2800" dirty="0"/>
              <a:t>Cradle to Cradle – also known as</a:t>
            </a:r>
          </a:p>
          <a:p>
            <a:pPr lvl="1"/>
            <a:r>
              <a:rPr lang="en-US" sz="2400" dirty="0"/>
              <a:t>Eco Design</a:t>
            </a:r>
          </a:p>
          <a:p>
            <a:pPr lvl="1"/>
            <a:r>
              <a:rPr lang="en-US" sz="2400" dirty="0"/>
              <a:t>Industrial Ecology</a:t>
            </a:r>
          </a:p>
          <a:p>
            <a:pPr>
              <a:buNone/>
            </a:pPr>
            <a:endParaRPr lang="en-US" dirty="0"/>
          </a:p>
          <a:p>
            <a:endParaRPr lang="en-US" dirty="0"/>
          </a:p>
        </p:txBody>
      </p:sp>
      <p:sp>
        <p:nvSpPr>
          <p:cNvPr id="4" name="Rectangle 3"/>
          <p:cNvSpPr/>
          <p:nvPr/>
        </p:nvSpPr>
        <p:spPr>
          <a:xfrm>
            <a:off x="5710743" y="5469083"/>
            <a:ext cx="3475631" cy="230832"/>
          </a:xfrm>
          <a:prstGeom prst="rect">
            <a:avLst/>
          </a:prstGeom>
        </p:spPr>
        <p:txBody>
          <a:bodyPr wrap="none">
            <a:spAutoFit/>
          </a:bodyPr>
          <a:lstStyle/>
          <a:p>
            <a:pPr defTabSz="685800"/>
            <a:r>
              <a:rPr lang="en-US" sz="900" dirty="0">
                <a:solidFill>
                  <a:srgbClr val="000000"/>
                </a:solidFill>
                <a:latin typeface="Arial"/>
              </a:rPr>
              <a:t>                                ©2017 George P. Nassos &amp; Associates, Inc.</a:t>
            </a:r>
          </a:p>
        </p:txBody>
      </p:sp>
    </p:spTree>
    <p:extLst>
      <p:ext uri="{BB962C8B-B14F-4D97-AF65-F5344CB8AC3E}">
        <p14:creationId xmlns:p14="http://schemas.microsoft.com/office/powerpoint/2010/main" val="411152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9" name="TextBox 7"/>
          <p:cNvSpPr txBox="1">
            <a:spLocks noChangeArrowheads="1"/>
          </p:cNvSpPr>
          <p:nvPr/>
        </p:nvSpPr>
        <p:spPr bwMode="auto">
          <a:xfrm>
            <a:off x="3618015" y="5600702"/>
            <a:ext cx="723275" cy="253916"/>
          </a:xfrm>
          <a:prstGeom prst="rect">
            <a:avLst/>
          </a:prstGeom>
          <a:noFill/>
          <a:ln w="9525">
            <a:noFill/>
            <a:miter lim="800000"/>
            <a:headEnd/>
            <a:tailEnd/>
          </a:ln>
        </p:spPr>
        <p:txBody>
          <a:bodyPr wrap="none">
            <a:spAutoFit/>
          </a:bodyPr>
          <a:lstStyle/>
          <a:p>
            <a:pPr defTabSz="685800"/>
            <a:r>
              <a:rPr lang="en-US" sz="1050" b="1">
                <a:solidFill>
                  <a:srgbClr val="000000"/>
                </a:solidFill>
                <a:latin typeface="Arial"/>
              </a:rPr>
              <a:t>Source: </a:t>
            </a:r>
          </a:p>
        </p:txBody>
      </p:sp>
      <p:sp>
        <p:nvSpPr>
          <p:cNvPr id="54280" name="AutoShape 2" descr="data:image/png;base64,iVBORw0KGgoAAAANSUhEUgAAAWQAAACNCAMAAAC3+fDsAAAAwFBMVEX///8Bbo0Ab43//v8AaYkAb4wAZ4gAa4r///0AZocBbo8AbIr8/v4AaYikytXb6e14pLW80tykwc0dfZlim69po7iUvsyHt8bV7PATdZDp8fQdf5vG3uSTs8EyjKSZxc/S3+Suy9bx9vlxqbrk7/OBtMKVvc59rsCCt8VXma9JkqnF3OVcn7K2094mepdMj6YxkKYwfZpOnLCjyNcAXoM7hp+r0Nju9/W1y9cghqBlp7lyqL5QkKjH2uW61dpdlKkGKs0gAAAXG0lEQVR4nO1ce0PiONdv07Rp0wIjlyKFVSk4LCC6O7PoOjOPfv9v9eackxToBXFW/OfNb3TU0rTJycm5J45jYWFhYWFhYWFhYWFhYWFhYWFhYWFhYWFhYWFhYWFhYWFhYWFhYWFhYWFhYWFhYWFhYWFhYWFhYfH/DB58h2HDJ3UIzSeh/q5t6B38BTfW3Wqe4zl7XTi4sakXeOPBh8fu3HtwWLmy+6uxi/8BoaFT6OR5drOZfk/TdPo4yfI8gc+buu2p0SVJ6IVOkmfzycsjtLuebv7XybI8CfGxBQFCnJWE5gbuXz9O069p+ri5Ue/Z64oZoedk8DxCcmyyHScvbkyfzPW8ncLz96D+2jz+T/XNqRIyDMOs/eNuMUnOQeG9rmaT7uDZ5UEUBTyKWtwd36UXcyRVzZs1EdXETKaLVY+pJkEUqMYR56Pn1aL70kkOWMTzgFDqSmczXI4l3M/hfj7aDroTGLm3x+nqR7aN1A0KEZ8cY6/QWUcBIboq5isbmYs7qFEFUo3qJdsfk3qnYpTJ82L60r0a5s1r7T9CDW8+/DUKuIhdKZl0mfr2BW+NtovLpqEB2Zz8+rUnoZnrMvgnpXRdIXgg2LabgADQt3u60WSwZS0RM1dCEyYZc0XA73+lWWUNz1rqQ3WT5GlJJpR6MuOMHsa/GtqF2Vhij1x8hkv/wTtjxQQPt53SQzrj9XQx3MyX6bl4OQw7MxkIoXriu8xXHcE+u9KPFQFWN0n92EInS0c8iBmDgRDRVGsktuv70TBxdoTz4Jfk5S8ew/1qKvDbJfhqAbHbbE+8A00nERGZ8de8kZPhuT2hHzRaF2IlG6un7gBdZATgAs6XN+ZN8IRkliaD9HF1nV2Vyf9RyL+PI9cvJht+kfQLkJ2Phlnt8JyblWJY6UvgF+BgGIIPawAG5IruPm+Giu/ntwHHcarpY2bktAZUa76d7rgIpFGiP/Vl76aRyOqDyxY9i/Ffu45m41g3L34QQ8OrpCv5KDWiBUTTX51kMHe6P5zF9/9Oz7peJj9c7iMnujjd8MOHngCJ1a9crqpUVhxz0TMko8VPI4XB+IrYkk0PaeF0toKZN9A8wBdOETbl/q0ZNKnAb5xoJMX0mMpP4TZfPTJY7GZVEdnXUoLe6Eo9JFp0ipsVVRUX4xLrfMuSn9/6zy9OevtBdC1GjqomW0UxspZhK9esecWdii19tZh7k4qh42y4kEhWEq3qbj0p6ooPfP2yf78XTniseQqGC/9L13fNKkahEd0puWCEhheuIxefylp3tRKL+pG/CpJTMp7sjBAlLpgWEnryfWAFWHaat91g2zEKMPtrnvx8/JGGzqL94ZpP2cZPd4ofYyIRMwIMxAVDfoYP1Ofbiqjq9ATSqhCrWkvBFOHl3nqfFuFaSU5aJozojHeryWXEzHgtHiQ087hUOmNB8ouNGonsODc9zchytKcEMtXWN9NHvIBaA+Zfan4Wqzka/MoIHbSTQSdbTj5eJodgu/xQCg9nGUapJCkXChy+tCCDqzFflbRu3ueuNKJOsbsQsWrCqa1SnGpeDuySbMuZLIQko9coBSTiQv9BL4LUMYRKnHwWEEH8aNI0Bi/8V2InpRvf7VwkJ+sFogQOo4phkcVazPFBrtfNZNxpZ84knc2OTOfvQfVoEyHb+aR7gvHrzz/Tdvt6uOhvJWcgK2CNSRkND/2BqSC2Rf7nsverv1j8qXC7mPVfH8ZMRNv5/v3LSIlpI7S5v+3fqte0r/+cvfZoOnER+8JfA3kdWsdTrShk60fjGJ6UpYdk9vkaiKx7mT+2K0iHi9e/JTfKQ3UkSElceM7Lczq5ufg2+3g7OQznW6FZGOzV1fSmsOafOv/2heJWVImqP/c3+2I5WXHJyK5QXLm8WD/tOCDJ55fri6/DfO9Na+lLs2y5PwNPheDlk+4qEmQxqrkW/dwpFk2nF8P69qXYNjKYkgsg2aWMe9kefRrs6rxzsRRan0Lne3P0f9SKvkm/fZtN82MW+e8hdLoxiUOl40Rvmh985iSTMZeolZVwbi2SIgLhOZMAKQ9CW2w3+wax+S0pyAhjW3KSx/CeFVB4n1/ydCSMBnTZJiz8vmTJkUv9WFnASVhLuXVA9jALfp7mRyQvW47iGnSHMkiKHuswwgfDU5JSkAOhWOihLPLBfhwIbWxId3RjrqqvGdfmvcvH8/2YQwX42UUhjJkLUi/0DugVrtG6Q5NGSX8zas+5DnwfzT2RViisvfAZmJ9Krh2ajEcQOk8PsHIUYzFfjOblENOHYw1mFQqEuNcpUcoDa+rpijNUfYwpnRSSn6y+cHLURV+4L/pSEyAitDCOrxsMnqozohwK7htLJegYeir3JWLoJYGKqjyYnjIWICuUNO81BAAq/VEO7oOQ2nKWaVN05sNw13JRG/kyuHCqprD66pBtp0gQP+8+79zH2tjjXxIwUo53MusJlyxhdwRxsrAa8kyFtquYUrG7HjyjLa7YeVw1rcA2ctaoGNXs8f7J/Bg663uJTifzeb86ex+MkSQiu+IuKa95CGV6YTLkQBvgs2hu+uhstJOmrr68pY6BEiTBdazHqTK+cokeuDbk+IP5PEycNCA/BZnAqxEZQ0FOEyPj7xR4GHxCRvbdWM1eSXh9MDoRWVW+jKcVQQmcosi+HgkKY7DosYiqtY2NL5SXglQ72s1hoN0Q0QOGDKu3h85XbVhJ8fd89/EEVBS4Q62Zo6NMe/BCMNdh0SvdcKoXgc+YRNqpdd31LlZ4FjwG2j4TVY/O4GnJtc/Bya0HAij+IfDXU1Q6BiHgIfxL7eIE4k3utWJkoxenUPPZimtHdJTXyfJJT0cx+fP7KDWWOo7CT14Bv4kh1x7dMckESotciD4pQ7ymh87v3n5LCGqSXLqg20SKMN8KE8pp7zX9I9YX65y+UPlEWl22qubHUdxxHXds/XxPs9/ATGjXRzS+yXNSTm4dE6/mYvIl0MEtPjvhNcm91OKiwcxCa+yX0GF1seMtL9z4OhLc+tM5FGfwR4LxevBj/Jt3cXI4bOlQq1idwzrew4CmU8nBYfNNbVfSMMWDYffkC9dhl+DNyKAa+nwUm6j6S7O11y9kyh/mEqRetuSnuOj0lc2ffERRJ0Wq2ph3E7zw34BCT664OqdAVrTqC5fif+KIYHoEMxQHss0o5xRqIoO4GL65SpURPIq1WL9vytaFOOPa7f6jeCZcDqipuK+RF5NARz1aab0/2Nini0CnDcRV8j5B804oIkuKrx4lMtOBHQEhH+gPEFmzZuvIEihwOdLWmVtHKIOBfibbcTK8bhPpdJXbLVsXnnL3dISVbY46RFXcRDr/BUQ+Jy8nfYpIubVE9tAj9py2AGMfnMJfuYkpfNFcxxQnv80HlyMd2WVHiSw0vVp/7F/OWUwBaP7l6eB+ZXF6Pa1/xUO2v0LQBCSH52neqcWUU1QbOfmcIHHRRGQaRugsBCVMJH91EiJo8kUYmXwaJ5u8y9tEPpDJiDvF4TGE2CtOXzjR1rqLVvSOzJ6OpjxNh4Or7bhXg3uTODk/kTnlm+o5GdhYuWKg9dFxVcZOwcnaLEFOfhOGk9lbnKwtlkMiTwMKazB5Ueqgk+rYnRu97K0n7VuE2e3WF5gVcIWx6136JY7ZZxKZuLSByMAdbYkxQem70bXx1IDIWn6+i8hvcXKVyJiEokSGbM1KShPdPYq+ezuRDP6kWoD5tcuF6jvzdfhP/6dVMF5mnyIuuEnd1ouLEOPmGEFSrnfUcbQA1uKCrIu3oYnsvi0uWJXI3lOf+1hqEPdKLTpj4+4tnT3V4IEJ1FkiITFZa/Iursmq6pwxWf+fIpObiewk+eZvkpSKl8W4KKMqZPLJRNYlL6cQeU/x0cK/lpAcgWR2qfVUT7UMwMfZq7tKwvlzEGMK2CdW3jGxTq1KtmfCnRNAZJLJcb9bh8UVp2C6xHzYrqG2k09WfHp8QORGW2RgtHBwKJOdy/vYx2w6eD5hEbwOkx/C3Qs7GYCwmK+0tsFFqPu6y8XrfDXx12cQGXxSxaYHlXlcffEoCGI9CpRdz7uR7Dj5ZCJTUu04J5vFXyJysiUel/xhnx5h3ouxa+WIfhgmA75XOaQXSFFCxExZDV74HE5WNC7WjkkwukUNBq4rdAfauwAkOCPU5FQisxOcER3rKdnJCsPIpbz46KD5OiJRL1m31KDdil2zeDQXGzY23wXxP8eEw0opf7egijln2p3G/Ccf7LkCRvGdLi70IN/y+PBtZU52OgF0EaLeKaVDCDMMD7p+fPhUZViMhWYScGa5WpUVtDhGqTF28TlEZlhbVYgpPdPAvrpUAjJo+1UU7yeyfu5xIuv3Vzg5GQviSZxpQ2SUIlA4JH6VyPQYM1MxE0dXw+lFDdKWtjQ+R1zoSqwdlbUI8wvRAdPd2c9m/I7iwyDJ/br5rgHXxVslIiuLZqjTV/GoQx4SYEJCSLpRyTRSNp/0aQnG203D224iLUT4+YmMyUTmG2vdSLKddMb/o7vOQXAGiMze41abB70hLqgLZesiDNeuIB5QthplzBWpU6xmUOSMSu52ZywMb4wnTZmxm0gP8JOcEVAdvrHTdwwN3hLkieNAprlzkJHeudWnE/kEmayXeJnIWHSr41HfiuhPDjFQ0Nqi7KNcUNJPIboOm5KPisjaDzs/kbWLCTOqpj/WgPK82I0FV0rj/mH4hCM7EBfGOzuVyOxEItfZyQoLXebBOG6rgUs3PagXUbo5GJYCoCnpSeDzxAkbqhWAkz8pdiF0FbY/Go/Hvd7YgCJV4+3yS3eNu1jCcD/5g4qPXOCP5WQiZFlceM6UkbXG/imKnqfgbKMUKsl5SEnRbPFVc5AZONn9xAAR8MNtntUhh1x0eLglz9k5IyfHLhg7wbqoi10gQie710ZZPDM9uRPAHsq2vJofepHJUuiSZ7XMvCOcjH7fZ3Gy2xi7IB7Gmv/Dceynn94GudXIyQ3WBWizwkurKD714Z1Oj4vtnKqqcldSAZf4o8StySqgal8WYNq7XijfRJL0z6dwMgQx3fh9xQc6MwJK6jQia70le02crMg2oB0ossrJiortiJwiMdoQTTeRnhL/sUJkYaoIvjsNZW6ecxHozUHi6rzlhhguoOk8hVY7ECfDCPkp+1jm2hlhmK2uAdbGaS1cjV3A5xnD7T7qw5SIRnzvYuLxkI5KXGB6WJk+fzbXQk4jk7n867yJVEerCN/n76nwCJ0EU1JY6vlm3QXUOd/HWij708biFudBBy4Z/1r5MEzuWqQFYsr951i8DjfflZk1mQWoldWS+Ok0mXDhUMsfZRWeVVx4zpBj3Szz49ent+/fw6LIx51QQeQ5z+RL4N6+eiKHusACo+ztGtbqcoqkSPcGt14xLa+ix8qjhsrhQ+OfXzlNjBxCeTkSubV4ewT/CY+6EIhVk5TNAAKkggJLUjycwgd3OmjnBoP6PRnqmesRGWk+xNqq90x6eqNQawiMPTRy180rdbhTk0oXAvZS1bFy6I2E9mhFt6zWPxjzlgkJienJhdDgX19jKBFKVreXTnHMwA6HNbhOGuh9iofhdbozpHTiUCtHN/57XqkU8nC3HhZ7iWcoDn8QtC1KuYBemVsnI9gwCCXVwOaVUmhd1QnOLDC8u35nxca7cR+bdbwKwyaTsgZ6tUoZsw3EEsqlnft/KjZZ41Yx2BCsaygLH93TteYebqygYMKqlvlQiMJmLJGFzo3Z8hhNnUpFLe18RYu7f7ibxXHMVoFBS6dS5TvW8G9i1tKulITenrZo4K5LcA6kGrIrdJy5XNuzU0dQ//CMxYQMdmXOy0+j2261U81YlNZy1oTFJLGjaweWBoqEmFZGifEp0IzcM63UNJMBODJZCdjKd15GxhJ4Em7icAvZUeCeEb2LAMYBzQ4nyNu/oBbsAt0ziOfwZRYejjuE4vM1pw3wrox5aRr0XSaoLHkfdjngDmMJG9Ic71AthM4jSjLM/m0nlfp8RVMIOEkKPbpt58xVnV52JUyI/kgdeA1+UAkmCJrRZd0OhZ2BCj9emMAZgTME7oD1d3TGsOW6J0wIsLL31WAWUGZBdTSPfHDp1OL46jiVvQhhPjIVC5LDqEpExj1fUmIyyL2vndKPxZR8Cthmxnl6evnppGWKQ5QT9h3alSmT6OQmhu8SqiaETV0y6F087d2trO5sBhU+sY62rpsiwFxqNb25jqBCQGmE+8rGetQB14EgA0+ZcYxGtZu5rK0UI+z+BW5X/sqZHT7wpFZ65wt6U1fpupHOO9YDZZVfxdqtgizaQ3fT2Rna+bwzmXYXP/ettQkZI7hsYtbvXu7OsXkZPgcSLWDQjpB5rtfA+bOgRRcsVjEdLhPrjaplOmVb8Eh92psptt3dqLJJdyUEMZYvdVbtvPv41GjWERmntBL5/XY5u02vCXBwk0FaklxdqiYg3hJ8tH3o3w1mP2d3/deH7d/3UgSH4udH5JusgAt7sR/uft6mw9sfy+1ICErYQmlCDEZy7ZjDZBEwSp73qIyBCjGqUGtnSm48dU+I+20fRnU762/vA+G7OqrPYt4+s9LD/oTOrTDbLtC/kIK3gsgcjASnN9H3P0+H6zJb6hWpk2mwB7/FeQv34gslMd2DYFCYrzilEqkVnCgABR50fJGun1KCVrSb7fWXvSorF0VyOfGk34VW9+7wHdeHAwxgUKpruCNf6mOAxOLMSs8h5eTlEGrxyezV8rkoUtBEgVFFJSIrk8qkoMgbph1b2oiAVqVgUGfLTRmaNINHq8032yUU4cQCK4TKZhf1trPVxx1BR6FkWoyThrr9MF8Gasp8U3FRNMM4H6oGNeOtVXbuLb8I2JWxhKifTljrH6bAxRBZslaZyMp7NSdiUDW1bsZ8OsFCuqVNOJ0RF3heizQKDPW/XtTE3gs8uqyWxMqXRvtXuySQQ43qGRGLOrMlN0RlqCQlZjJ1b3GO+MP8E2hs3nA7ErquxEdePCQyESAoRZAUIaY9EzdjTJeXmZaglCgYVNhxyjpd6rNpirNaDquVWqOiNrdKZnCt23w3lcD3fm3gVJf85kMpCp+EuMDXMSEfYujCXRT5wvOCXpFsniOBO59JJxSiomBqFBdeue3kKhJSSt8tWFPqbxgNH+Kua3Oz+iVLlcxGO46eqf7FdM4R8HO0XXsm0lAzdMW0T3gsgxbgaAM3bfLBH9/HkcBDBsh0wcMODEvEUa+bNLzpHIDK/6dhz6WMkjmtje1DXQ1K4gJjX3k6dnnsYuGGZho68Q0IGX1JKvGty8G90j14fojJLqIWiDkbX1e2kB28D6ZrFft+QSjaO9/YAk6GHCorhyS+T1IJ40bKuhGj209wQg57o7qaXfd7LSVlzdllRvnJneI73KpIoiC/HoxBaxeTg4sBSglGD2kl0KgaXC5WoyjQ9+MpYqD6x/3HvHhmQzfVdztS60YvA+WAP9aLbzMs9eE87feCQMR4YiOW30rRCkb9tKhn/yzgxnXFljcXs6sRjzSMDRfRCZz/PFX8ZirFeOpcDJdjVrSLIrd3dff1YjJPwM2qRkDn6/bgubi/JXqrxUXHOC7NVAvRdYr2sMyPzgmFnp4m/y72RzV6nv0LJ4MmZz0ZoAoP1yL0KUnAW9tUj0j6/v17yVoKi7N7Ib+U5J3OerNpTy/WnU6WYCGBUz3PxfN0Ogjuf1G3byaX80SHI8NdSK6hl0749PK96NL6+P47b/cjhEORNt/bm3VnnoNepBqkzwTRwnv38glJj0OrSktz/Gn5cAcnrNrAGMPzjHF8lJNLV46dykPBtyMy+3MZ+URUetuYEf2dhxneejO2G9b+evJ7LCwsLCwsLCwsLCwsLCwsLCwsLCwsLCwsLCwsLCwsLCwsLCwsLCwsLCwsLCwsLCzOgf8DV3haMIca1c0AAAAASUVORK5CYII="/>
          <p:cNvSpPr>
            <a:spLocks noChangeAspect="1" noChangeArrowheads="1"/>
          </p:cNvSpPr>
          <p:nvPr/>
        </p:nvSpPr>
        <p:spPr bwMode="auto">
          <a:xfrm>
            <a:off x="3611761" y="748904"/>
            <a:ext cx="171450" cy="228601"/>
          </a:xfrm>
          <a:prstGeom prst="rect">
            <a:avLst/>
          </a:prstGeom>
          <a:noFill/>
          <a:ln w="9525">
            <a:noFill/>
            <a:miter lim="800000"/>
            <a:headEnd/>
            <a:tailEnd/>
          </a:ln>
        </p:spPr>
        <p:txBody>
          <a:bodyPr/>
          <a:lstStyle/>
          <a:p>
            <a:pPr defTabSz="685800"/>
            <a:endParaRPr lang="en-US" sz="1350">
              <a:solidFill>
                <a:srgbClr val="000000"/>
              </a:solidFill>
              <a:latin typeface="Arial"/>
            </a:endParaRPr>
          </a:p>
        </p:txBody>
      </p:sp>
      <p:pic>
        <p:nvPicPr>
          <p:cNvPr id="54281" name="Picture 4" descr="http://mms.businesswire.com/media/20141029006035/en/362987/4/ecova_logo.jpg"/>
          <p:cNvPicPr>
            <a:picLocks noChangeAspect="1" noChangeArrowheads="1"/>
          </p:cNvPicPr>
          <p:nvPr/>
        </p:nvPicPr>
        <p:blipFill>
          <a:blip r:embed="rId3" cstate="print"/>
          <a:srcRect/>
          <a:stretch>
            <a:fillRect/>
          </a:stretch>
        </p:blipFill>
        <p:spPr bwMode="auto">
          <a:xfrm>
            <a:off x="3995740" y="5578082"/>
            <a:ext cx="487561" cy="277415"/>
          </a:xfrm>
          <a:prstGeom prst="rect">
            <a:avLst/>
          </a:prstGeom>
          <a:noFill/>
          <a:ln w="9525">
            <a:noFill/>
            <a:miter lim="800000"/>
            <a:headEnd/>
            <a:tailEnd/>
          </a:ln>
        </p:spPr>
      </p:pic>
      <p:pic>
        <p:nvPicPr>
          <p:cNvPr id="54282" name="Picture 10" descr="Screen Shot 2015-11-08 at 7.04.53 PM.png"/>
          <p:cNvPicPr>
            <a:picLocks noChangeAspect="1"/>
          </p:cNvPicPr>
          <p:nvPr/>
        </p:nvPicPr>
        <p:blipFill>
          <a:blip r:embed="rId4" cstate="print"/>
          <a:srcRect/>
          <a:stretch>
            <a:fillRect/>
          </a:stretch>
        </p:blipFill>
        <p:spPr bwMode="auto">
          <a:xfrm>
            <a:off x="3618014" y="1041282"/>
            <a:ext cx="5621237" cy="4818647"/>
          </a:xfrm>
          <a:prstGeom prst="rect">
            <a:avLst/>
          </a:prstGeom>
          <a:noFill/>
          <a:ln w="9525">
            <a:noFill/>
            <a:miter lim="800000"/>
            <a:headEnd/>
            <a:tailEnd/>
          </a:ln>
        </p:spPr>
      </p:pic>
    </p:spTree>
    <p:extLst>
      <p:ext uri="{BB962C8B-B14F-4D97-AF65-F5344CB8AC3E}">
        <p14:creationId xmlns:p14="http://schemas.microsoft.com/office/powerpoint/2010/main" val="275061856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solidFill>
                  <a:srgbClr val="800000"/>
                </a:solidFill>
              </a:rPr>
              <a:t>Examples of Circular Economy</a:t>
            </a:r>
          </a:p>
        </p:txBody>
      </p:sp>
      <p:sp>
        <p:nvSpPr>
          <p:cNvPr id="3" name="Content Placeholder 2"/>
          <p:cNvSpPr>
            <a:spLocks noGrp="1"/>
          </p:cNvSpPr>
          <p:nvPr>
            <p:ph idx="1"/>
          </p:nvPr>
        </p:nvSpPr>
        <p:spPr>
          <a:xfrm>
            <a:off x="4953000" y="1489141"/>
            <a:ext cx="3943350" cy="3886200"/>
          </a:xfrm>
        </p:spPr>
        <p:txBody>
          <a:bodyPr>
            <a:normAutofit fontScale="32500" lnSpcReduction="20000"/>
          </a:bodyPr>
          <a:lstStyle/>
          <a:p>
            <a:r>
              <a:rPr lang="en-US" sz="7400" dirty="0"/>
              <a:t>Phillips</a:t>
            </a:r>
          </a:p>
          <a:p>
            <a:r>
              <a:rPr lang="en-US" sz="7400" dirty="0"/>
              <a:t>Vodafone</a:t>
            </a:r>
          </a:p>
          <a:p>
            <a:r>
              <a:rPr lang="en-US" sz="7400" dirty="0"/>
              <a:t>H&amp;M</a:t>
            </a:r>
          </a:p>
          <a:p>
            <a:r>
              <a:rPr lang="en-US" sz="7400" dirty="0"/>
              <a:t>Trina</a:t>
            </a:r>
          </a:p>
          <a:p>
            <a:r>
              <a:rPr lang="en-US" sz="7400" dirty="0"/>
              <a:t>Ricoh</a:t>
            </a:r>
          </a:p>
          <a:p>
            <a:r>
              <a:rPr lang="en-US" sz="7400" dirty="0"/>
              <a:t>Other Opportunities</a:t>
            </a:r>
          </a:p>
          <a:p>
            <a:r>
              <a:rPr lang="en-US" sz="7400" dirty="0"/>
              <a:t>Remanufacturing phones</a:t>
            </a:r>
          </a:p>
          <a:p>
            <a:r>
              <a:rPr lang="en-US" sz="7400" dirty="0"/>
              <a:t>Lease washing machines</a:t>
            </a:r>
          </a:p>
          <a:p>
            <a:r>
              <a:rPr lang="en-US" sz="7400" dirty="0"/>
              <a:t>Reuse of food</a:t>
            </a:r>
          </a:p>
          <a:p>
            <a:pPr>
              <a:buNone/>
            </a:pPr>
            <a:endParaRPr lang="en-US" dirty="0"/>
          </a:p>
        </p:txBody>
      </p:sp>
      <p:sp>
        <p:nvSpPr>
          <p:cNvPr id="4" name="Rectangle 3"/>
          <p:cNvSpPr/>
          <p:nvPr/>
        </p:nvSpPr>
        <p:spPr>
          <a:xfrm>
            <a:off x="5981702" y="5502263"/>
            <a:ext cx="3475631" cy="230832"/>
          </a:xfrm>
          <a:prstGeom prst="rect">
            <a:avLst/>
          </a:prstGeom>
        </p:spPr>
        <p:txBody>
          <a:bodyPr wrap="none">
            <a:spAutoFit/>
          </a:bodyPr>
          <a:lstStyle/>
          <a:p>
            <a:pPr defTabSz="685800"/>
            <a:r>
              <a:rPr lang="en-US" sz="900" dirty="0">
                <a:solidFill>
                  <a:srgbClr val="000000"/>
                </a:solidFill>
                <a:latin typeface="Arial"/>
              </a:rPr>
              <a:t>                                ©2017 George P. Nassos &amp; Associates, Inc.</a:t>
            </a:r>
          </a:p>
        </p:txBody>
      </p:sp>
    </p:spTree>
    <p:extLst>
      <p:ext uri="{BB962C8B-B14F-4D97-AF65-F5344CB8AC3E}">
        <p14:creationId xmlns:p14="http://schemas.microsoft.com/office/powerpoint/2010/main" val="96290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Adaptation?</a:t>
            </a:r>
          </a:p>
        </p:txBody>
      </p:sp>
      <p:sp>
        <p:nvSpPr>
          <p:cNvPr id="3" name="Content Placeholder 2"/>
          <p:cNvSpPr>
            <a:spLocks noGrp="1"/>
          </p:cNvSpPr>
          <p:nvPr>
            <p:ph idx="1"/>
          </p:nvPr>
        </p:nvSpPr>
        <p:spPr>
          <a:xfrm>
            <a:off x="3810000" y="1600201"/>
            <a:ext cx="6281206" cy="4525963"/>
          </a:xfrm>
        </p:spPr>
        <p:txBody>
          <a:bodyPr/>
          <a:lstStyle/>
          <a:p>
            <a:r>
              <a:rPr lang="en-US" dirty="0"/>
              <a:t>Human efforts to reduce negative effects</a:t>
            </a:r>
          </a:p>
          <a:p>
            <a:endParaRPr lang="en-US" dirty="0"/>
          </a:p>
          <a:p>
            <a:r>
              <a:rPr lang="en-US" dirty="0"/>
              <a:t>Changes in social-ecological systems</a:t>
            </a:r>
          </a:p>
          <a:p>
            <a:endParaRPr lang="en-US" dirty="0"/>
          </a:p>
          <a:p>
            <a:r>
              <a:rPr lang="en-US" dirty="0"/>
              <a:t>Insurance – create resiliency</a:t>
            </a:r>
          </a:p>
        </p:txBody>
      </p:sp>
      <p:sp>
        <p:nvSpPr>
          <p:cNvPr id="4" name="Rectangle 3"/>
          <p:cNvSpPr/>
          <p:nvPr/>
        </p:nvSpPr>
        <p:spPr>
          <a:xfrm>
            <a:off x="6210302" y="5143501"/>
            <a:ext cx="3195105" cy="230832"/>
          </a:xfrm>
          <a:prstGeom prst="rect">
            <a:avLst/>
          </a:prstGeom>
        </p:spPr>
        <p:txBody>
          <a:bodyPr wrap="none">
            <a:spAutoFit/>
          </a:bodyPr>
          <a:lstStyle/>
          <a:p>
            <a:pPr defTabSz="685800"/>
            <a:r>
              <a:rPr lang="en-US" sz="675"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03400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Thoughts?</a:t>
            </a:r>
          </a:p>
        </p:txBody>
      </p:sp>
      <p:sp>
        <p:nvSpPr>
          <p:cNvPr id="3" name="Content Placeholder 2"/>
          <p:cNvSpPr>
            <a:spLocks noGrp="1"/>
          </p:cNvSpPr>
          <p:nvPr>
            <p:ph idx="1"/>
          </p:nvPr>
        </p:nvSpPr>
        <p:spPr/>
        <p:txBody>
          <a:bodyPr/>
          <a:lstStyle/>
          <a:p>
            <a:r>
              <a:rPr lang="en-US" dirty="0"/>
              <a:t>How can you apply one or more of these design strategies at--</a:t>
            </a:r>
          </a:p>
          <a:p>
            <a:endParaRPr lang="en-US" dirty="0"/>
          </a:p>
          <a:p>
            <a:pPr lvl="1"/>
            <a:r>
              <a:rPr lang="en-US" dirty="0"/>
              <a:t>Your place of work</a:t>
            </a:r>
          </a:p>
          <a:p>
            <a:pPr lvl="1"/>
            <a:r>
              <a:rPr lang="en-US" dirty="0"/>
              <a:t>Some other company</a:t>
            </a:r>
          </a:p>
          <a:p>
            <a:pPr lvl="1"/>
            <a:r>
              <a:rPr lang="en-US" dirty="0"/>
              <a:t>A new company that you would like to form.</a:t>
            </a:r>
          </a:p>
        </p:txBody>
      </p:sp>
    </p:spTree>
    <p:extLst>
      <p:ext uri="{BB962C8B-B14F-4D97-AF65-F5344CB8AC3E}">
        <p14:creationId xmlns:p14="http://schemas.microsoft.com/office/powerpoint/2010/main" val="73752514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579438"/>
            <a:ext cx="7467600" cy="2697162"/>
          </a:xfrm>
        </p:spPr>
        <p:txBody>
          <a:bodyPr/>
          <a:lstStyle/>
          <a:p>
            <a:r>
              <a:rPr lang="en-US" dirty="0">
                <a:solidFill>
                  <a:srgbClr val="800000"/>
                </a:solidFill>
              </a:rPr>
              <a:t>Part V: Prioritizing, Planning, Communicating</a:t>
            </a:r>
          </a:p>
        </p:txBody>
      </p:sp>
    </p:spTree>
    <p:extLst>
      <p:ext uri="{BB962C8B-B14F-4D97-AF65-F5344CB8AC3E}">
        <p14:creationId xmlns:p14="http://schemas.microsoft.com/office/powerpoint/2010/main" val="3328194344"/>
      </p:ext>
    </p:extLst>
  </p:cSld>
  <p:clrMapOvr>
    <a:masterClrMapping/>
  </p:clrMapOvr>
  <p:transition spd="slow">
    <p:push dir="u"/>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52400"/>
            <a:ext cx="7162800" cy="1143000"/>
          </a:xfrm>
        </p:spPr>
        <p:txBody>
          <a:bodyPr/>
          <a:lstStyle/>
          <a:p>
            <a:r>
              <a:rPr lang="en-US" sz="4000" dirty="0">
                <a:solidFill>
                  <a:srgbClr val="990000"/>
                </a:solidFill>
              </a:rPr>
              <a:t>Materiality</a:t>
            </a:r>
            <a:r>
              <a:rPr lang="en-US" sz="4000" dirty="0"/>
              <a:t>, Prioritization</a:t>
            </a:r>
          </a:p>
        </p:txBody>
      </p:sp>
      <p:sp>
        <p:nvSpPr>
          <p:cNvPr id="3" name="Content Placeholder 2"/>
          <p:cNvSpPr>
            <a:spLocks noGrp="1"/>
          </p:cNvSpPr>
          <p:nvPr>
            <p:ph idx="1"/>
          </p:nvPr>
        </p:nvSpPr>
        <p:spPr>
          <a:xfrm>
            <a:off x="3124200" y="1600201"/>
            <a:ext cx="7086600" cy="4525963"/>
          </a:xfrm>
        </p:spPr>
        <p:txBody>
          <a:bodyPr/>
          <a:lstStyle/>
          <a:p>
            <a:pPr marL="974725" indent="-974725">
              <a:buNone/>
            </a:pPr>
            <a:r>
              <a:rPr lang="en-US" sz="2800" b="1" dirty="0"/>
              <a:t>Materiality: </a:t>
            </a:r>
            <a:r>
              <a:rPr lang="en-US" sz="2400" dirty="0">
                <a:solidFill>
                  <a:schemeClr val="tx1"/>
                </a:solidFill>
              </a:rPr>
              <a:t>Generally, what is </a:t>
            </a:r>
            <a:r>
              <a:rPr lang="en-US" sz="2400" u="sng" dirty="0">
                <a:solidFill>
                  <a:schemeClr val="tx1"/>
                </a:solidFill>
              </a:rPr>
              <a:t>most important</a:t>
            </a:r>
            <a:r>
              <a:rPr lang="en-US" sz="2400" dirty="0">
                <a:solidFill>
                  <a:schemeClr val="tx1"/>
                </a:solidFill>
              </a:rPr>
              <a:t>, typically for determining what to act on (planning) and report</a:t>
            </a:r>
          </a:p>
          <a:p>
            <a:pPr marL="974725" indent="-974725">
              <a:buNone/>
            </a:pPr>
            <a:endParaRPr lang="en-US" sz="2800" dirty="0">
              <a:solidFill>
                <a:schemeClr val="tx1"/>
              </a:solidFill>
            </a:endParaRPr>
          </a:p>
          <a:p>
            <a:pPr marL="974725" indent="-974725">
              <a:buNone/>
            </a:pPr>
            <a:r>
              <a:rPr lang="en-US" sz="2800" b="1" dirty="0">
                <a:solidFill>
                  <a:srgbClr val="002060"/>
                </a:solidFill>
              </a:rPr>
              <a:t>Key Materiality Reporting Standards:</a:t>
            </a:r>
          </a:p>
          <a:p>
            <a:pPr>
              <a:buFont typeface="Wingdings" panose="05000000000000000000" pitchFamily="2" charset="2"/>
              <a:buChar char="§"/>
            </a:pPr>
            <a:r>
              <a:rPr lang="en-US" sz="2400" dirty="0">
                <a:solidFill>
                  <a:schemeClr val="tx1"/>
                </a:solidFill>
              </a:rPr>
              <a:t>U.S. Securities &amp; Exchange Comm.(SEC)</a:t>
            </a:r>
          </a:p>
          <a:p>
            <a:pPr>
              <a:buFont typeface="Wingdings" panose="05000000000000000000" pitchFamily="2" charset="2"/>
              <a:buChar char="§"/>
            </a:pPr>
            <a:r>
              <a:rPr lang="en-US" sz="2400" dirty="0">
                <a:solidFill>
                  <a:schemeClr val="tx1"/>
                </a:solidFill>
              </a:rPr>
              <a:t>Sustainability Accounting Standards Bd. (SASB)</a:t>
            </a:r>
          </a:p>
          <a:p>
            <a:pPr>
              <a:buFont typeface="Wingdings" panose="05000000000000000000" pitchFamily="2" charset="2"/>
              <a:buChar char="§"/>
            </a:pPr>
            <a:r>
              <a:rPr lang="en-US" sz="2400" dirty="0">
                <a:solidFill>
                  <a:schemeClr val="tx1"/>
                </a:solidFill>
              </a:rPr>
              <a:t>International Integrated Reporting Cncl. (IIRC)</a:t>
            </a:r>
          </a:p>
          <a:p>
            <a:pPr>
              <a:buFont typeface="Wingdings" panose="05000000000000000000" pitchFamily="2" charset="2"/>
              <a:buChar char="§"/>
            </a:pPr>
            <a:r>
              <a:rPr lang="en-US" sz="2400" dirty="0">
                <a:solidFill>
                  <a:schemeClr val="tx1"/>
                </a:solidFill>
              </a:rPr>
              <a:t>Global Reporting Initiative (GRI)</a:t>
            </a:r>
          </a:p>
        </p:txBody>
      </p:sp>
      <p:sp>
        <p:nvSpPr>
          <p:cNvPr id="5" name="TextBox 4"/>
          <p:cNvSpPr txBox="1"/>
          <p:nvPr/>
        </p:nvSpPr>
        <p:spPr>
          <a:xfrm>
            <a:off x="7201905" y="59436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17660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743200" y="0"/>
            <a:ext cx="7924800" cy="1143000"/>
          </a:xfrm>
          <a:noFill/>
        </p:spPr>
        <p:txBody>
          <a:bodyPr/>
          <a:lstStyle/>
          <a:p>
            <a:pPr eaLnBrk="1" hangingPunct="1"/>
            <a:r>
              <a:rPr lang="en-US" altLang="en-US" sz="4000" dirty="0">
                <a:solidFill>
                  <a:srgbClr val="990000"/>
                </a:solidFill>
              </a:rPr>
              <a:t>US Consumption and Waste!</a:t>
            </a:r>
          </a:p>
        </p:txBody>
      </p:sp>
      <p:sp>
        <p:nvSpPr>
          <p:cNvPr id="672771" name="Rectangle 3"/>
          <p:cNvSpPr>
            <a:spLocks noGrp="1" noChangeArrowheads="1"/>
          </p:cNvSpPr>
          <p:nvPr>
            <p:ph idx="1"/>
          </p:nvPr>
        </p:nvSpPr>
        <p:spPr>
          <a:xfrm>
            <a:off x="3352800" y="914401"/>
            <a:ext cx="4800600" cy="4530725"/>
          </a:xfrm>
        </p:spPr>
        <p:txBody>
          <a:bodyPr/>
          <a:lstStyle/>
          <a:p>
            <a:pPr marL="0" indent="0"/>
            <a:r>
              <a:rPr lang="en-US" altLang="en-US" sz="2800" dirty="0"/>
              <a:t>5% of the population</a:t>
            </a:r>
          </a:p>
          <a:p>
            <a:pPr marL="0" indent="0"/>
            <a:endParaRPr lang="en-US" altLang="en-US" sz="2800" dirty="0"/>
          </a:p>
          <a:p>
            <a:pPr marL="0" indent="0"/>
            <a:r>
              <a:rPr lang="en-US" altLang="en-US" sz="2800" dirty="0"/>
              <a:t>25-30% of the resources                    and wastes</a:t>
            </a:r>
          </a:p>
          <a:p>
            <a:pPr marL="0" indent="0"/>
            <a:endParaRPr lang="en-US" altLang="en-US" sz="2800" dirty="0"/>
          </a:p>
          <a:p>
            <a:pPr marL="0" indent="0"/>
            <a:r>
              <a:rPr lang="en-US" altLang="en-US" sz="2800" dirty="0"/>
              <a:t>Need 5-6 worlds at current production if everyone consumed at US rates!</a:t>
            </a:r>
          </a:p>
          <a:p>
            <a:pPr marL="0" indent="0">
              <a:buNone/>
            </a:pPr>
            <a:endParaRPr lang="en-US" altLang="en-US" dirty="0"/>
          </a:p>
        </p:txBody>
      </p:sp>
      <p:pic>
        <p:nvPicPr>
          <p:cNvPr id="60420" name="Picture 4" descr="traffic j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143001"/>
            <a:ext cx="2247900" cy="17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5"/>
          <p:cNvSpPr txBox="1">
            <a:spLocks noChangeArrowheads="1"/>
          </p:cNvSpPr>
          <p:nvPr/>
        </p:nvSpPr>
        <p:spPr bwMode="auto">
          <a:xfrm>
            <a:off x="2743200" y="5895658"/>
            <a:ext cx="7772400" cy="29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4066" tIns="37033" rIns="74066" bIns="37033">
            <a:spAutoFit/>
          </a:bodyP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a:spcBef>
                <a:spcPct val="0"/>
              </a:spcBef>
              <a:spcAft>
                <a:spcPct val="0"/>
              </a:spcAft>
            </a:pPr>
            <a:r>
              <a:rPr lang="en-US" altLang="en-US" sz="1400" b="0" dirty="0">
                <a:solidFill>
                  <a:srgbClr val="000000"/>
                </a:solidFill>
                <a:ea typeface="MS PGothic" pitchFamily="34" charset="-128"/>
              </a:rPr>
              <a:t>Source: United Nations Environment Programme (2012)</a:t>
            </a:r>
          </a:p>
        </p:txBody>
      </p:sp>
      <p:pic>
        <p:nvPicPr>
          <p:cNvPr id="672774" name="Picture 6" descr="Ear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833938"/>
            <a:ext cx="12954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775" name="Picture 7" descr="Ear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4833938"/>
            <a:ext cx="12954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776" name="Picture 8" descr="Ear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833938"/>
            <a:ext cx="12954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777" name="Picture 9" descr="Ear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833938"/>
            <a:ext cx="12954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778" name="Picture 10" descr="Ear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833938"/>
            <a:ext cx="12954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204076" y="6352402"/>
            <a:ext cx="3009157"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4219011826"/>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277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27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27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27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27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2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52400"/>
            <a:ext cx="7162800" cy="1143000"/>
          </a:xfrm>
        </p:spPr>
        <p:txBody>
          <a:bodyPr/>
          <a:lstStyle/>
          <a:p>
            <a:r>
              <a:rPr lang="en-US" sz="4000" dirty="0">
                <a:solidFill>
                  <a:srgbClr val="990000"/>
                </a:solidFill>
              </a:rPr>
              <a:t>Materiality, Prioritization</a:t>
            </a:r>
          </a:p>
        </p:txBody>
      </p:sp>
      <p:sp>
        <p:nvSpPr>
          <p:cNvPr id="3" name="Content Placeholder 2"/>
          <p:cNvSpPr>
            <a:spLocks noGrp="1"/>
          </p:cNvSpPr>
          <p:nvPr>
            <p:ph idx="1"/>
          </p:nvPr>
        </p:nvSpPr>
        <p:spPr>
          <a:xfrm>
            <a:off x="3124200" y="1570038"/>
            <a:ext cx="7086600" cy="4525963"/>
          </a:xfrm>
        </p:spPr>
        <p:txBody>
          <a:bodyPr/>
          <a:lstStyle/>
          <a:p>
            <a:pPr marL="974725" indent="-974725">
              <a:buNone/>
            </a:pPr>
            <a:r>
              <a:rPr lang="en-US" sz="2800" b="1" dirty="0"/>
              <a:t>Materiality: </a:t>
            </a:r>
            <a:r>
              <a:rPr lang="en-US" sz="2400" dirty="0">
                <a:solidFill>
                  <a:schemeClr val="tx1"/>
                </a:solidFill>
              </a:rPr>
              <a:t>Generally, what is most important, typically for determining what to act on (planning) and report</a:t>
            </a:r>
          </a:p>
          <a:p>
            <a:pPr marL="974725" indent="-974725">
              <a:buNone/>
            </a:pPr>
            <a:endParaRPr lang="en-US" sz="2800" dirty="0">
              <a:solidFill>
                <a:schemeClr val="tx1"/>
              </a:solidFill>
            </a:endParaRPr>
          </a:p>
          <a:p>
            <a:pPr marL="0" indent="0" algn="ctr">
              <a:buNone/>
            </a:pPr>
            <a:r>
              <a:rPr lang="en-US" b="1" u="sng" dirty="0">
                <a:solidFill>
                  <a:srgbClr val="990000"/>
                </a:solidFill>
              </a:rPr>
              <a:t>Stakeholder Perspective: </a:t>
            </a:r>
          </a:p>
          <a:p>
            <a:pPr lvl="1"/>
            <a:r>
              <a:rPr lang="en-US" b="1" dirty="0">
                <a:solidFill>
                  <a:srgbClr val="002060"/>
                </a:solidFill>
              </a:rPr>
              <a:t>GRI: </a:t>
            </a:r>
            <a:r>
              <a:rPr lang="en-US" dirty="0">
                <a:solidFill>
                  <a:srgbClr val="000000"/>
                </a:solidFill>
              </a:rPr>
              <a:t>all key stakeholders</a:t>
            </a:r>
          </a:p>
          <a:p>
            <a:pPr lvl="1"/>
            <a:r>
              <a:rPr lang="en-US" b="1" dirty="0">
                <a:solidFill>
                  <a:srgbClr val="002060"/>
                </a:solidFill>
              </a:rPr>
              <a:t>US SEC, SASB and IIRC</a:t>
            </a:r>
            <a:r>
              <a:rPr lang="en-US" dirty="0">
                <a:solidFill>
                  <a:srgbClr val="002060"/>
                </a:solidFill>
              </a:rPr>
              <a:t>: </a:t>
            </a:r>
            <a:r>
              <a:rPr lang="en-US" dirty="0">
                <a:solidFill>
                  <a:srgbClr val="000000"/>
                </a:solidFill>
              </a:rPr>
              <a:t>investor</a:t>
            </a:r>
          </a:p>
        </p:txBody>
      </p:sp>
      <p:sp>
        <p:nvSpPr>
          <p:cNvPr id="5" name="TextBox 4"/>
          <p:cNvSpPr txBox="1"/>
          <p:nvPr/>
        </p:nvSpPr>
        <p:spPr>
          <a:xfrm>
            <a:off x="7201905" y="59436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422323125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7162800" cy="1143000"/>
          </a:xfrm>
        </p:spPr>
        <p:txBody>
          <a:bodyPr/>
          <a:lstStyle/>
          <a:p>
            <a:r>
              <a:rPr lang="en-US" sz="4000" dirty="0">
                <a:solidFill>
                  <a:srgbClr val="990000"/>
                </a:solidFill>
              </a:rPr>
              <a:t>Materiality Definitions</a:t>
            </a:r>
          </a:p>
        </p:txBody>
      </p:sp>
      <p:sp>
        <p:nvSpPr>
          <p:cNvPr id="3" name="Content Placeholder 2"/>
          <p:cNvSpPr>
            <a:spLocks noGrp="1"/>
          </p:cNvSpPr>
          <p:nvPr>
            <p:ph idx="1"/>
          </p:nvPr>
        </p:nvSpPr>
        <p:spPr>
          <a:xfrm>
            <a:off x="3124200" y="1265238"/>
            <a:ext cx="7086600" cy="4525963"/>
          </a:xfrm>
        </p:spPr>
        <p:txBody>
          <a:bodyPr/>
          <a:lstStyle/>
          <a:p>
            <a:r>
              <a:rPr lang="en-US" dirty="0"/>
              <a:t>SEC, SASB: </a:t>
            </a:r>
            <a:r>
              <a:rPr lang="en-US" sz="2000" dirty="0">
                <a:solidFill>
                  <a:schemeClr val="tx1"/>
                </a:solidFill>
              </a:rPr>
              <a:t>Whether there is a substantial likelihood that a </a:t>
            </a:r>
            <a:r>
              <a:rPr lang="en-US" sz="2000" u="sng" dirty="0">
                <a:solidFill>
                  <a:schemeClr val="tx1"/>
                </a:solidFill>
              </a:rPr>
              <a:t>reasonable investor </a:t>
            </a:r>
            <a:r>
              <a:rPr lang="en-US" sz="2000" dirty="0">
                <a:solidFill>
                  <a:schemeClr val="tx1"/>
                </a:solidFill>
              </a:rPr>
              <a:t>would consider the information  important enough to “alter the total mix of information” he is considering in deciding whether to buy, hold or sell stock or how to vote his shares. </a:t>
            </a:r>
          </a:p>
          <a:p>
            <a:pPr marL="0" indent="0">
              <a:buNone/>
            </a:pPr>
            <a:endParaRPr lang="en-US" dirty="0">
              <a:solidFill>
                <a:schemeClr val="tx1"/>
              </a:solidFill>
            </a:endParaRPr>
          </a:p>
          <a:p>
            <a:r>
              <a:rPr lang="en-US" dirty="0"/>
              <a:t>IIRC: </a:t>
            </a:r>
            <a:r>
              <a:rPr lang="en-US" sz="2000" dirty="0">
                <a:solidFill>
                  <a:schemeClr val="tx1"/>
                </a:solidFill>
              </a:rPr>
              <a:t>Whether the information could substantially affect the assessment of </a:t>
            </a:r>
            <a:r>
              <a:rPr lang="en-US" sz="2000" u="sng" dirty="0">
                <a:solidFill>
                  <a:schemeClr val="tx1"/>
                </a:solidFill>
              </a:rPr>
              <a:t>investors</a:t>
            </a:r>
            <a:r>
              <a:rPr lang="en-US" sz="2000" dirty="0">
                <a:solidFill>
                  <a:schemeClr val="tx1"/>
                </a:solidFill>
              </a:rPr>
              <a:t> with regard to the organization’s ability to create value over the short, medium or long term, in enhancing any of the “six capitals” : Financial, Manufactured, Intellectual, Human, Social &amp; Relationship, and Natural.  </a:t>
            </a:r>
          </a:p>
        </p:txBody>
      </p:sp>
      <p:sp>
        <p:nvSpPr>
          <p:cNvPr id="4" name="TextBox 3"/>
          <p:cNvSpPr txBox="1"/>
          <p:nvPr/>
        </p:nvSpPr>
        <p:spPr>
          <a:xfrm>
            <a:off x="7204076" y="59436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202636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7162800" cy="1143000"/>
          </a:xfrm>
        </p:spPr>
        <p:txBody>
          <a:bodyPr/>
          <a:lstStyle/>
          <a:p>
            <a:r>
              <a:rPr lang="en-US" sz="4000" dirty="0">
                <a:solidFill>
                  <a:srgbClr val="990000"/>
                </a:solidFill>
              </a:rPr>
              <a:t>Materiality Definitions</a:t>
            </a:r>
          </a:p>
        </p:txBody>
      </p:sp>
      <p:sp>
        <p:nvSpPr>
          <p:cNvPr id="3" name="Content Placeholder 2"/>
          <p:cNvSpPr>
            <a:spLocks noGrp="1"/>
          </p:cNvSpPr>
          <p:nvPr>
            <p:ph idx="1"/>
          </p:nvPr>
        </p:nvSpPr>
        <p:spPr>
          <a:xfrm>
            <a:off x="2971800" y="1526488"/>
            <a:ext cx="7086600" cy="4525963"/>
          </a:xfrm>
        </p:spPr>
        <p:txBody>
          <a:bodyPr/>
          <a:lstStyle/>
          <a:p>
            <a:r>
              <a:rPr lang="en-US" dirty="0"/>
              <a:t>GRI: </a:t>
            </a:r>
            <a:r>
              <a:rPr lang="en-US" sz="2400" dirty="0">
                <a:solidFill>
                  <a:schemeClr val="tx1"/>
                </a:solidFill>
              </a:rPr>
              <a:t>Whether the “aspect”  would–</a:t>
            </a:r>
          </a:p>
          <a:p>
            <a:pPr marL="0" indent="0">
              <a:buNone/>
            </a:pPr>
            <a:endParaRPr lang="en-US" sz="2400" dirty="0">
              <a:solidFill>
                <a:schemeClr val="tx1"/>
              </a:solidFill>
            </a:endParaRPr>
          </a:p>
          <a:p>
            <a:pPr lvl="1"/>
            <a:r>
              <a:rPr lang="en-US" sz="2400" dirty="0"/>
              <a:t>Reflect the organization’s </a:t>
            </a:r>
            <a:r>
              <a:rPr lang="en-US" sz="2400" u="sng" dirty="0"/>
              <a:t>significant</a:t>
            </a:r>
            <a:r>
              <a:rPr lang="en-US" sz="2400" dirty="0"/>
              <a:t> economic, environmental and social </a:t>
            </a:r>
            <a:r>
              <a:rPr lang="en-US" sz="2400" u="sng" dirty="0"/>
              <a:t>impacts</a:t>
            </a:r>
            <a:r>
              <a:rPr lang="en-US" sz="2400" dirty="0"/>
              <a:t>, </a:t>
            </a:r>
            <a:r>
              <a:rPr lang="en-US" sz="2400" b="1" dirty="0"/>
              <a:t>or</a:t>
            </a:r>
          </a:p>
          <a:p>
            <a:pPr marL="457200" lvl="1" indent="0">
              <a:buNone/>
            </a:pPr>
            <a:endParaRPr lang="en-US" sz="2400" u="sng" dirty="0"/>
          </a:p>
          <a:p>
            <a:pPr lvl="1"/>
            <a:r>
              <a:rPr lang="en-US" sz="2400" dirty="0"/>
              <a:t>Substantively </a:t>
            </a:r>
            <a:r>
              <a:rPr lang="en-US" sz="2400" u="sng" dirty="0"/>
              <a:t>influence</a:t>
            </a:r>
            <a:r>
              <a:rPr lang="en-US" sz="2400" dirty="0"/>
              <a:t> the assessment  and decisions of </a:t>
            </a:r>
            <a:r>
              <a:rPr lang="en-US" sz="2400" u="sng" dirty="0"/>
              <a:t>stakeholders</a:t>
            </a:r>
            <a:r>
              <a:rPr lang="en-US" sz="2400" dirty="0"/>
              <a:t> (investors, employees, customers, communities, government, et al.) about the organization</a:t>
            </a:r>
          </a:p>
          <a:p>
            <a:pPr lvl="1"/>
            <a:endParaRPr lang="en-US" sz="2000" dirty="0"/>
          </a:p>
        </p:txBody>
      </p:sp>
      <p:sp>
        <p:nvSpPr>
          <p:cNvPr id="4" name="TextBox 3"/>
          <p:cNvSpPr txBox="1"/>
          <p:nvPr/>
        </p:nvSpPr>
        <p:spPr>
          <a:xfrm>
            <a:off x="7204076" y="59436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pic>
        <p:nvPicPr>
          <p:cNvPr id="5" name="Picture 35" descr="GRI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7799" y="952714"/>
            <a:ext cx="145142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58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bwMode="auto">
          <a:xfrm>
            <a:off x="9982200" y="25146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1" y="-152400"/>
            <a:ext cx="9372599" cy="7239000"/>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6245920"/>
            <a:ext cx="6934200" cy="300930"/>
          </a:xfrm>
          <a:prstGeom prst="rect">
            <a:avLst/>
          </a:prstGeom>
          <a:solidFill>
            <a:schemeClr val="bg1"/>
          </a:solidFill>
          <a:ln>
            <a:noFill/>
          </a:ln>
          <a:effectLst/>
        </p:spPr>
      </p:pic>
    </p:spTree>
    <p:extLst>
      <p:ext uri="{BB962C8B-B14F-4D97-AF65-F5344CB8AC3E}">
        <p14:creationId xmlns:p14="http://schemas.microsoft.com/office/powerpoint/2010/main" val="422760865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3124200"/>
            <a:ext cx="7086600" cy="2745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d3nlq0i141e63p.cloudfront.net/wp-content/uploads/2016/03/CorrectReftoFramewor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440" y="-457200"/>
            <a:ext cx="9255760" cy="762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4600" y="6367790"/>
            <a:ext cx="7467600" cy="261610"/>
          </a:xfrm>
          <a:prstGeom prst="rect">
            <a:avLst/>
          </a:prstGeom>
          <a:solidFill>
            <a:schemeClr val="bg1"/>
          </a:solidFill>
        </p:spPr>
        <p:txBody>
          <a:bodyPr wrap="square" rtlCol="0">
            <a:spAutoFit/>
          </a:bodyPr>
          <a:lstStyle/>
          <a:p>
            <a:r>
              <a:rPr lang="en-US" sz="1100" dirty="0"/>
              <a:t>Source: eRevalue Blog: “The Battle of Giants: GRI vs SASB vs IR” citing Datamaran database., Mar. 1, 2016</a:t>
            </a:r>
          </a:p>
        </p:txBody>
      </p:sp>
    </p:spTree>
    <p:extLst>
      <p:ext uri="{BB962C8B-B14F-4D97-AF65-F5344CB8AC3E}">
        <p14:creationId xmlns:p14="http://schemas.microsoft.com/office/powerpoint/2010/main" val="9027618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7162800" cy="1143000"/>
          </a:xfrm>
        </p:spPr>
        <p:txBody>
          <a:bodyPr/>
          <a:lstStyle/>
          <a:p>
            <a:r>
              <a:rPr lang="en-US" sz="4000" dirty="0">
                <a:solidFill>
                  <a:srgbClr val="990000"/>
                </a:solidFill>
              </a:rPr>
              <a:t>Materiality Definitions</a:t>
            </a:r>
          </a:p>
        </p:txBody>
      </p:sp>
      <p:sp>
        <p:nvSpPr>
          <p:cNvPr id="3" name="Content Placeholder 2"/>
          <p:cNvSpPr>
            <a:spLocks noGrp="1"/>
          </p:cNvSpPr>
          <p:nvPr>
            <p:ph idx="1"/>
          </p:nvPr>
        </p:nvSpPr>
        <p:spPr>
          <a:xfrm>
            <a:off x="2971800" y="1526488"/>
            <a:ext cx="7086600" cy="4525963"/>
          </a:xfrm>
        </p:spPr>
        <p:txBody>
          <a:bodyPr/>
          <a:lstStyle/>
          <a:p>
            <a:r>
              <a:rPr lang="en-US" dirty="0"/>
              <a:t>GRI: </a:t>
            </a:r>
            <a:r>
              <a:rPr lang="en-US" sz="2400" dirty="0">
                <a:solidFill>
                  <a:schemeClr val="tx1"/>
                </a:solidFill>
              </a:rPr>
              <a:t>Whether the “</a:t>
            </a:r>
            <a:r>
              <a:rPr lang="en-US" sz="2400" u="sng" dirty="0">
                <a:solidFill>
                  <a:schemeClr val="tx1"/>
                </a:solidFill>
              </a:rPr>
              <a:t>aspect</a:t>
            </a:r>
            <a:r>
              <a:rPr lang="en-US" sz="2400" dirty="0">
                <a:solidFill>
                  <a:schemeClr val="tx1"/>
                </a:solidFill>
              </a:rPr>
              <a:t>”  would–</a:t>
            </a:r>
          </a:p>
          <a:p>
            <a:pPr marL="0" indent="0">
              <a:buNone/>
            </a:pPr>
            <a:endParaRPr lang="en-US" sz="2400" dirty="0">
              <a:solidFill>
                <a:schemeClr val="tx1"/>
              </a:solidFill>
            </a:endParaRPr>
          </a:p>
          <a:p>
            <a:pPr lvl="1"/>
            <a:r>
              <a:rPr lang="en-US" sz="2400" dirty="0"/>
              <a:t>Reflect the organization’s significant economic, environmental and social impacts, </a:t>
            </a:r>
            <a:r>
              <a:rPr lang="en-US" sz="2400" b="1" dirty="0"/>
              <a:t>or</a:t>
            </a:r>
          </a:p>
          <a:p>
            <a:pPr marL="457200" lvl="1" indent="0">
              <a:buNone/>
            </a:pPr>
            <a:endParaRPr lang="en-US" sz="2400" u="sng" dirty="0"/>
          </a:p>
          <a:p>
            <a:pPr lvl="1"/>
            <a:r>
              <a:rPr lang="en-US" sz="2400" dirty="0"/>
              <a:t>Substantively influence the assessment  and decisions of stakeholders (investors, employees, customers, communities, government, et al.) about the organization</a:t>
            </a:r>
          </a:p>
          <a:p>
            <a:pPr lvl="1"/>
            <a:endParaRPr lang="en-US" sz="2000" dirty="0"/>
          </a:p>
        </p:txBody>
      </p:sp>
      <p:sp>
        <p:nvSpPr>
          <p:cNvPr id="4" name="TextBox 3"/>
          <p:cNvSpPr txBox="1"/>
          <p:nvPr/>
        </p:nvSpPr>
        <p:spPr>
          <a:xfrm>
            <a:off x="7204076" y="5943601"/>
            <a:ext cx="3052439" cy="276999"/>
          </a:xfrm>
          <a:prstGeom prst="rect">
            <a:avLst/>
          </a:prstGeom>
          <a:solidFill>
            <a:schemeClr val="accent3"/>
          </a:solidFill>
        </p:spPr>
        <p:txBody>
          <a:bodyPr wrap="none">
            <a:spAutoFit/>
          </a:bodyPr>
          <a:lstStyle/>
          <a:p>
            <a:pPr>
              <a:defRPr/>
            </a:pPr>
            <a:r>
              <a:rPr lang="en-US" sz="1200" dirty="0">
                <a:solidFill>
                  <a:srgbClr val="000000"/>
                </a:solidFill>
                <a:latin typeface="Arial" charset="0"/>
              </a:rPr>
              <a:t>©2017 William Blackburn Consulting, Ltd..</a:t>
            </a:r>
            <a:endParaRPr lang="en-US" sz="1200" u="sng" dirty="0">
              <a:solidFill>
                <a:srgbClr val="000000"/>
              </a:solidFill>
              <a:latin typeface="Arial" charset="0"/>
            </a:endParaRPr>
          </a:p>
        </p:txBody>
      </p:sp>
      <p:pic>
        <p:nvPicPr>
          <p:cNvPr id="5" name="Picture 35" descr="GRI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7799" y="952714"/>
            <a:ext cx="145142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1463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8839200" cy="563562"/>
          </a:xfrm>
        </p:spPr>
        <p:txBody>
          <a:bodyPr/>
          <a:lstStyle/>
          <a:p>
            <a:r>
              <a:rPr lang="en-US" sz="4000" dirty="0"/>
              <a:t>GRI G4 Aspects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80137869"/>
              </p:ext>
            </p:extLst>
          </p:nvPr>
        </p:nvGraphicFramePr>
        <p:xfrm>
          <a:off x="3657601" y="1219200"/>
          <a:ext cx="5105401" cy="5257800"/>
        </p:xfrm>
        <a:graphic>
          <a:graphicData uri="http://schemas.openxmlformats.org/drawingml/2006/table">
            <a:tbl>
              <a:tblPr firstRow="1" bandRow="1">
                <a:tableStyleId>{5C22544A-7EE6-4342-B048-85BDC9FD1C3A}</a:tableStyleId>
              </a:tblPr>
              <a:tblGrid>
                <a:gridCol w="2488883">
                  <a:extLst>
                    <a:ext uri="{9D8B030D-6E8A-4147-A177-3AD203B41FA5}">
                      <a16:colId xmlns:a16="http://schemas.microsoft.com/office/drawing/2014/main" xmlns="" val="20000"/>
                    </a:ext>
                  </a:extLst>
                </a:gridCol>
                <a:gridCol w="2616518">
                  <a:extLst>
                    <a:ext uri="{9D8B030D-6E8A-4147-A177-3AD203B41FA5}">
                      <a16:colId xmlns:a16="http://schemas.microsoft.com/office/drawing/2014/main" xmlns="" val="20001"/>
                    </a:ext>
                  </a:extLst>
                </a:gridCol>
              </a:tblGrid>
              <a:tr h="483846">
                <a:tc>
                  <a:txBody>
                    <a:bodyPr/>
                    <a:lstStyle/>
                    <a:p>
                      <a:r>
                        <a:rPr lang="en-US" sz="2400" b="1" dirty="0">
                          <a:solidFill>
                            <a:schemeClr val="tx1"/>
                          </a:solidFill>
                        </a:rPr>
                        <a:t>Economic</a:t>
                      </a:r>
                    </a:p>
                  </a:txBody>
                  <a:tcPr/>
                </a:tc>
                <a:tc>
                  <a:txBody>
                    <a:bodyPr/>
                    <a:lstStyle/>
                    <a:p>
                      <a:r>
                        <a:rPr lang="en-US" sz="2400" dirty="0">
                          <a:solidFill>
                            <a:schemeClr val="tx1"/>
                          </a:solidFill>
                        </a:rPr>
                        <a:t>Environmental</a:t>
                      </a:r>
                    </a:p>
                  </a:txBody>
                  <a:tcPr/>
                </a:tc>
                <a:extLst>
                  <a:ext uri="{0D108BD9-81ED-4DB2-BD59-A6C34878D82A}">
                    <a16:rowId xmlns:a16="http://schemas.microsoft.com/office/drawing/2014/main" xmlns="" val="10000"/>
                  </a:ext>
                </a:extLst>
              </a:tr>
              <a:tr h="4773954">
                <a:tc>
                  <a:txBody>
                    <a:bodyPr/>
                    <a:lstStyle/>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Economic Performance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Market Presence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Indirect Economic Impacts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Procurement Practices </a:t>
                      </a:r>
                    </a:p>
                    <a:p>
                      <a:r>
                        <a:rPr lang="en-US" sz="1800" b="0" i="0" u="none" strike="noStrike" kern="1200" baseline="0" dirty="0">
                          <a:solidFill>
                            <a:schemeClr val="dk1"/>
                          </a:solidFill>
                          <a:latin typeface="+mn-lt"/>
                          <a:ea typeface="+mn-ea"/>
                          <a:cs typeface="+mn-cs"/>
                        </a:rPr>
                        <a:t>	</a:t>
                      </a:r>
                    </a:p>
                  </a:txBody>
                  <a:tcPr/>
                </a:tc>
                <a:tc>
                  <a:txBody>
                    <a:bodyPr/>
                    <a:lstStyle/>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Materials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Energy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Water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Biodiversity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Emissions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Effluents and Waste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Products and Services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Compliance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Transport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Overall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Supplier Environmental Assessment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Environmental Grievance   Mechanisms </a:t>
                      </a:r>
                    </a:p>
                    <a:p>
                      <a:r>
                        <a:rPr lang="en-US" sz="1800" b="0" i="0" u="none" strike="noStrike" kern="1200" baseline="0" dirty="0">
                          <a:solidFill>
                            <a:schemeClr val="dk1"/>
                          </a:solidFill>
                          <a:latin typeface="+mn-lt"/>
                          <a:ea typeface="+mn-ea"/>
                          <a:cs typeface="+mn-cs"/>
                        </a:rPr>
                        <a:t>	</a:t>
                      </a:r>
                    </a:p>
                  </a:txBody>
                  <a:tcPr/>
                </a:tc>
                <a:extLst>
                  <a:ext uri="{0D108BD9-81ED-4DB2-BD59-A6C34878D82A}">
                    <a16:rowId xmlns:a16="http://schemas.microsoft.com/office/drawing/2014/main" xmlns="" val="10001"/>
                  </a:ext>
                </a:extLst>
              </a:tr>
            </a:tbl>
          </a:graphicData>
        </a:graphic>
      </p:graphicFrame>
      <p:pic>
        <p:nvPicPr>
          <p:cNvPr id="4" name="Picture 35" descr="GRI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1" y="4495800"/>
            <a:ext cx="145142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90902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8763000" cy="563562"/>
          </a:xfrm>
        </p:spPr>
        <p:txBody>
          <a:bodyPr/>
          <a:lstStyle/>
          <a:p>
            <a:r>
              <a:rPr lang="en-US" sz="4000" dirty="0"/>
              <a:t>GRI G4 Aspects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72875570"/>
              </p:ext>
            </p:extLst>
          </p:nvPr>
        </p:nvGraphicFramePr>
        <p:xfrm>
          <a:off x="1676400" y="1371600"/>
          <a:ext cx="8915400" cy="4724400"/>
        </p:xfrm>
        <a:graphic>
          <a:graphicData uri="http://schemas.openxmlformats.org/drawingml/2006/table">
            <a:tbl>
              <a:tblPr firstRow="1" bandRow="1">
                <a:tableStyleId>{5C22544A-7EE6-4342-B048-85BDC9FD1C3A}</a:tableStyleId>
              </a:tblPr>
              <a:tblGrid>
                <a:gridCol w="2228850">
                  <a:extLst>
                    <a:ext uri="{9D8B030D-6E8A-4147-A177-3AD203B41FA5}">
                      <a16:colId xmlns:a16="http://schemas.microsoft.com/office/drawing/2014/main" xmlns="" val="20000"/>
                    </a:ext>
                  </a:extLst>
                </a:gridCol>
                <a:gridCol w="2228850">
                  <a:extLst>
                    <a:ext uri="{9D8B030D-6E8A-4147-A177-3AD203B41FA5}">
                      <a16:colId xmlns:a16="http://schemas.microsoft.com/office/drawing/2014/main" xmlns="" val="20001"/>
                    </a:ext>
                  </a:extLst>
                </a:gridCol>
                <a:gridCol w="2228850">
                  <a:extLst>
                    <a:ext uri="{9D8B030D-6E8A-4147-A177-3AD203B41FA5}">
                      <a16:colId xmlns:a16="http://schemas.microsoft.com/office/drawing/2014/main" xmlns="" val="20002"/>
                    </a:ext>
                  </a:extLst>
                </a:gridCol>
                <a:gridCol w="2228850">
                  <a:extLst>
                    <a:ext uri="{9D8B030D-6E8A-4147-A177-3AD203B41FA5}">
                      <a16:colId xmlns:a16="http://schemas.microsoft.com/office/drawing/2014/main" xmlns="" val="20003"/>
                    </a:ext>
                  </a:extLst>
                </a:gridCol>
              </a:tblGrid>
              <a:tr h="370840">
                <a:tc>
                  <a:txBody>
                    <a:bodyPr/>
                    <a:lstStyle/>
                    <a:p>
                      <a:pPr algn="ctr"/>
                      <a:r>
                        <a:rPr lang="en-US" sz="2000" dirty="0">
                          <a:solidFill>
                            <a:schemeClr val="tx1"/>
                          </a:solidFill>
                        </a:rPr>
                        <a:t>Labor  Practices</a:t>
                      </a:r>
                      <a:r>
                        <a:rPr lang="en-US" sz="2000" baseline="0" dirty="0">
                          <a:solidFill>
                            <a:schemeClr val="tx1"/>
                          </a:solidFill>
                        </a:rPr>
                        <a:t> </a:t>
                      </a:r>
                      <a:r>
                        <a:rPr lang="en-US" sz="2000" dirty="0">
                          <a:solidFill>
                            <a:schemeClr val="tx1"/>
                          </a:solidFill>
                        </a:rPr>
                        <a:t>&amp; Decent Work</a:t>
                      </a:r>
                    </a:p>
                  </a:txBody>
                  <a:tcPr/>
                </a:tc>
                <a:tc>
                  <a:txBody>
                    <a:bodyPr/>
                    <a:lstStyle/>
                    <a:p>
                      <a:pPr algn="ctr"/>
                      <a:r>
                        <a:rPr lang="en-US" sz="2000" baseline="0" dirty="0">
                          <a:solidFill>
                            <a:schemeClr val="tx1"/>
                          </a:solidFill>
                        </a:rPr>
                        <a:t>Human Rights</a:t>
                      </a:r>
                      <a:endParaRPr lang="en-US" sz="2000" dirty="0">
                        <a:solidFill>
                          <a:schemeClr val="tx1"/>
                        </a:solidFill>
                      </a:endParaRPr>
                    </a:p>
                  </a:txBody>
                  <a:tcPr anchor="ctr"/>
                </a:tc>
                <a:tc>
                  <a:txBody>
                    <a:bodyPr/>
                    <a:lstStyle/>
                    <a:p>
                      <a:pPr algn="ctr"/>
                      <a:r>
                        <a:rPr lang="en-US" sz="2000" dirty="0">
                          <a:solidFill>
                            <a:schemeClr val="tx1"/>
                          </a:solidFill>
                        </a:rPr>
                        <a:t>Society</a:t>
                      </a:r>
                    </a:p>
                  </a:txBody>
                  <a:tcPr anchor="ctr"/>
                </a:tc>
                <a:tc>
                  <a:txBody>
                    <a:bodyPr/>
                    <a:lstStyle/>
                    <a:p>
                      <a:pPr algn="ctr"/>
                      <a:r>
                        <a:rPr lang="en-US" sz="2000" dirty="0">
                          <a:solidFill>
                            <a:schemeClr val="tx1"/>
                          </a:solidFill>
                        </a:rPr>
                        <a:t>Product Responsibility</a:t>
                      </a:r>
                    </a:p>
                  </a:txBody>
                  <a:tcPr anchor="ctr"/>
                </a:tc>
                <a:extLst>
                  <a:ext uri="{0D108BD9-81ED-4DB2-BD59-A6C34878D82A}">
                    <a16:rowId xmlns:a16="http://schemas.microsoft.com/office/drawing/2014/main" xmlns="" val="10000"/>
                  </a:ext>
                </a:extLst>
              </a:tr>
              <a:tr h="370840">
                <a:tc>
                  <a:txBody>
                    <a:bodyPr/>
                    <a:lstStyle/>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Employment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Labor/Management Relations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Occupational Health and Safety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Training and Education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Diversity and Equal Opportunity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Equal Remuneration for Women and Men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Supplier Assessment for Labor Practices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Labor Practices Grievance Mechanisms </a:t>
                      </a:r>
                    </a:p>
                    <a:p>
                      <a:r>
                        <a:rPr lang="en-US" sz="1800" b="0" i="0" u="none" strike="noStrike" kern="1200" baseline="0" dirty="0">
                          <a:solidFill>
                            <a:schemeClr val="dk1"/>
                          </a:solidFill>
                          <a:latin typeface="+mn-lt"/>
                          <a:ea typeface="+mn-ea"/>
                          <a:cs typeface="+mn-cs"/>
                        </a:rPr>
                        <a:t>	</a:t>
                      </a:r>
                    </a:p>
                  </a:txBody>
                  <a:tcPr/>
                </a:tc>
                <a:tc>
                  <a:txBody>
                    <a:bodyPr/>
                    <a:lstStyle/>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Investment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Non-discrimination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Freedom of Association and Collective Bargaining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Child Labor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Forced or Compulsory Labor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Security Practices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Indigenous Rights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Assessment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Supplier Human Rights Assessment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Human Rights Grievance Mechanisms </a:t>
                      </a:r>
                    </a:p>
                    <a:p>
                      <a:r>
                        <a:rPr lang="en-US" sz="1800" b="0" i="0" u="none" strike="noStrike" kern="1200" baseline="0" dirty="0">
                          <a:solidFill>
                            <a:schemeClr val="dk1"/>
                          </a:solidFill>
                          <a:latin typeface="+mn-lt"/>
                          <a:ea typeface="+mn-ea"/>
                          <a:cs typeface="+mn-cs"/>
                        </a:rPr>
                        <a:t>	</a:t>
                      </a:r>
                    </a:p>
                  </a:txBody>
                  <a:tcPr/>
                </a:tc>
                <a:tc>
                  <a:txBody>
                    <a:bodyPr/>
                    <a:lstStyle/>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Local Communities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Anti-corruption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Public Policy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Anti-competitive Behavior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Compliance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Supplier Assessment for Impacts on Society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Grievance Mechanisms for Impacts on Society </a:t>
                      </a:r>
                    </a:p>
                    <a:p>
                      <a:r>
                        <a:rPr lang="en-US" sz="1800" b="0" i="0" u="none" strike="noStrike" kern="1200" baseline="0" dirty="0">
                          <a:solidFill>
                            <a:schemeClr val="dk1"/>
                          </a:solidFill>
                          <a:latin typeface="+mn-lt"/>
                          <a:ea typeface="+mn-ea"/>
                          <a:cs typeface="+mn-cs"/>
                        </a:rPr>
                        <a:t>	</a:t>
                      </a:r>
                    </a:p>
                    <a:p>
                      <a:endParaRPr lang="en-US" sz="1800" b="0" i="0" u="none" strike="noStrike" kern="1200" baseline="0" dirty="0">
                        <a:solidFill>
                          <a:schemeClr val="dk1"/>
                        </a:solidFill>
                        <a:latin typeface="+mn-lt"/>
                        <a:ea typeface="+mn-ea"/>
                        <a:cs typeface="+mn-cs"/>
                      </a:endParaRPr>
                    </a:p>
                    <a:p>
                      <a:r>
                        <a:rPr lang="en-US" sz="1800" b="0" i="0" u="none" strike="noStrike" kern="1200" baseline="0" dirty="0">
                          <a:solidFill>
                            <a:schemeClr val="dk1"/>
                          </a:solidFill>
                          <a:latin typeface="+mn-lt"/>
                          <a:ea typeface="+mn-ea"/>
                          <a:cs typeface="+mn-cs"/>
                        </a:rPr>
                        <a:t>	</a:t>
                      </a:r>
                    </a:p>
                  </a:txBody>
                  <a:tcPr/>
                </a:tc>
                <a:tc>
                  <a:txBody>
                    <a:bodyPr/>
                    <a:lstStyle/>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Customer Health and Safety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Product and Service Labeling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Marketing Communications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Customer Privacy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Compliance </a:t>
                      </a:r>
                    </a:p>
                    <a:p>
                      <a:r>
                        <a:rPr lang="en-US" sz="1800" b="0" i="0" u="none" strike="noStrike" kern="1200" baseline="0" dirty="0">
                          <a:solidFill>
                            <a:schemeClr val="dk1"/>
                          </a:solidFill>
                          <a:latin typeface="+mn-lt"/>
                          <a:ea typeface="+mn-ea"/>
                          <a:cs typeface="+mn-cs"/>
                        </a:rPr>
                        <a:t>	</a:t>
                      </a:r>
                    </a:p>
                    <a:p>
                      <a:endParaRPr lang="en-US" sz="1800" b="0" i="0" u="none" strike="noStrike" kern="1200" baseline="0" dirty="0">
                        <a:solidFill>
                          <a:schemeClr val="dk1"/>
                        </a:solidFill>
                        <a:latin typeface="+mn-lt"/>
                        <a:ea typeface="+mn-ea"/>
                        <a:cs typeface="+mn-cs"/>
                      </a:endParaRPr>
                    </a:p>
                    <a:p>
                      <a:r>
                        <a:rPr lang="en-US" sz="1800" b="0" i="0" u="none" strike="noStrike" kern="1200" baseline="0" dirty="0">
                          <a:solidFill>
                            <a:schemeClr val="dk1"/>
                          </a:solidFill>
                          <a:latin typeface="+mn-lt"/>
                          <a:ea typeface="+mn-ea"/>
                          <a:cs typeface="+mn-cs"/>
                        </a:rPr>
                        <a:t>	</a:t>
                      </a:r>
                    </a:p>
                  </a:txBody>
                  <a:tcPr/>
                </a:tc>
                <a:extLst>
                  <a:ext uri="{0D108BD9-81ED-4DB2-BD59-A6C34878D82A}">
                    <a16:rowId xmlns:a16="http://schemas.microsoft.com/office/drawing/2014/main" xmlns="" val="10001"/>
                  </a:ext>
                </a:extLst>
              </a:tr>
            </a:tbl>
          </a:graphicData>
        </a:graphic>
      </p:graphicFrame>
      <p:sp>
        <p:nvSpPr>
          <p:cNvPr id="3" name="TextBox 2"/>
          <p:cNvSpPr txBox="1"/>
          <p:nvPr/>
        </p:nvSpPr>
        <p:spPr>
          <a:xfrm>
            <a:off x="5486401" y="838200"/>
            <a:ext cx="1604927" cy="523220"/>
          </a:xfrm>
          <a:prstGeom prst="rect">
            <a:avLst/>
          </a:prstGeom>
          <a:noFill/>
        </p:spPr>
        <p:txBody>
          <a:bodyPr wrap="none" rtlCol="0">
            <a:spAutoFit/>
          </a:bodyPr>
          <a:lstStyle/>
          <a:p>
            <a:r>
              <a:rPr lang="en-US" sz="2800" b="1" u="sng" dirty="0"/>
              <a:t>SOCIAL</a:t>
            </a:r>
            <a:r>
              <a:rPr lang="en-US" dirty="0"/>
              <a:t> </a:t>
            </a:r>
          </a:p>
        </p:txBody>
      </p:sp>
      <p:pic>
        <p:nvPicPr>
          <p:cNvPr id="6" name="Picture 35" descr="GRI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4876800"/>
            <a:ext cx="145142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912882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Group 3"/>
          <p:cNvGraphicFramePr>
            <a:graphicFrameLocks/>
          </p:cNvGraphicFramePr>
          <p:nvPr>
            <p:extLst>
              <p:ext uri="{D42A27DB-BD31-4B8C-83A1-F6EECF244321}">
                <p14:modId xmlns:p14="http://schemas.microsoft.com/office/powerpoint/2010/main" val="1559025509"/>
              </p:ext>
            </p:extLst>
          </p:nvPr>
        </p:nvGraphicFramePr>
        <p:xfrm>
          <a:off x="1828800" y="2063352"/>
          <a:ext cx="8534400" cy="4736736"/>
        </p:xfrm>
        <a:graphic>
          <a:graphicData uri="http://schemas.openxmlformats.org/drawingml/2006/table">
            <a:tbl>
              <a:tblPr/>
              <a:tblGrid>
                <a:gridCol w="1153772">
                  <a:extLst>
                    <a:ext uri="{9D8B030D-6E8A-4147-A177-3AD203B41FA5}">
                      <a16:colId xmlns:a16="http://schemas.microsoft.com/office/drawing/2014/main" xmlns="" val="20000"/>
                    </a:ext>
                  </a:extLst>
                </a:gridCol>
                <a:gridCol w="751228">
                  <a:extLst>
                    <a:ext uri="{9D8B030D-6E8A-4147-A177-3AD203B41FA5}">
                      <a16:colId xmlns:a16="http://schemas.microsoft.com/office/drawing/2014/main" xmlns="" val="20001"/>
                    </a:ext>
                  </a:extLst>
                </a:gridCol>
                <a:gridCol w="990600">
                  <a:extLst>
                    <a:ext uri="{9D8B030D-6E8A-4147-A177-3AD203B41FA5}">
                      <a16:colId xmlns:a16="http://schemas.microsoft.com/office/drawing/2014/main" xmlns="" val="20002"/>
                    </a:ext>
                  </a:extLst>
                </a:gridCol>
                <a:gridCol w="914400">
                  <a:extLst>
                    <a:ext uri="{9D8B030D-6E8A-4147-A177-3AD203B41FA5}">
                      <a16:colId xmlns:a16="http://schemas.microsoft.com/office/drawing/2014/main" xmlns="" val="20003"/>
                    </a:ext>
                  </a:extLst>
                </a:gridCol>
                <a:gridCol w="914400">
                  <a:extLst>
                    <a:ext uri="{9D8B030D-6E8A-4147-A177-3AD203B41FA5}">
                      <a16:colId xmlns:a16="http://schemas.microsoft.com/office/drawing/2014/main" xmlns="" val="20004"/>
                    </a:ext>
                  </a:extLst>
                </a:gridCol>
                <a:gridCol w="914400">
                  <a:extLst>
                    <a:ext uri="{9D8B030D-6E8A-4147-A177-3AD203B41FA5}">
                      <a16:colId xmlns:a16="http://schemas.microsoft.com/office/drawing/2014/main" xmlns="" val="20005"/>
                    </a:ext>
                  </a:extLst>
                </a:gridCol>
                <a:gridCol w="685800">
                  <a:extLst>
                    <a:ext uri="{9D8B030D-6E8A-4147-A177-3AD203B41FA5}">
                      <a16:colId xmlns:a16="http://schemas.microsoft.com/office/drawing/2014/main" xmlns="" val="20006"/>
                    </a:ext>
                  </a:extLst>
                </a:gridCol>
                <a:gridCol w="762000">
                  <a:extLst>
                    <a:ext uri="{9D8B030D-6E8A-4147-A177-3AD203B41FA5}">
                      <a16:colId xmlns:a16="http://schemas.microsoft.com/office/drawing/2014/main" xmlns="" val="20007"/>
                    </a:ext>
                  </a:extLst>
                </a:gridCol>
                <a:gridCol w="1447800">
                  <a:extLst>
                    <a:ext uri="{9D8B030D-6E8A-4147-A177-3AD203B41FA5}">
                      <a16:colId xmlns:a16="http://schemas.microsoft.com/office/drawing/2014/main" xmlns="" val="20008"/>
                    </a:ext>
                  </a:extLst>
                </a:gridCol>
              </a:tblGrid>
              <a:tr h="619371">
                <a:tc rowSpan="2">
                  <a:txBody>
                    <a:bodyPr/>
                    <a:lstStyle>
                      <a:lvl1pPr marL="228600" indent="-228600">
                        <a:spcBef>
                          <a:spcPct val="20000"/>
                        </a:spcBef>
                        <a:buClr>
                          <a:schemeClr val="hlink"/>
                        </a:buClr>
                        <a:buSzPct val="6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5000"/>
                        <a:buFont typeface="Wingdings" pitchFamily="2" charset="2"/>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fo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600" b="1" i="0" u="none" strike="noStrike" cap="none" normalizeH="0" baseline="0" dirty="0">
                          <a:ln>
                            <a:noFill/>
                          </a:ln>
                          <a:solidFill>
                            <a:schemeClr val="tx1"/>
                          </a:solidFill>
                          <a:effectLst/>
                          <a:latin typeface="Tahoma" pitchFamily="34" charset="0"/>
                        </a:rPr>
                        <a:t>Aspect</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gridSpan="5">
                  <a:txBody>
                    <a:bodyPr/>
                    <a:lstStyle>
                      <a:lvl1pPr>
                        <a:spcBef>
                          <a:spcPct val="20000"/>
                        </a:spcBef>
                        <a:buClr>
                          <a:schemeClr val="hlink"/>
                        </a:buClr>
                        <a:buSzPct val="6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5000"/>
                        <a:buFont typeface="Wingdings" pitchFamily="2" charset="2"/>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fo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600" b="1" i="0" u="none" strike="noStrike" cap="none" normalizeH="0" baseline="0" dirty="0">
                          <a:ln>
                            <a:noFill/>
                          </a:ln>
                          <a:solidFill>
                            <a:schemeClr val="tx1"/>
                          </a:solidFill>
                          <a:effectLst/>
                          <a:latin typeface="Tahoma" pitchFamily="34" charset="0"/>
                        </a:rPr>
                        <a:t>Rating of Stakeholder Actual or Potential Concern</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lvl1pPr>
                        <a:spcBef>
                          <a:spcPct val="20000"/>
                        </a:spcBef>
                        <a:buClr>
                          <a:schemeClr val="hlink"/>
                        </a:buClr>
                        <a:buSzPct val="6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5000"/>
                        <a:buFont typeface="Wingdings" pitchFamily="2" charset="2"/>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fo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Tahoma" pitchFamily="34" charset="0"/>
                      </a:endParaRPr>
                    </a:p>
                  </a:txBody>
                  <a:tcPr marL="73152" marR="73152" marT="36575" marB="36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Tahoma" pitchFamily="34" charset="0"/>
                      </a:endParaRPr>
                    </a:p>
                  </a:txBody>
                  <a:tcPr marL="73152" marR="73152" marT="36575" marB="36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Tahoma" pitchFamily="34" charset="0"/>
                      </a:endParaRPr>
                    </a:p>
                  </a:txBody>
                  <a:tcPr marL="73152" marR="73152" marT="36575" marB="36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400" b="0" i="0" u="none" strike="noStrike" cap="none" normalizeH="0" baseline="0" dirty="0">
                        <a:ln>
                          <a:noFill/>
                        </a:ln>
                        <a:solidFill>
                          <a:schemeClr val="tx1"/>
                        </a:solidFill>
                        <a:effectLst>
                          <a:outerShdw blurRad="38100" dist="38100" dir="2700000" algn="tl">
                            <a:srgbClr val="000000"/>
                          </a:outerShdw>
                        </a:effectLst>
                        <a:latin typeface="Tahoma" pitchFamily="34" charset="0"/>
                      </a:endParaRPr>
                    </a:p>
                  </a:txBody>
                  <a:tcPr marL="73152" marR="73152" marT="36575" marB="36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600" b="1" i="0" u="none" strike="noStrike" cap="none" normalizeH="0" baseline="0" dirty="0">
                          <a:ln>
                            <a:noFill/>
                          </a:ln>
                          <a:solidFill>
                            <a:schemeClr val="tx1"/>
                          </a:solidFill>
                          <a:effectLst/>
                          <a:latin typeface="Tahoma" pitchFamily="34" charset="0"/>
                        </a:rPr>
                        <a:t>Rating of Soc., Env., Econ. Impact</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800" b="1" i="0" u="none" strike="noStrike" cap="none" normalizeH="0" baseline="0" dirty="0">
                        <a:ln>
                          <a:noFill/>
                        </a:ln>
                        <a:solidFill>
                          <a:schemeClr val="tx1"/>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800" b="1" i="0" u="none" strike="noStrike" cap="none" normalizeH="0" baseline="0" dirty="0">
                        <a:ln>
                          <a:noFill/>
                        </a:ln>
                        <a:solidFill>
                          <a:schemeClr val="tx1"/>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600" b="1" i="0" u="none" strike="noStrike" cap="none" normalizeH="0" baseline="0" dirty="0">
                          <a:ln>
                            <a:noFill/>
                          </a:ln>
                          <a:solidFill>
                            <a:schemeClr val="tx1"/>
                          </a:solidFill>
                          <a:effectLst/>
                          <a:latin typeface="Tahoma" pitchFamily="34" charset="0"/>
                        </a:rPr>
                        <a:t>Materiality Rank</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200" b="1" i="0" u="none" strike="noStrike" cap="none" normalizeH="0" baseline="0" dirty="0">
                          <a:ln>
                            <a:noFill/>
                          </a:ln>
                          <a:solidFill>
                            <a:schemeClr val="tx1"/>
                          </a:solidFill>
                          <a:effectLst/>
                          <a:latin typeface="Tahoma" pitchFamily="34" charset="0"/>
                        </a:rPr>
                        <a:t>H=high M=medium L=low</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0"/>
                  </a:ext>
                </a:extLst>
              </a:tr>
              <a:tr h="930089">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400" b="1" i="0" u="none" strike="noStrike" cap="none" normalizeH="0" baseline="0" dirty="0">
                          <a:ln>
                            <a:noFill/>
                          </a:ln>
                          <a:solidFill>
                            <a:schemeClr val="tx1"/>
                          </a:solidFill>
                          <a:effectLst/>
                          <a:latin typeface="Tahoma" pitchFamily="34" charset="0"/>
                        </a:rPr>
                        <a:t>(1) Mgmt</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400" b="1" i="0" u="none" strike="noStrike" cap="none" normalizeH="0" baseline="0" dirty="0">
                          <a:ln>
                            <a:noFill/>
                          </a:ln>
                          <a:solidFill>
                            <a:schemeClr val="tx1"/>
                          </a:solidFill>
                          <a:effectLst/>
                          <a:latin typeface="Tahoma" pitchFamily="34" charset="0"/>
                        </a:rPr>
                        <a:t>(2) Empl’ee</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400" b="1" i="0" u="none" strike="noStrike" cap="none" normalizeH="0" baseline="0" dirty="0">
                          <a:ln>
                            <a:noFill/>
                          </a:ln>
                          <a:solidFill>
                            <a:schemeClr val="tx1"/>
                          </a:solidFill>
                          <a:effectLst/>
                          <a:latin typeface="Tahoma" pitchFamily="34" charset="0"/>
                        </a:rPr>
                        <a:t>(3) Custmr</a:t>
                      </a:r>
                    </a:p>
                  </a:txBody>
                  <a:tcPr marL="73150" marR="73150" marT="36578" marB="3657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400" b="1" i="0" u="none" strike="noStrike" cap="none" normalizeH="0" baseline="0" dirty="0">
                          <a:ln>
                            <a:noFill/>
                          </a:ln>
                          <a:solidFill>
                            <a:schemeClr val="tx1"/>
                          </a:solidFill>
                          <a:effectLst/>
                          <a:latin typeface="Tahoma" pitchFamily="34" charset="0"/>
                        </a:rPr>
                        <a:t>(4) Investor</a:t>
                      </a:r>
                    </a:p>
                  </a:txBody>
                  <a:tcPr marL="73150" marR="73150" marT="36578" marB="3657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400" b="1" i="0" u="none" strike="noStrike" cap="none" normalizeH="0" baseline="0" dirty="0">
                          <a:ln>
                            <a:noFill/>
                          </a:ln>
                          <a:solidFill>
                            <a:schemeClr val="tx1"/>
                          </a:solidFill>
                          <a:effectLst/>
                          <a:latin typeface="Tahoma" pitchFamily="34" charset="0"/>
                        </a:rPr>
                        <a:t>(5) Pub./</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400" b="1" i="0" u="none" strike="noStrike" cap="none" normalizeH="0" baseline="0" dirty="0">
                          <a:ln>
                            <a:noFill/>
                          </a:ln>
                          <a:solidFill>
                            <a:schemeClr val="tx1"/>
                          </a:solidFill>
                          <a:effectLst/>
                          <a:latin typeface="Tahoma" pitchFamily="34" charset="0"/>
                        </a:rPr>
                        <a:t>Comm./ Govt./ NGOs</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400" b="1" i="0" u="none" strike="noStrike" cap="none" normalizeH="0" baseline="0" dirty="0">
                          <a:ln>
                            <a:noFill/>
                          </a:ln>
                          <a:solidFill>
                            <a:schemeClr val="tx1"/>
                          </a:solidFill>
                          <a:effectLst/>
                          <a:latin typeface="Tahoma" pitchFamily="34" charset="0"/>
                        </a:rPr>
                        <a:t>(6)</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400" b="1" i="0" u="none" strike="noStrike" cap="none" normalizeH="0" baseline="0" dirty="0">
                          <a:ln>
                            <a:noFill/>
                          </a:ln>
                          <a:solidFill>
                            <a:schemeClr val="tx1"/>
                          </a:solidFill>
                          <a:effectLst/>
                          <a:latin typeface="Tahoma" pitchFamily="34" charset="0"/>
                        </a:rPr>
                        <a:t>By Org.</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400" b="1" i="0" u="none" strike="noStrike" cap="none" normalizeH="0" baseline="0" dirty="0">
                        <a:ln>
                          <a:noFill/>
                        </a:ln>
                        <a:solidFill>
                          <a:schemeClr val="tx1"/>
                        </a:solidFill>
                        <a:effectLst/>
                        <a:latin typeface="Tahoma" pitchFamily="34" charset="0"/>
                      </a:endParaRP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defRPr/>
                      </a:pPr>
                      <a:r>
                        <a:rPr kumimoji="0" lang="en-US" altLang="en-US" sz="1400" b="1" i="0" u="none" strike="noStrike" cap="none" normalizeH="0" baseline="0" dirty="0">
                          <a:ln>
                            <a:noFill/>
                          </a:ln>
                          <a:solidFill>
                            <a:schemeClr val="tx1"/>
                          </a:solidFill>
                          <a:effectLst/>
                          <a:latin typeface="Tahoma" pitchFamily="34" charset="0"/>
                        </a:rPr>
                        <a:t>(7)</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defRPr/>
                      </a:pPr>
                      <a:r>
                        <a:rPr kumimoji="0" lang="en-US" altLang="en-US" sz="1400" b="1" i="0" u="none" strike="noStrike" cap="none" normalizeH="0" baseline="0" dirty="0">
                          <a:ln>
                            <a:noFill/>
                          </a:ln>
                          <a:solidFill>
                            <a:schemeClr val="tx1"/>
                          </a:solidFill>
                          <a:effectLst/>
                          <a:latin typeface="Tahoma" pitchFamily="34" charset="0"/>
                        </a:rPr>
                        <a:t>By Supply Chain</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vMerge="1">
                  <a:txBody>
                    <a:bodyPr/>
                    <a:lstStyle/>
                    <a:p>
                      <a:endParaRPr lang="en-US"/>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1"/>
                  </a:ext>
                </a:extLst>
              </a:tr>
              <a:tr h="560872">
                <a:tc>
                  <a:txBody>
                    <a:bodyPr/>
                    <a:lstStyle/>
                    <a:p>
                      <a:r>
                        <a:rPr lang="en-US" sz="1600" dirty="0"/>
                        <a:t>Economic Perform.</a:t>
                      </a:r>
                      <a:endParaRPr lang="en-US" sz="1600" dirty="0">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buClr>
                          <a:schemeClr val="hlink"/>
                        </a:buClr>
                        <a:buSzPct val="6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5000"/>
                        <a:buFont typeface="Wingdings" pitchFamily="2" charset="2"/>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fo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5000"/>
                        <a:buFont typeface="Wingdings" pitchFamily="2" charset="2"/>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fo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70022">
                <a:tc>
                  <a:txBody>
                    <a:bodyPr/>
                    <a:lstStyle/>
                    <a:p>
                      <a:r>
                        <a:rPr lang="en-US" sz="1600" dirty="0"/>
                        <a:t>Water</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buClr>
                          <a:schemeClr val="hlink"/>
                        </a:buClr>
                        <a:buSzPct val="6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5000"/>
                        <a:buFont typeface="Wingdings" pitchFamily="2" charset="2"/>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fo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5000"/>
                        <a:buFont typeface="Wingdings" pitchFamily="2" charset="2"/>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fo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70022">
                <a:tc>
                  <a:txBody>
                    <a:bodyPr/>
                    <a:lstStyle/>
                    <a:p>
                      <a:r>
                        <a:rPr lang="en-US" sz="1600" dirty="0"/>
                        <a:t>Diversity</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70022">
                <a:tc>
                  <a:txBody>
                    <a:bodyPr/>
                    <a:lstStyle/>
                    <a:p>
                      <a:r>
                        <a:rPr lang="en-US" sz="1600" dirty="0"/>
                        <a:t>Customer Health &amp; Safety</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91243" name="TextBox 4"/>
          <p:cNvSpPr txBox="1">
            <a:spLocks noChangeArrowheads="1"/>
          </p:cNvSpPr>
          <p:nvPr/>
        </p:nvSpPr>
        <p:spPr bwMode="auto">
          <a:xfrm>
            <a:off x="1600200" y="76200"/>
            <a:ext cx="89916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eaLnBrk="1" hangingPunct="1">
              <a:spcBef>
                <a:spcPct val="0"/>
              </a:spcBef>
              <a:spcAft>
                <a:spcPct val="0"/>
              </a:spcAft>
              <a:buClrTx/>
              <a:buFontTx/>
              <a:buNone/>
            </a:pPr>
            <a:r>
              <a:rPr lang="en-US" altLang="en-US" sz="3200" dirty="0"/>
              <a:t>Table 1. </a:t>
            </a:r>
            <a:r>
              <a:rPr lang="en-US" altLang="en-US" sz="3600" dirty="0">
                <a:solidFill>
                  <a:srgbClr val="7D2F36"/>
                </a:solidFill>
              </a:rPr>
              <a:t>Sample G4 Aspects </a:t>
            </a:r>
          </a:p>
          <a:p>
            <a:pPr algn="ctr" eaLnBrk="1" hangingPunct="1">
              <a:spcBef>
                <a:spcPct val="0"/>
              </a:spcBef>
              <a:spcAft>
                <a:spcPct val="0"/>
              </a:spcAft>
              <a:buClrTx/>
              <a:buFontTx/>
              <a:buNone/>
            </a:pPr>
            <a:r>
              <a:rPr lang="en-US" altLang="en-US" sz="3600" u="sng" dirty="0">
                <a:solidFill>
                  <a:srgbClr val="7D2F36"/>
                </a:solidFill>
              </a:rPr>
              <a:t>Materiality</a:t>
            </a:r>
            <a:r>
              <a:rPr lang="en-US" altLang="en-US" sz="3600" dirty="0">
                <a:solidFill>
                  <a:srgbClr val="7D2F36"/>
                </a:solidFill>
              </a:rPr>
              <a:t> Evaluation</a:t>
            </a:r>
          </a:p>
          <a:p>
            <a:pPr lvl="0" algn="ctr" fontAlgn="base">
              <a:spcBef>
                <a:spcPct val="0"/>
              </a:spcBef>
              <a:spcAft>
                <a:spcPct val="0"/>
              </a:spcAft>
              <a:buClrTx/>
              <a:buNone/>
            </a:pPr>
            <a:r>
              <a:rPr lang="en-US" altLang="en-US" sz="1600" b="0" u="sng" dirty="0">
                <a:solidFill>
                  <a:srgbClr val="000000"/>
                </a:solidFill>
                <a:latin typeface="Calibri" pitchFamily="34" charset="0"/>
                <a:ea typeface="Calibri" pitchFamily="34" charset="0"/>
                <a:cs typeface="Times New Roman" pitchFamily="18" charset="0"/>
              </a:rPr>
              <a:t>Rating Scale</a:t>
            </a:r>
            <a:endParaRPr lang="en-US" altLang="en-US" sz="1600" b="0" dirty="0">
              <a:solidFill>
                <a:srgbClr val="000000"/>
              </a:solidFill>
              <a:cs typeface="Arial" pitchFamily="34" charset="0"/>
            </a:endParaRPr>
          </a:p>
          <a:p>
            <a:pPr lvl="0" algn="ctr" fontAlgn="base">
              <a:spcBef>
                <a:spcPct val="0"/>
              </a:spcBef>
              <a:spcAft>
                <a:spcPct val="0"/>
              </a:spcAft>
              <a:buClrTx/>
              <a:buNone/>
            </a:pPr>
            <a:r>
              <a:rPr lang="en-US" altLang="en-US" sz="1600" b="0" dirty="0">
                <a:solidFill>
                  <a:srgbClr val="000000"/>
                </a:solidFill>
                <a:latin typeface="Calibri" pitchFamily="34" charset="0"/>
                <a:ea typeface="Calibri" pitchFamily="34" charset="0"/>
                <a:cs typeface="Times New Roman" pitchFamily="18" charset="0"/>
              </a:rPr>
              <a:t>0= Lowest Rating, Not Important</a:t>
            </a:r>
            <a:endParaRPr lang="en-US" altLang="en-US" sz="1600" b="0" dirty="0">
              <a:solidFill>
                <a:srgbClr val="000000"/>
              </a:solidFill>
              <a:cs typeface="Arial" pitchFamily="34" charset="0"/>
            </a:endParaRPr>
          </a:p>
          <a:p>
            <a:pPr lvl="0" algn="ctr" fontAlgn="base">
              <a:spcBef>
                <a:spcPct val="0"/>
              </a:spcBef>
              <a:spcAft>
                <a:spcPct val="0"/>
              </a:spcAft>
              <a:buClrTx/>
              <a:buNone/>
            </a:pPr>
            <a:r>
              <a:rPr lang="en-US" altLang="en-US" sz="1600" b="0" dirty="0">
                <a:solidFill>
                  <a:srgbClr val="000000"/>
                </a:solidFill>
                <a:latin typeface="Calibri" pitchFamily="34" charset="0"/>
                <a:ea typeface="Calibri" pitchFamily="34" charset="0"/>
                <a:cs typeface="Times New Roman" pitchFamily="18" charset="0"/>
              </a:rPr>
              <a:t>5=Top Rating, Very Important</a:t>
            </a:r>
            <a:endParaRPr lang="en-US" altLang="en-US" sz="1600" b="0" dirty="0">
              <a:solidFill>
                <a:srgbClr val="000000"/>
              </a:solidFill>
              <a:cs typeface="Arial" pitchFamily="34" charset="0"/>
            </a:endParaRPr>
          </a:p>
          <a:p>
            <a:pPr algn="ctr" eaLnBrk="1" hangingPunct="1">
              <a:spcBef>
                <a:spcPct val="0"/>
              </a:spcBef>
              <a:spcAft>
                <a:spcPct val="0"/>
              </a:spcAft>
              <a:buClrTx/>
              <a:buFontTx/>
              <a:buNone/>
            </a:pPr>
            <a:endParaRPr lang="en-US" altLang="en-US" sz="3600" dirty="0">
              <a:solidFill>
                <a:srgbClr val="7D2F36"/>
              </a:solidFill>
            </a:endParaRPr>
          </a:p>
        </p:txBody>
      </p:sp>
      <p:sp>
        <p:nvSpPr>
          <p:cNvPr id="5" name="TextBox 4"/>
          <p:cNvSpPr txBox="1"/>
          <p:nvPr/>
        </p:nvSpPr>
        <p:spPr>
          <a:xfrm>
            <a:off x="7010401" y="6523090"/>
            <a:ext cx="3276601" cy="276999"/>
          </a:xfrm>
          <a:prstGeom prst="rect">
            <a:avLst/>
          </a:prstGeom>
          <a:solidFill>
            <a:schemeClr val="accent3"/>
          </a:solidFill>
        </p:spPr>
        <p:txBody>
          <a:bodyPr wrap="squar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239406528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Group 3"/>
          <p:cNvGraphicFramePr>
            <a:graphicFrameLocks/>
          </p:cNvGraphicFramePr>
          <p:nvPr>
            <p:extLst>
              <p:ext uri="{D42A27DB-BD31-4B8C-83A1-F6EECF244321}">
                <p14:modId xmlns:p14="http://schemas.microsoft.com/office/powerpoint/2010/main" val="4277163513"/>
              </p:ext>
            </p:extLst>
          </p:nvPr>
        </p:nvGraphicFramePr>
        <p:xfrm>
          <a:off x="1638300" y="1947962"/>
          <a:ext cx="8839200" cy="4007834"/>
        </p:xfrm>
        <a:graphic>
          <a:graphicData uri="http://schemas.openxmlformats.org/drawingml/2006/table">
            <a:tbl>
              <a:tblPr/>
              <a:tblGrid>
                <a:gridCol w="1033018">
                  <a:extLst>
                    <a:ext uri="{9D8B030D-6E8A-4147-A177-3AD203B41FA5}">
                      <a16:colId xmlns:a16="http://schemas.microsoft.com/office/drawing/2014/main" xmlns="" val="20000"/>
                    </a:ext>
                  </a:extLst>
                </a:gridCol>
                <a:gridCol w="550384">
                  <a:extLst>
                    <a:ext uri="{9D8B030D-6E8A-4147-A177-3AD203B41FA5}">
                      <a16:colId xmlns:a16="http://schemas.microsoft.com/office/drawing/2014/main" xmlns="" val="20001"/>
                    </a:ext>
                  </a:extLst>
                </a:gridCol>
                <a:gridCol w="931199">
                  <a:extLst>
                    <a:ext uri="{9D8B030D-6E8A-4147-A177-3AD203B41FA5}">
                      <a16:colId xmlns:a16="http://schemas.microsoft.com/office/drawing/2014/main" xmlns="" val="20002"/>
                    </a:ext>
                  </a:extLst>
                </a:gridCol>
                <a:gridCol w="990599">
                  <a:extLst>
                    <a:ext uri="{9D8B030D-6E8A-4147-A177-3AD203B41FA5}">
                      <a16:colId xmlns:a16="http://schemas.microsoft.com/office/drawing/2014/main" xmlns="" val="20003"/>
                    </a:ext>
                  </a:extLst>
                </a:gridCol>
                <a:gridCol w="1447800">
                  <a:extLst>
                    <a:ext uri="{9D8B030D-6E8A-4147-A177-3AD203B41FA5}">
                      <a16:colId xmlns:a16="http://schemas.microsoft.com/office/drawing/2014/main" xmlns="" val="20004"/>
                    </a:ext>
                  </a:extLst>
                </a:gridCol>
                <a:gridCol w="1143000">
                  <a:extLst>
                    <a:ext uri="{9D8B030D-6E8A-4147-A177-3AD203B41FA5}">
                      <a16:colId xmlns:a16="http://schemas.microsoft.com/office/drawing/2014/main" xmlns="" val="20005"/>
                    </a:ext>
                  </a:extLst>
                </a:gridCol>
                <a:gridCol w="838200">
                  <a:extLst>
                    <a:ext uri="{9D8B030D-6E8A-4147-A177-3AD203B41FA5}">
                      <a16:colId xmlns:a16="http://schemas.microsoft.com/office/drawing/2014/main" xmlns="" val="20006"/>
                    </a:ext>
                  </a:extLst>
                </a:gridCol>
                <a:gridCol w="762000">
                  <a:extLst>
                    <a:ext uri="{9D8B030D-6E8A-4147-A177-3AD203B41FA5}">
                      <a16:colId xmlns:a16="http://schemas.microsoft.com/office/drawing/2014/main" xmlns="" val="20007"/>
                    </a:ext>
                  </a:extLst>
                </a:gridCol>
                <a:gridCol w="1143000">
                  <a:extLst>
                    <a:ext uri="{9D8B030D-6E8A-4147-A177-3AD203B41FA5}">
                      <a16:colId xmlns:a16="http://schemas.microsoft.com/office/drawing/2014/main" xmlns="" val="20008"/>
                    </a:ext>
                  </a:extLst>
                </a:gridCol>
              </a:tblGrid>
              <a:tr h="228600">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600" b="1" i="0" u="none" strike="noStrike" cap="none" normalizeH="0" baseline="0" dirty="0">
                          <a:ln>
                            <a:noFill/>
                          </a:ln>
                          <a:solidFill>
                            <a:schemeClr val="tx1"/>
                          </a:solidFill>
                          <a:effectLst/>
                          <a:latin typeface="Tahoma" pitchFamily="34" charset="0"/>
                        </a:rPr>
                        <a:t>Aspect</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200" b="1" i="0" u="none" strike="noStrike" cap="none" normalizeH="0" baseline="0" dirty="0">
                        <a:ln>
                          <a:noFill/>
                        </a:ln>
                        <a:solidFill>
                          <a:schemeClr val="tx1"/>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200" b="1" i="0" u="none" strike="noStrike" cap="none" normalizeH="0" baseline="0" dirty="0">
                        <a:ln>
                          <a:noFill/>
                        </a:ln>
                        <a:solidFill>
                          <a:schemeClr val="tx1"/>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200" b="1" i="0" u="none" strike="noStrike" cap="none" normalizeH="0" baseline="0" dirty="0">
                          <a:ln>
                            <a:noFill/>
                          </a:ln>
                          <a:solidFill>
                            <a:schemeClr val="tx1"/>
                          </a:solidFill>
                          <a:effectLst/>
                          <a:latin typeface="Tahoma" pitchFamily="34" charset="0"/>
                        </a:rPr>
                        <a:t>Mat. Rank</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5">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600" b="1" i="0" u="none" strike="noStrike" cap="none" normalizeH="0" baseline="0" dirty="0">
                          <a:ln>
                            <a:noFill/>
                          </a:ln>
                          <a:solidFill>
                            <a:schemeClr val="tx1"/>
                          </a:solidFill>
                          <a:effectLst/>
                          <a:latin typeface="Tahoma" pitchFamily="34" charset="0"/>
                        </a:rPr>
                        <a:t>Rating of Importance to Company</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200" b="1" i="0" u="none" strike="noStrike" cap="none" normalizeH="0" baseline="0" dirty="0">
                        <a:ln>
                          <a:noFill/>
                        </a:ln>
                        <a:solidFill>
                          <a:schemeClr val="tx1"/>
                        </a:solidFill>
                        <a:effectLst/>
                        <a:latin typeface="Tahoma" pitchFamily="34" charset="0"/>
                      </a:endParaRP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200" b="1" i="0" u="none" strike="noStrike" cap="none" normalizeH="0" baseline="0" dirty="0">
                        <a:ln>
                          <a:noFill/>
                        </a:ln>
                        <a:solidFill>
                          <a:schemeClr val="tx1"/>
                        </a:solidFill>
                        <a:effectLst/>
                        <a:latin typeface="Tahoma" pitchFamily="34" charset="0"/>
                      </a:endParaRP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200" b="1" i="0" u="none" strike="noStrike" cap="none" normalizeH="0" baseline="0" dirty="0">
                          <a:ln>
                            <a:noFill/>
                          </a:ln>
                          <a:solidFill>
                            <a:schemeClr val="tx1"/>
                          </a:solidFill>
                          <a:effectLst/>
                          <a:latin typeface="Tahoma" pitchFamily="34" charset="0"/>
                        </a:rPr>
                        <a:t>Rating of </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200" b="1" i="0" u="none" strike="noStrike" cap="none" normalizeH="0" baseline="0" dirty="0">
                          <a:ln>
                            <a:noFill/>
                          </a:ln>
                          <a:solidFill>
                            <a:schemeClr val="tx1"/>
                          </a:solidFill>
                          <a:effectLst/>
                          <a:latin typeface="Tahoma" pitchFamily="34" charset="0"/>
                        </a:rPr>
                        <a:t>Ease to Impl’mt</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600" b="1" i="0" u="none" strike="noStrike" cap="none" normalizeH="0" baseline="0" dirty="0">
                          <a:ln>
                            <a:noFill/>
                          </a:ln>
                          <a:solidFill>
                            <a:schemeClr val="tx1"/>
                          </a:solidFill>
                          <a:effectLst/>
                          <a:latin typeface="Tahoma" pitchFamily="34" charset="0"/>
                        </a:rPr>
                        <a:t>Priority Rank</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200" b="1" i="0" u="none" strike="noStrike" cap="none" normalizeH="0" baseline="0" dirty="0">
                          <a:ln>
                            <a:noFill/>
                          </a:ln>
                          <a:solidFill>
                            <a:schemeClr val="tx1"/>
                          </a:solidFill>
                          <a:effectLst/>
                          <a:latin typeface="Tahoma" pitchFamily="34" charset="0"/>
                        </a:rPr>
                        <a:t>H=high M=medium L=low</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0"/>
                  </a:ext>
                </a:extLst>
              </a:tr>
              <a:tr h="1066800">
                <a:tc vMerge="1">
                  <a:txBody>
                    <a:bodyPr/>
                    <a:lstStyle>
                      <a:lvl1pPr marL="228600" indent="-228600">
                        <a:spcBef>
                          <a:spcPct val="20000"/>
                        </a:spcBef>
                        <a:buClr>
                          <a:schemeClr val="hlink"/>
                        </a:buClr>
                        <a:buSzPct val="6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5000"/>
                        <a:buFont typeface="Wingdings" pitchFamily="2" charset="2"/>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fo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Tahoma" pitchFamily="34" charset="0"/>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200" b="1" i="0" u="none" strike="noStrike" cap="none" normalizeH="0" baseline="0" dirty="0">
                        <a:ln>
                          <a:noFill/>
                        </a:ln>
                        <a:solidFill>
                          <a:schemeClr val="tx1"/>
                        </a:solidFill>
                        <a:effectLst/>
                        <a:latin typeface="Tahoma" pitchFamily="34" charset="0"/>
                      </a:endParaRP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200" b="1" i="0" u="none" strike="noStrike" cap="none" normalizeH="0" baseline="0" dirty="0">
                          <a:ln>
                            <a:noFill/>
                          </a:ln>
                          <a:solidFill>
                            <a:schemeClr val="tx1"/>
                          </a:solidFill>
                          <a:effectLst/>
                          <a:latin typeface="Tahoma" pitchFamily="34" charset="0"/>
                        </a:rPr>
                        <a:t>Versus strat plan, mgmt views, short-term goals, etc. </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200" b="1" i="0" u="none" strike="noStrike" cap="none" normalizeH="0" baseline="0" dirty="0">
                          <a:ln>
                            <a:noFill/>
                          </a:ln>
                          <a:solidFill>
                            <a:schemeClr val="tx1"/>
                          </a:solidFill>
                          <a:effectLst/>
                          <a:latin typeface="Tahoma" pitchFamily="34" charset="0"/>
                        </a:rPr>
                        <a:t>Versus culture, values, long-term goals, etc.</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200" b="1" i="0" u="none" strike="noStrike" cap="none" normalizeH="0" baseline="0" dirty="0">
                          <a:ln>
                            <a:noFill/>
                          </a:ln>
                          <a:solidFill>
                            <a:schemeClr val="tx1"/>
                          </a:solidFill>
                          <a:effectLst/>
                          <a:latin typeface="Tahoma" pitchFamily="34" charset="0"/>
                        </a:rPr>
                        <a:t>Bus. Opportunity </a:t>
                      </a:r>
                      <a:r>
                        <a:rPr kumimoji="0" lang="en-US" altLang="en-US" sz="1200" b="0" i="0" u="none" strike="noStrike" cap="none" normalizeH="0" baseline="0" dirty="0">
                          <a:ln>
                            <a:noFill/>
                          </a:ln>
                          <a:solidFill>
                            <a:schemeClr val="tx1"/>
                          </a:solidFill>
                          <a:effectLst/>
                          <a:latin typeface="Tahoma" pitchFamily="34" charset="0"/>
                        </a:rPr>
                        <a:t>(innovation, sales, productivity, reputational, employee rel., license to operate)</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200" b="1" i="0" u="none" strike="noStrike" cap="none" normalizeH="0" baseline="0" dirty="0">
                          <a:ln>
                            <a:noFill/>
                          </a:ln>
                          <a:solidFill>
                            <a:schemeClr val="tx1"/>
                          </a:solidFill>
                          <a:effectLst/>
                          <a:latin typeface="Tahoma" pitchFamily="34" charset="0"/>
                        </a:rPr>
                        <a:t>Threat Control </a:t>
                      </a:r>
                      <a:r>
                        <a:rPr kumimoji="0" lang="en-US" altLang="en-US" sz="1200" b="0" i="0" u="none" strike="noStrike" cap="none" normalizeH="0" baseline="0" dirty="0">
                          <a:ln>
                            <a:noFill/>
                          </a:ln>
                          <a:solidFill>
                            <a:schemeClr val="tx1"/>
                          </a:solidFill>
                          <a:effectLst/>
                          <a:latin typeface="Tahoma" pitchFamily="34" charset="0"/>
                        </a:rPr>
                        <a:t>(legal, fin., reputational, competitive, operational)</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200" b="1" i="0" u="none" strike="noStrike" cap="none" normalizeH="0" baseline="0" dirty="0">
                          <a:ln>
                            <a:noFill/>
                          </a:ln>
                          <a:solidFill>
                            <a:schemeClr val="tx1"/>
                          </a:solidFill>
                          <a:effectLst/>
                          <a:latin typeface="Tahoma" pitchFamily="34" charset="0"/>
                        </a:rPr>
                        <a:t>Pressure to act, public visibility </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200" b="1" i="0" u="none" strike="noStrike" cap="none" normalizeH="0" baseline="0" dirty="0">
                        <a:ln>
                          <a:noFill/>
                        </a:ln>
                        <a:solidFill>
                          <a:schemeClr val="tx1"/>
                        </a:solidFill>
                        <a:effectLst/>
                        <a:latin typeface="Tahoma" pitchFamily="34" charset="0"/>
                      </a:endParaRP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200" b="1" i="0" u="none" strike="noStrike" cap="none" normalizeH="0" baseline="0" dirty="0">
                        <a:ln>
                          <a:noFill/>
                        </a:ln>
                        <a:solidFill>
                          <a:schemeClr val="tx1"/>
                        </a:solidFill>
                        <a:effectLst/>
                        <a:latin typeface="Tahoma" pitchFamily="34" charset="0"/>
                      </a:endParaRP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1"/>
                  </a:ext>
                </a:extLst>
              </a:tr>
              <a:tr h="640076">
                <a:tc>
                  <a:txBody>
                    <a:bodyPr/>
                    <a:lstStyle/>
                    <a:p>
                      <a:r>
                        <a:rPr lang="en-US" sz="1600" dirty="0"/>
                        <a:t>Econ. Perform.</a:t>
                      </a:r>
                      <a:endParaRPr lang="en-US" sz="1600" dirty="0">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81000">
                <a:tc>
                  <a:txBody>
                    <a:bodyPr/>
                    <a:lstStyle/>
                    <a:p>
                      <a:r>
                        <a:rPr lang="en-US" sz="1600" dirty="0"/>
                        <a:t>Water</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11770">
                <a:tc>
                  <a:txBody>
                    <a:bodyPr/>
                    <a:lstStyle/>
                    <a:p>
                      <a:r>
                        <a:rPr lang="en-US" sz="1600" dirty="0"/>
                        <a:t>Diversity</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11770">
                <a:tc>
                  <a:txBody>
                    <a:bodyPr/>
                    <a:lstStyle/>
                    <a:p>
                      <a:r>
                        <a:rPr lang="en-US" sz="1600" dirty="0"/>
                        <a:t>Customer Health &amp; Safety</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91243" name="TextBox 4"/>
          <p:cNvSpPr txBox="1">
            <a:spLocks noChangeArrowheads="1"/>
          </p:cNvSpPr>
          <p:nvPr/>
        </p:nvSpPr>
        <p:spPr bwMode="auto">
          <a:xfrm>
            <a:off x="1524000" y="1"/>
            <a:ext cx="90678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eaLnBrk="1" hangingPunct="1">
              <a:spcBef>
                <a:spcPct val="0"/>
              </a:spcBef>
              <a:spcAft>
                <a:spcPct val="0"/>
              </a:spcAft>
              <a:buClrTx/>
              <a:buFontTx/>
              <a:buNone/>
            </a:pPr>
            <a:r>
              <a:rPr lang="en-US" altLang="en-US" sz="3200" dirty="0"/>
              <a:t>Table 2.</a:t>
            </a:r>
          </a:p>
          <a:p>
            <a:pPr algn="ctr" eaLnBrk="1" hangingPunct="1">
              <a:spcBef>
                <a:spcPct val="0"/>
              </a:spcBef>
              <a:spcAft>
                <a:spcPct val="0"/>
              </a:spcAft>
              <a:buClrTx/>
              <a:buFontTx/>
              <a:buNone/>
            </a:pPr>
            <a:r>
              <a:rPr lang="en-US" altLang="en-US" sz="3600" u="sng" dirty="0">
                <a:solidFill>
                  <a:srgbClr val="7D2F36"/>
                </a:solidFill>
              </a:rPr>
              <a:t>Prioritizing</a:t>
            </a:r>
            <a:r>
              <a:rPr lang="en-US" altLang="en-US" sz="3600" dirty="0">
                <a:solidFill>
                  <a:srgbClr val="7D2F36"/>
                </a:solidFill>
              </a:rPr>
              <a:t> Material Aspects for Action</a:t>
            </a:r>
          </a:p>
          <a:p>
            <a:pPr lvl="0" algn="ctr" fontAlgn="base">
              <a:spcBef>
                <a:spcPct val="0"/>
              </a:spcBef>
              <a:spcAft>
                <a:spcPct val="0"/>
              </a:spcAft>
              <a:buClrTx/>
              <a:buNone/>
            </a:pPr>
            <a:r>
              <a:rPr lang="en-US" altLang="en-US" sz="1600" b="0" u="sng" dirty="0">
                <a:solidFill>
                  <a:srgbClr val="000000"/>
                </a:solidFill>
                <a:latin typeface="Calibri" pitchFamily="34" charset="0"/>
                <a:ea typeface="Calibri" pitchFamily="34" charset="0"/>
                <a:cs typeface="Times New Roman" pitchFamily="18" charset="0"/>
              </a:rPr>
              <a:t>Rating Scale</a:t>
            </a:r>
            <a:endParaRPr lang="en-US" altLang="en-US" sz="1600" b="0" dirty="0">
              <a:solidFill>
                <a:srgbClr val="000000"/>
              </a:solidFill>
              <a:cs typeface="Arial" pitchFamily="34" charset="0"/>
            </a:endParaRPr>
          </a:p>
          <a:p>
            <a:pPr lvl="0" algn="ctr" fontAlgn="base">
              <a:spcBef>
                <a:spcPct val="0"/>
              </a:spcBef>
              <a:spcAft>
                <a:spcPct val="0"/>
              </a:spcAft>
              <a:buClrTx/>
              <a:buNone/>
            </a:pPr>
            <a:r>
              <a:rPr lang="en-US" altLang="en-US" sz="1600" b="0" dirty="0">
                <a:solidFill>
                  <a:srgbClr val="000000"/>
                </a:solidFill>
                <a:latin typeface="Calibri" pitchFamily="34" charset="0"/>
                <a:ea typeface="Calibri" pitchFamily="34" charset="0"/>
                <a:cs typeface="Times New Roman" pitchFamily="18" charset="0"/>
              </a:rPr>
              <a:t>0= Lowest Rating, Not Important</a:t>
            </a:r>
            <a:endParaRPr lang="en-US" altLang="en-US" sz="1600" b="0" dirty="0">
              <a:solidFill>
                <a:srgbClr val="000000"/>
              </a:solidFill>
              <a:cs typeface="Arial" pitchFamily="34" charset="0"/>
            </a:endParaRPr>
          </a:p>
          <a:p>
            <a:pPr lvl="0" algn="ctr" fontAlgn="base">
              <a:spcBef>
                <a:spcPct val="0"/>
              </a:spcBef>
              <a:spcAft>
                <a:spcPct val="0"/>
              </a:spcAft>
              <a:buClrTx/>
              <a:buNone/>
            </a:pPr>
            <a:r>
              <a:rPr lang="en-US" altLang="en-US" sz="1600" b="0" dirty="0">
                <a:solidFill>
                  <a:srgbClr val="000000"/>
                </a:solidFill>
                <a:latin typeface="Calibri" pitchFamily="34" charset="0"/>
                <a:ea typeface="Calibri" pitchFamily="34" charset="0"/>
                <a:cs typeface="Times New Roman" pitchFamily="18" charset="0"/>
              </a:rPr>
              <a:t>5=Top Rating, Very Important</a:t>
            </a:r>
            <a:endParaRPr lang="en-US" altLang="en-US" sz="3600" dirty="0">
              <a:solidFill>
                <a:srgbClr val="7D2F36"/>
              </a:solidFill>
            </a:endParaRPr>
          </a:p>
        </p:txBody>
      </p:sp>
      <p:sp>
        <p:nvSpPr>
          <p:cNvPr id="5" name="TextBox 4"/>
          <p:cNvSpPr txBox="1"/>
          <p:nvPr/>
        </p:nvSpPr>
        <p:spPr>
          <a:xfrm>
            <a:off x="7391401" y="55626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1428789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1066800"/>
            <a:ext cx="7162800" cy="1143000"/>
          </a:xfrm>
        </p:spPr>
        <p:txBody>
          <a:bodyPr/>
          <a:lstStyle/>
          <a:p>
            <a:pPr algn="l"/>
            <a:r>
              <a:rPr lang="en-US" altLang="en-US" sz="4800" u="sng" dirty="0">
                <a:solidFill>
                  <a:srgbClr val="990000"/>
                </a:solidFill>
              </a:rPr>
              <a:t>Two Questions:</a:t>
            </a:r>
            <a:r>
              <a:rPr lang="en-US" altLang="en-US" sz="3600" dirty="0">
                <a:solidFill>
                  <a:srgbClr val="990000"/>
                </a:solidFill>
              </a:rPr>
              <a:t/>
            </a:r>
            <a:br>
              <a:rPr lang="en-US" altLang="en-US" sz="3600" dirty="0">
                <a:solidFill>
                  <a:srgbClr val="990000"/>
                </a:solidFill>
              </a:rPr>
            </a:br>
            <a:r>
              <a:rPr lang="en-US" altLang="en-US" sz="3600" dirty="0">
                <a:solidFill>
                  <a:srgbClr val="990000"/>
                </a:solidFill>
              </a:rPr>
              <a:t/>
            </a:r>
            <a:br>
              <a:rPr lang="en-US" altLang="en-US" sz="3600" dirty="0">
                <a:solidFill>
                  <a:srgbClr val="990000"/>
                </a:solidFill>
              </a:rPr>
            </a:br>
            <a:endParaRPr lang="en-US" altLang="en-US" sz="3600" dirty="0">
              <a:solidFill>
                <a:srgbClr val="002060"/>
              </a:solidFill>
            </a:endParaRPr>
          </a:p>
        </p:txBody>
      </p:sp>
      <p:sp>
        <p:nvSpPr>
          <p:cNvPr id="3" name="Title 1"/>
          <p:cNvSpPr txBox="1">
            <a:spLocks/>
          </p:cNvSpPr>
          <p:nvPr/>
        </p:nvSpPr>
        <p:spPr bwMode="auto">
          <a:xfrm>
            <a:off x="3276600" y="2514600"/>
            <a:ext cx="716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0" baseline="0">
                <a:solidFill>
                  <a:srgbClr val="A5002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3600" kern="0" dirty="0">
                <a:solidFill>
                  <a:srgbClr val="002060"/>
                </a:solidFill>
              </a:rPr>
              <a:t/>
            </a:r>
            <a:br>
              <a:rPr lang="en-US" altLang="en-US" sz="3600" kern="0" dirty="0">
                <a:solidFill>
                  <a:srgbClr val="002060"/>
                </a:solidFill>
              </a:rPr>
            </a:br>
            <a:r>
              <a:rPr lang="en-US" altLang="en-US" sz="3200" kern="0" dirty="0">
                <a:solidFill>
                  <a:srgbClr val="002060"/>
                </a:solidFill>
              </a:rPr>
              <a:t>1. Should we care about these issues, about the well-being of humanity?</a:t>
            </a:r>
            <a:r>
              <a:rPr lang="en-US" altLang="en-US" sz="3600" kern="0" dirty="0">
                <a:solidFill>
                  <a:srgbClr val="002060"/>
                </a:solidFill>
              </a:rPr>
              <a:t/>
            </a:r>
            <a:br>
              <a:rPr lang="en-US" altLang="en-US" sz="3600" kern="0" dirty="0">
                <a:solidFill>
                  <a:srgbClr val="002060"/>
                </a:solidFill>
              </a:rPr>
            </a:br>
            <a:r>
              <a:rPr lang="en-US" altLang="en-US" sz="3600" kern="0" dirty="0">
                <a:solidFill>
                  <a:srgbClr val="002060"/>
                </a:solidFill>
              </a:rPr>
              <a:t/>
            </a:r>
            <a:br>
              <a:rPr lang="en-US" altLang="en-US" sz="3600" kern="0" dirty="0">
                <a:solidFill>
                  <a:srgbClr val="002060"/>
                </a:solidFill>
              </a:rPr>
            </a:br>
            <a:endParaRPr lang="en-US" altLang="en-US" sz="3600" kern="0" dirty="0">
              <a:solidFill>
                <a:srgbClr val="002060"/>
              </a:solidFill>
            </a:endParaRPr>
          </a:p>
        </p:txBody>
      </p:sp>
      <p:sp>
        <p:nvSpPr>
          <p:cNvPr id="4" name="Title 1"/>
          <p:cNvSpPr txBox="1">
            <a:spLocks/>
          </p:cNvSpPr>
          <p:nvPr/>
        </p:nvSpPr>
        <p:spPr bwMode="auto">
          <a:xfrm>
            <a:off x="3352800" y="3886200"/>
            <a:ext cx="716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0" baseline="0">
                <a:solidFill>
                  <a:srgbClr val="A5002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3200" kern="0" dirty="0">
                <a:solidFill>
                  <a:srgbClr val="002060"/>
                </a:solidFill>
              </a:rPr>
              <a:t/>
            </a:r>
            <a:br>
              <a:rPr lang="en-US" altLang="en-US" sz="3200" kern="0" dirty="0">
                <a:solidFill>
                  <a:srgbClr val="002060"/>
                </a:solidFill>
              </a:rPr>
            </a:br>
            <a:r>
              <a:rPr lang="en-US" altLang="en-US" sz="3200" kern="0" dirty="0">
                <a:solidFill>
                  <a:srgbClr val="002060"/>
                </a:solidFill>
              </a:rPr>
              <a:t>2. How do these sustainability trends affect businesses?</a:t>
            </a:r>
          </a:p>
        </p:txBody>
      </p:sp>
      <p:pic>
        <p:nvPicPr>
          <p:cNvPr id="5" name="Picture 4"/>
          <p:cNvPicPr>
            <a:picLocks noChangeAspect="1"/>
          </p:cNvPicPr>
          <p:nvPr/>
        </p:nvPicPr>
        <p:blipFill>
          <a:blip r:embed="rId2"/>
          <a:stretch>
            <a:fillRect/>
          </a:stretch>
        </p:blipFill>
        <p:spPr>
          <a:xfrm>
            <a:off x="7162800" y="6198424"/>
            <a:ext cx="3212870" cy="469433"/>
          </a:xfrm>
          <a:prstGeom prst="rect">
            <a:avLst/>
          </a:prstGeom>
        </p:spPr>
      </p:pic>
    </p:spTree>
    <p:extLst>
      <p:ext uri="{BB962C8B-B14F-4D97-AF65-F5344CB8AC3E}">
        <p14:creationId xmlns:p14="http://schemas.microsoft.com/office/powerpoint/2010/main" val="21345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Group 3"/>
          <p:cNvGraphicFramePr>
            <a:graphicFrameLocks/>
          </p:cNvGraphicFramePr>
          <p:nvPr>
            <p:extLst>
              <p:ext uri="{D42A27DB-BD31-4B8C-83A1-F6EECF244321}">
                <p14:modId xmlns:p14="http://schemas.microsoft.com/office/powerpoint/2010/main" val="996353993"/>
              </p:ext>
            </p:extLst>
          </p:nvPr>
        </p:nvGraphicFramePr>
        <p:xfrm>
          <a:off x="1828800" y="990600"/>
          <a:ext cx="8572500" cy="5511146"/>
        </p:xfrm>
        <a:graphic>
          <a:graphicData uri="http://schemas.openxmlformats.org/drawingml/2006/table">
            <a:tbl>
              <a:tblPr/>
              <a:tblGrid>
                <a:gridCol w="1310642">
                  <a:extLst>
                    <a:ext uri="{9D8B030D-6E8A-4147-A177-3AD203B41FA5}">
                      <a16:colId xmlns:a16="http://schemas.microsoft.com/office/drawing/2014/main" xmlns="" val="20000"/>
                    </a:ext>
                  </a:extLst>
                </a:gridCol>
                <a:gridCol w="822958">
                  <a:extLst>
                    <a:ext uri="{9D8B030D-6E8A-4147-A177-3AD203B41FA5}">
                      <a16:colId xmlns:a16="http://schemas.microsoft.com/office/drawing/2014/main" xmlns="" val="20001"/>
                    </a:ext>
                  </a:extLst>
                </a:gridCol>
                <a:gridCol w="1752600">
                  <a:extLst>
                    <a:ext uri="{9D8B030D-6E8A-4147-A177-3AD203B41FA5}">
                      <a16:colId xmlns:a16="http://schemas.microsoft.com/office/drawing/2014/main" xmlns="" val="20002"/>
                    </a:ext>
                  </a:extLst>
                </a:gridCol>
                <a:gridCol w="1600200">
                  <a:extLst>
                    <a:ext uri="{9D8B030D-6E8A-4147-A177-3AD203B41FA5}">
                      <a16:colId xmlns:a16="http://schemas.microsoft.com/office/drawing/2014/main" xmlns="" val="20003"/>
                    </a:ext>
                  </a:extLst>
                </a:gridCol>
                <a:gridCol w="1676400">
                  <a:extLst>
                    <a:ext uri="{9D8B030D-6E8A-4147-A177-3AD203B41FA5}">
                      <a16:colId xmlns:a16="http://schemas.microsoft.com/office/drawing/2014/main" xmlns="" val="20004"/>
                    </a:ext>
                  </a:extLst>
                </a:gridCol>
                <a:gridCol w="1409700">
                  <a:extLst>
                    <a:ext uri="{9D8B030D-6E8A-4147-A177-3AD203B41FA5}">
                      <a16:colId xmlns:a16="http://schemas.microsoft.com/office/drawing/2014/main" xmlns="" val="20005"/>
                    </a:ext>
                  </a:extLst>
                </a:gridCol>
              </a:tblGrid>
              <a:tr h="361278">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600" b="1" i="0" u="none" strike="noStrike" cap="none" normalizeH="0" baseline="0" dirty="0">
                          <a:ln>
                            <a:noFill/>
                          </a:ln>
                          <a:solidFill>
                            <a:schemeClr val="tx1"/>
                          </a:solidFill>
                          <a:effectLst/>
                          <a:latin typeface="Tahoma" pitchFamily="34" charset="0"/>
                        </a:rPr>
                        <a:t>Aspect</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200" b="1" i="0" u="none" strike="noStrike" cap="none" normalizeH="0" baseline="0" dirty="0">
                        <a:ln>
                          <a:noFill/>
                        </a:ln>
                        <a:solidFill>
                          <a:schemeClr val="tx1"/>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200" b="1" i="0" u="none" strike="noStrike" cap="none" normalizeH="0" baseline="0" dirty="0">
                        <a:ln>
                          <a:noFill/>
                        </a:ln>
                        <a:solidFill>
                          <a:schemeClr val="tx1"/>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400" b="1" i="0" u="none" strike="noStrike" cap="none" normalizeH="0" baseline="0" dirty="0">
                          <a:ln>
                            <a:noFill/>
                          </a:ln>
                          <a:solidFill>
                            <a:schemeClr val="tx1"/>
                          </a:solidFill>
                          <a:effectLst/>
                          <a:latin typeface="Tahoma" pitchFamily="34" charset="0"/>
                        </a:rPr>
                        <a:t>Priority Rank</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600" b="1" i="0" u="none" strike="noStrike" cap="none" normalizeH="0" baseline="0" dirty="0">
                          <a:ln>
                            <a:noFill/>
                          </a:ln>
                          <a:solidFill>
                            <a:schemeClr val="tx1"/>
                          </a:solidFill>
                          <a:effectLst/>
                          <a:latin typeface="Tahoma" pitchFamily="34" charset="0"/>
                        </a:rPr>
                        <a:t>Scope of Action to be Taken</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200" b="1" i="0" u="none" strike="noStrike" cap="none" normalizeH="0" baseline="0" dirty="0">
                        <a:ln>
                          <a:noFill/>
                        </a:ln>
                        <a:solidFill>
                          <a:schemeClr val="tx1"/>
                        </a:solidFill>
                        <a:effectLst/>
                        <a:latin typeface="Tahoma" pitchFamily="34" charset="0"/>
                      </a:endParaRP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2321863">
                <a:tc vMerge="1">
                  <a:txBody>
                    <a:bodyPr/>
                    <a:lstStyle>
                      <a:lvl1pPr marL="228600" indent="-228600">
                        <a:spcBef>
                          <a:spcPct val="20000"/>
                        </a:spcBef>
                        <a:buClr>
                          <a:schemeClr val="hlink"/>
                        </a:buClr>
                        <a:buSzPct val="6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5000"/>
                        <a:buFont typeface="Wingdings" pitchFamily="2" charset="2"/>
                        <a:defRPr sz="2400">
                          <a:solidFill>
                            <a:schemeClr val="tx1"/>
                          </a:solidFill>
                          <a:effectLst>
                            <a:outerShdw blurRad="38100" dist="38100" dir="2700000" algn="tl">
                              <a:srgbClr val="000000"/>
                            </a:outerShdw>
                          </a:effectLst>
                          <a:latin typeface="Tahoma" pitchFamily="34" charset="0"/>
                        </a:defRPr>
                      </a:lvl2pPr>
                      <a:lvl3pPr>
                        <a:spcBef>
                          <a:spcPct val="20000"/>
                        </a:spcBef>
                        <a:buClr>
                          <a:schemeClr val="hlink"/>
                        </a:buClr>
                        <a:buSzPct val="65000"/>
                        <a:buFont typeface="Wingdings" pitchFamily="2" charset="2"/>
                        <a:defRPr sz="2000">
                          <a:solidFill>
                            <a:schemeClr val="tx1"/>
                          </a:solidFill>
                          <a:effectLst>
                            <a:outerShdw blurRad="38100" dist="38100" dir="2700000" algn="tl">
                              <a:srgbClr val="000000"/>
                            </a:outerShdw>
                          </a:effectLst>
                          <a:latin typeface="Tahoma" pitchFamily="34" charset="0"/>
                        </a:defRPr>
                      </a:lvl3pPr>
                      <a:lvl4pPr>
                        <a:spcBef>
                          <a:spcPct val="20000"/>
                        </a:spcBef>
                        <a:buClr>
                          <a:schemeClr val="fo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4pPr>
                      <a:lvl5pPr>
                        <a:spcBef>
                          <a:spcPct val="20000"/>
                        </a:spcBef>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hlink"/>
                        </a:buClr>
                        <a:buSzPct val="65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Tahoma" pitchFamily="34" charset="0"/>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200" b="1" i="0" u="none" strike="noStrike" cap="none" normalizeH="0" baseline="0" dirty="0">
                        <a:ln>
                          <a:noFill/>
                        </a:ln>
                        <a:solidFill>
                          <a:schemeClr val="tx1"/>
                        </a:solidFill>
                        <a:effectLst/>
                        <a:latin typeface="Tahoma" pitchFamily="34" charset="0"/>
                      </a:endParaRP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algn="ctr">
                        <a:lnSpc>
                          <a:spcPct val="115000"/>
                        </a:lnSpc>
                        <a:spcBef>
                          <a:spcPts val="0"/>
                        </a:spcBef>
                        <a:spcAft>
                          <a:spcPts val="0"/>
                        </a:spcAft>
                      </a:pPr>
                      <a:r>
                        <a:rPr lang="en-US" sz="1400" b="1" u="none" dirty="0">
                          <a:effectLst/>
                          <a:latin typeface="Tahoma" panose="020B0604030504040204" pitchFamily="34" charset="0"/>
                          <a:ea typeface="Tahoma" panose="020B0604030504040204" pitchFamily="34" charset="0"/>
                          <a:cs typeface="Tahoma" panose="020B0604030504040204" pitchFamily="34" charset="0"/>
                        </a:rPr>
                        <a:t>Type of Action</a:t>
                      </a:r>
                      <a:r>
                        <a:rPr lang="en-US" sz="1200" b="1" dirty="0">
                          <a:effectLst/>
                          <a:latin typeface="Tahoma" panose="020B0604030504040204" pitchFamily="34" charset="0"/>
                          <a:ea typeface="Tahoma" panose="020B0604030504040204" pitchFamily="34" charset="0"/>
                          <a:cs typeface="Tahoma" panose="020B0604030504040204" pitchFamily="34" charset="0"/>
                        </a:rPr>
                        <a:t> </a:t>
                      </a:r>
                      <a:endParaRPr lang="en-US" sz="1200" dirty="0">
                        <a:effectLst/>
                        <a:latin typeface="Tahoma" panose="020B0604030504040204" pitchFamily="34" charset="0"/>
                        <a:ea typeface="Tahoma" panose="020B0604030504040204" pitchFamily="34" charset="0"/>
                        <a:cs typeface="Tahoma" panose="020B0604030504040204" pitchFamily="34" charset="0"/>
                      </a:endParaRPr>
                    </a:p>
                    <a:p>
                      <a:pPr marL="0" marR="0" algn="ctr">
                        <a:lnSpc>
                          <a:spcPct val="115000"/>
                        </a:lnSpc>
                        <a:spcBef>
                          <a:spcPts val="0"/>
                        </a:spcBef>
                        <a:spcAft>
                          <a:spcPts val="0"/>
                        </a:spcAft>
                      </a:pPr>
                      <a:r>
                        <a:rPr lang="en-US" sz="1400" dirty="0">
                          <a:effectLst/>
                          <a:latin typeface="Tahoma" panose="020B0604030504040204" pitchFamily="34" charset="0"/>
                          <a:ea typeface="Tahoma" panose="020B0604030504040204" pitchFamily="34" charset="0"/>
                          <a:cs typeface="Tahoma" panose="020B0604030504040204" pitchFamily="34" charset="0"/>
                        </a:rPr>
                        <a:t>(Training, monitoring, reporting, standard-setting, auditing, goal-setting, full program development, etc.)</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altLang="en-US" sz="1200" b="1" i="0" u="none" strike="noStrike" cap="none" normalizeH="0" baseline="0" dirty="0">
                          <a:ln>
                            <a:noFill/>
                          </a:ln>
                          <a:solidFill>
                            <a:schemeClr val="tx1"/>
                          </a:solidFill>
                          <a:effectLst/>
                          <a:latin typeface="Tahoma" pitchFamily="34" charset="0"/>
                          <a:ea typeface="Tahoma" panose="020B0604030504040204" pitchFamily="34" charset="0"/>
                          <a:cs typeface="Tahoma" panose="020B0604030504040204" pitchFamily="34" charset="0"/>
                        </a:rPr>
                        <a:t>. </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algn="ctr">
                        <a:lnSpc>
                          <a:spcPct val="115000"/>
                        </a:lnSpc>
                        <a:spcBef>
                          <a:spcPts val="0"/>
                        </a:spcBef>
                        <a:spcAft>
                          <a:spcPts val="0"/>
                        </a:spcAft>
                      </a:pPr>
                      <a:r>
                        <a:rPr lang="en-US" sz="1400" b="1" u="none" dirty="0">
                          <a:effectLst/>
                          <a:latin typeface="Tahoma" panose="020B0604030504040204" pitchFamily="34" charset="0"/>
                          <a:ea typeface="Tahoma" panose="020B0604030504040204" pitchFamily="34" charset="0"/>
                          <a:cs typeface="Tahoma" panose="020B0604030504040204" pitchFamily="34" charset="0"/>
                        </a:rPr>
                        <a:t>Organizational Boundary</a:t>
                      </a:r>
                      <a:endParaRPr lang="en-US" sz="1400" u="none" dirty="0">
                        <a:effectLst/>
                        <a:latin typeface="Tahoma" panose="020B0604030504040204" pitchFamily="34" charset="0"/>
                        <a:ea typeface="Tahoma" panose="020B0604030504040204" pitchFamily="34" charset="0"/>
                        <a:cs typeface="Tahoma" panose="020B0604030504040204" pitchFamily="34" charset="0"/>
                      </a:endParaRPr>
                    </a:p>
                    <a:p>
                      <a:pPr marL="0" marR="0" algn="ctr">
                        <a:lnSpc>
                          <a:spcPct val="115000"/>
                        </a:lnSpc>
                        <a:spcBef>
                          <a:spcPts val="0"/>
                        </a:spcBef>
                        <a:spcAft>
                          <a:spcPts val="0"/>
                        </a:spcAft>
                      </a:pPr>
                      <a:r>
                        <a:rPr lang="en-US" sz="1400" dirty="0">
                          <a:effectLst/>
                          <a:latin typeface="Tahoma" panose="020B0604030504040204" pitchFamily="34" charset="0"/>
                          <a:ea typeface="Tahoma" panose="020B0604030504040204" pitchFamily="34" charset="0"/>
                          <a:cs typeface="Tahoma" panose="020B0604030504040204" pitchFamily="34" charset="0"/>
                        </a:rPr>
                        <a:t>(Org.-wide, Division </a:t>
                      </a:r>
                      <a:br>
                        <a:rPr lang="en-US" sz="1400" dirty="0">
                          <a:effectLst/>
                          <a:latin typeface="Tahoma" panose="020B0604030504040204" pitchFamily="34" charset="0"/>
                          <a:ea typeface="Tahoma" panose="020B0604030504040204" pitchFamily="34" charset="0"/>
                          <a:cs typeface="Tahoma" panose="020B0604030504040204" pitchFamily="34" charset="0"/>
                        </a:rPr>
                      </a:br>
                      <a:r>
                        <a:rPr lang="en-US" sz="1400" dirty="0">
                          <a:effectLst/>
                          <a:latin typeface="Tahoma" panose="020B0604030504040204" pitchFamily="34" charset="0"/>
                          <a:ea typeface="Tahoma" panose="020B0604030504040204" pitchFamily="34" charset="0"/>
                          <a:cs typeface="Tahoma" panose="020B0604030504040204" pitchFamily="34" charset="0"/>
                        </a:rPr>
                        <a:t>A, Facility B, etc.)</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algn="ctr">
                        <a:lnSpc>
                          <a:spcPct val="115000"/>
                        </a:lnSpc>
                        <a:spcBef>
                          <a:spcPts val="0"/>
                        </a:spcBef>
                        <a:spcAft>
                          <a:spcPts val="0"/>
                        </a:spcAft>
                      </a:pPr>
                      <a:r>
                        <a:rPr lang="en-US" sz="1400" b="1" u="none" dirty="0">
                          <a:effectLst/>
                          <a:latin typeface="Tahoma" panose="020B0604030504040204" pitchFamily="34" charset="0"/>
                          <a:ea typeface="Tahoma" panose="020B0604030504040204" pitchFamily="34" charset="0"/>
                          <a:cs typeface="Tahoma" panose="020B0604030504040204" pitchFamily="34" charset="0"/>
                        </a:rPr>
                        <a:t>Geographic Boundary</a:t>
                      </a:r>
                      <a:endParaRPr lang="en-US" sz="1400" u="none" dirty="0">
                        <a:effectLst/>
                        <a:latin typeface="Tahoma" panose="020B0604030504040204" pitchFamily="34" charset="0"/>
                        <a:ea typeface="Tahoma" panose="020B0604030504040204" pitchFamily="34" charset="0"/>
                        <a:cs typeface="Tahoma" panose="020B0604030504040204" pitchFamily="34" charset="0"/>
                      </a:endParaRPr>
                    </a:p>
                    <a:p>
                      <a:pPr marL="0" marR="0" algn="ctr">
                        <a:lnSpc>
                          <a:spcPct val="115000"/>
                        </a:lnSpc>
                        <a:spcBef>
                          <a:spcPts val="0"/>
                        </a:spcBef>
                        <a:spcAft>
                          <a:spcPts val="0"/>
                        </a:spcAft>
                      </a:pPr>
                      <a:r>
                        <a:rPr lang="en-US" sz="1400" dirty="0">
                          <a:effectLst/>
                          <a:latin typeface="Tahoma" panose="020B0604030504040204" pitchFamily="34" charset="0"/>
                          <a:ea typeface="Tahoma" panose="020B0604030504040204" pitchFamily="34" charset="0"/>
                          <a:cs typeface="Tahoma" panose="020B0604030504040204" pitchFamily="34" charset="0"/>
                        </a:rPr>
                        <a:t>(Global, Europe, N. America, U.S., China, U.K., etc.)</a:t>
                      </a: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algn="ctr">
                        <a:lnSpc>
                          <a:spcPct val="115000"/>
                        </a:lnSpc>
                        <a:spcBef>
                          <a:spcPts val="0"/>
                        </a:spcBef>
                        <a:spcAft>
                          <a:spcPts val="0"/>
                        </a:spcAft>
                      </a:pPr>
                      <a:r>
                        <a:rPr lang="en-US" sz="1400" b="1" u="none" dirty="0">
                          <a:effectLst/>
                          <a:latin typeface="Tahoma" panose="020B0604030504040204" pitchFamily="34" charset="0"/>
                          <a:ea typeface="Tahoma" panose="020B0604030504040204" pitchFamily="34" charset="0"/>
                          <a:cs typeface="Tahoma" panose="020B0604030504040204" pitchFamily="34" charset="0"/>
                        </a:rPr>
                        <a:t>Time Period of Action</a:t>
                      </a:r>
                      <a:endParaRPr lang="en-US" sz="1400" u="none" dirty="0">
                        <a:effectLst/>
                        <a:latin typeface="Tahoma" panose="020B0604030504040204" pitchFamily="34" charset="0"/>
                        <a:ea typeface="Tahoma" panose="020B0604030504040204" pitchFamily="34" charset="0"/>
                        <a:cs typeface="Tahoma" panose="020B0604030504040204" pitchFamily="34" charset="0"/>
                      </a:endParaRPr>
                    </a:p>
                  </a:txBody>
                  <a:tcPr marL="73150" marR="73150" marT="36578" marB="365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1"/>
                  </a:ext>
                </a:extLst>
              </a:tr>
              <a:tr h="689829">
                <a:tc>
                  <a:txBody>
                    <a:bodyPr/>
                    <a:lstStyle/>
                    <a:p>
                      <a:r>
                        <a:rPr lang="en-US" sz="1600" dirty="0"/>
                        <a:t>Econ.</a:t>
                      </a:r>
                    </a:p>
                    <a:p>
                      <a:r>
                        <a:rPr lang="en-US" sz="1600" dirty="0"/>
                        <a:t>Perform.</a:t>
                      </a:r>
                      <a:endParaRPr lang="en-US" sz="1600" dirty="0">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tx1"/>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05971">
                <a:tc>
                  <a:txBody>
                    <a:bodyPr/>
                    <a:lstStyle/>
                    <a:p>
                      <a:r>
                        <a:rPr lang="en-US" sz="1600" dirty="0"/>
                        <a:t>Water</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27529">
                <a:tc>
                  <a:txBody>
                    <a:bodyPr/>
                    <a:lstStyle/>
                    <a:p>
                      <a:r>
                        <a:rPr lang="en-US" sz="1600" dirty="0"/>
                        <a:t>Diversity</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27529">
                <a:tc>
                  <a:txBody>
                    <a:bodyPr/>
                    <a:lstStyle/>
                    <a:p>
                      <a:r>
                        <a:rPr lang="en-US" sz="1600" dirty="0"/>
                        <a:t>Customer Health</a:t>
                      </a:r>
                      <a:r>
                        <a:rPr lang="en-US" sz="1600" baseline="0" dirty="0"/>
                        <a:t> &amp; </a:t>
                      </a:r>
                      <a:r>
                        <a:rPr lang="en-US" sz="1600" dirty="0"/>
                        <a:t>Safety</a:t>
                      </a: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altLang="en-US" sz="1600" b="1" i="0" u="none" strike="noStrike" cap="none" normalizeH="0" baseline="0" dirty="0">
                        <a:ln>
                          <a:noFill/>
                        </a:ln>
                        <a:solidFill>
                          <a:schemeClr val="bg2"/>
                        </a:solidFill>
                        <a:effectLst/>
                        <a:latin typeface="+mn-lt"/>
                      </a:endParaRPr>
                    </a:p>
                  </a:txBody>
                  <a:tcPr marL="73150" marR="73150" marT="36578" marB="3657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91243" name="TextBox 4"/>
          <p:cNvSpPr txBox="1">
            <a:spLocks noChangeArrowheads="1"/>
          </p:cNvSpPr>
          <p:nvPr/>
        </p:nvSpPr>
        <p:spPr bwMode="auto">
          <a:xfrm>
            <a:off x="1524000" y="253426"/>
            <a:ext cx="906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eaLnBrk="1" hangingPunct="1">
              <a:spcBef>
                <a:spcPct val="0"/>
              </a:spcBef>
              <a:spcAft>
                <a:spcPct val="0"/>
              </a:spcAft>
              <a:buClrTx/>
              <a:buFontTx/>
              <a:buNone/>
            </a:pPr>
            <a:r>
              <a:rPr lang="en-US" altLang="en-US" sz="3200" dirty="0"/>
              <a:t>Table 3</a:t>
            </a:r>
            <a:r>
              <a:rPr lang="en-US" altLang="en-US" sz="3600" dirty="0"/>
              <a:t>. </a:t>
            </a:r>
            <a:r>
              <a:rPr lang="en-US" altLang="en-US" sz="3600" u="sng" dirty="0">
                <a:solidFill>
                  <a:srgbClr val="7D2F36"/>
                </a:solidFill>
              </a:rPr>
              <a:t>Action Plan </a:t>
            </a:r>
            <a:r>
              <a:rPr lang="en-US" altLang="en-US" sz="3600" dirty="0">
                <a:solidFill>
                  <a:srgbClr val="7D2F36"/>
                </a:solidFill>
              </a:rPr>
              <a:t>for Select Aspects</a:t>
            </a:r>
          </a:p>
        </p:txBody>
      </p:sp>
      <p:sp>
        <p:nvSpPr>
          <p:cNvPr id="5" name="TextBox 4"/>
          <p:cNvSpPr txBox="1"/>
          <p:nvPr/>
        </p:nvSpPr>
        <p:spPr>
          <a:xfrm>
            <a:off x="7239001" y="61722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68691213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8763000" cy="1143000"/>
          </a:xfrm>
        </p:spPr>
        <p:txBody>
          <a:bodyPr/>
          <a:lstStyle/>
          <a:p>
            <a:pPr algn="l"/>
            <a:r>
              <a:rPr lang="en-US" dirty="0"/>
              <a:t>GRI G4 Materiality Matrix</a:t>
            </a:r>
          </a:p>
        </p:txBody>
      </p:sp>
      <p:graphicFrame>
        <p:nvGraphicFramePr>
          <p:cNvPr id="6" name="Table 5"/>
          <p:cNvGraphicFramePr>
            <a:graphicFrameLocks noGrp="1"/>
          </p:cNvGraphicFramePr>
          <p:nvPr>
            <p:extLst>
              <p:ext uri="{D42A27DB-BD31-4B8C-83A1-F6EECF244321}">
                <p14:modId xmlns:p14="http://schemas.microsoft.com/office/powerpoint/2010/main" val="4280010605"/>
              </p:ext>
            </p:extLst>
          </p:nvPr>
        </p:nvGraphicFramePr>
        <p:xfrm>
          <a:off x="2659380" y="1283732"/>
          <a:ext cx="7399020" cy="4014522"/>
        </p:xfrm>
        <a:graphic>
          <a:graphicData uri="http://schemas.openxmlformats.org/drawingml/2006/table">
            <a:tbl>
              <a:tblPr/>
              <a:tblGrid>
                <a:gridCol w="3657600">
                  <a:extLst>
                    <a:ext uri="{9D8B030D-6E8A-4147-A177-3AD203B41FA5}">
                      <a16:colId xmlns:a16="http://schemas.microsoft.com/office/drawing/2014/main" xmlns="" val="20000"/>
                    </a:ext>
                  </a:extLst>
                </a:gridCol>
                <a:gridCol w="3741420">
                  <a:extLst>
                    <a:ext uri="{9D8B030D-6E8A-4147-A177-3AD203B41FA5}">
                      <a16:colId xmlns:a16="http://schemas.microsoft.com/office/drawing/2014/main" xmlns="" val="20001"/>
                    </a:ext>
                  </a:extLst>
                </a:gridCol>
              </a:tblGrid>
              <a:tr h="1981200">
                <a:tc>
                  <a:txBody>
                    <a:bodyPr/>
                    <a:lstStyle/>
                    <a:p>
                      <a:endParaRPr lang="en-US" dirty="0"/>
                    </a:p>
                  </a:txBody>
                  <a:tcP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lgDash"/>
                      <a:round/>
                      <a:headEnd type="none" w="med" len="med"/>
                      <a:tailEnd type="none" w="med" len="med"/>
                    </a:lnB>
                    <a:solidFill>
                      <a:srgbClr val="66FFFF"/>
                    </a:solidFill>
                  </a:tcPr>
                </a:tc>
                <a:tc>
                  <a:txBody>
                    <a:bodyPr/>
                    <a:lstStyle/>
                    <a:p>
                      <a:endParaRPr lang="en-US" dirty="0"/>
                    </a:p>
                  </a:txBody>
                  <a:tcPr>
                    <a:lnL w="12700" cap="flat" cmpd="sng" algn="ctr">
                      <a:solidFill>
                        <a:schemeClr val="tx1"/>
                      </a:solidFill>
                      <a:prstDash val="lgDash"/>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lgDash"/>
                      <a:round/>
                      <a:headEnd type="none" w="med" len="med"/>
                      <a:tailEnd type="none" w="med" len="med"/>
                    </a:lnB>
                    <a:solidFill>
                      <a:srgbClr val="33CCFF"/>
                    </a:solidFill>
                  </a:tcPr>
                </a:tc>
                <a:extLst>
                  <a:ext uri="{0D108BD9-81ED-4DB2-BD59-A6C34878D82A}">
                    <a16:rowId xmlns:a16="http://schemas.microsoft.com/office/drawing/2014/main" xmlns="" val="10000"/>
                  </a:ext>
                </a:extLst>
              </a:tr>
              <a:tr h="2033322">
                <a:tc>
                  <a:txBody>
                    <a:bodyPr/>
                    <a:lstStyle/>
                    <a:p>
                      <a:endParaRPr lang="en-US" dirty="0"/>
                    </a:p>
                  </a:txBody>
                  <a:tcP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en-US" dirty="0"/>
                    </a:p>
                  </a:txBody>
                  <a:tcPr>
                    <a:lnL w="12700" cap="flat" cmpd="sng" algn="ctr">
                      <a:solidFill>
                        <a:schemeClr val="tx1"/>
                      </a:solidFill>
                      <a:prstDash val="lgDash"/>
                      <a:round/>
                      <a:headEnd type="none" w="med" len="med"/>
                      <a:tailEnd type="none" w="med" len="med"/>
                    </a:lnL>
                    <a:lnR w="76200" cap="flat" cmpd="sng" algn="ctr">
                      <a:no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solidFill>
                      <a:srgbClr val="66FFFF"/>
                    </a:solidFill>
                  </a:tcPr>
                </a:tc>
                <a:extLst>
                  <a:ext uri="{0D108BD9-81ED-4DB2-BD59-A6C34878D82A}">
                    <a16:rowId xmlns:a16="http://schemas.microsoft.com/office/drawing/2014/main" xmlns="" val="10001"/>
                  </a:ext>
                </a:extLst>
              </a:tr>
            </a:tbl>
          </a:graphicData>
        </a:graphic>
      </p:graphicFrame>
      <p:sp>
        <p:nvSpPr>
          <p:cNvPr id="13" name="TextBox 12"/>
          <p:cNvSpPr txBox="1"/>
          <p:nvPr/>
        </p:nvSpPr>
        <p:spPr>
          <a:xfrm>
            <a:off x="2470664" y="5802868"/>
            <a:ext cx="7892536" cy="369332"/>
          </a:xfrm>
          <a:prstGeom prst="rect">
            <a:avLst/>
          </a:prstGeom>
          <a:noFill/>
        </p:spPr>
        <p:txBody>
          <a:bodyPr wrap="square" rtlCol="0">
            <a:spAutoFit/>
          </a:bodyPr>
          <a:lstStyle/>
          <a:p>
            <a:pPr algn="ctr"/>
            <a:r>
              <a:rPr lang="en-US" b="1" dirty="0">
                <a:solidFill>
                  <a:srgbClr val="0000FF"/>
                </a:solidFill>
              </a:rPr>
              <a:t> Significance of  Org.’s Economic, Environmental and Social  Impacts</a:t>
            </a:r>
          </a:p>
        </p:txBody>
      </p:sp>
      <p:sp>
        <p:nvSpPr>
          <p:cNvPr id="15" name="TextBox 14"/>
          <p:cNvSpPr txBox="1"/>
          <p:nvPr/>
        </p:nvSpPr>
        <p:spPr>
          <a:xfrm>
            <a:off x="8153400" y="5410200"/>
            <a:ext cx="1371600" cy="369332"/>
          </a:xfrm>
          <a:prstGeom prst="rect">
            <a:avLst/>
          </a:prstGeom>
          <a:noFill/>
        </p:spPr>
        <p:txBody>
          <a:bodyPr wrap="square" rtlCol="0">
            <a:spAutoFit/>
          </a:bodyPr>
          <a:lstStyle/>
          <a:p>
            <a:pPr algn="ctr"/>
            <a:r>
              <a:rPr lang="en-US" b="1" dirty="0"/>
              <a:t>High</a:t>
            </a:r>
          </a:p>
        </p:txBody>
      </p:sp>
      <p:sp>
        <p:nvSpPr>
          <p:cNvPr id="16" name="TextBox 15"/>
          <p:cNvSpPr txBox="1"/>
          <p:nvPr/>
        </p:nvSpPr>
        <p:spPr>
          <a:xfrm>
            <a:off x="3048000" y="5337294"/>
            <a:ext cx="1371600" cy="369332"/>
          </a:xfrm>
          <a:prstGeom prst="rect">
            <a:avLst/>
          </a:prstGeom>
          <a:noFill/>
        </p:spPr>
        <p:txBody>
          <a:bodyPr wrap="square" rtlCol="0">
            <a:spAutoFit/>
          </a:bodyPr>
          <a:lstStyle/>
          <a:p>
            <a:pPr algn="ctr"/>
            <a:r>
              <a:rPr lang="en-US" b="1" dirty="0"/>
              <a:t>Low</a:t>
            </a:r>
          </a:p>
        </p:txBody>
      </p:sp>
      <p:sp>
        <p:nvSpPr>
          <p:cNvPr id="18" name="TextBox 17"/>
          <p:cNvSpPr txBox="1"/>
          <p:nvPr/>
        </p:nvSpPr>
        <p:spPr>
          <a:xfrm rot="16200000">
            <a:off x="1784866" y="4461748"/>
            <a:ext cx="1371600" cy="369332"/>
          </a:xfrm>
          <a:prstGeom prst="rect">
            <a:avLst/>
          </a:prstGeom>
          <a:noFill/>
        </p:spPr>
        <p:txBody>
          <a:bodyPr wrap="square" rtlCol="0">
            <a:spAutoFit/>
          </a:bodyPr>
          <a:lstStyle/>
          <a:p>
            <a:pPr algn="ctr"/>
            <a:r>
              <a:rPr lang="en-US" b="1" dirty="0"/>
              <a:t>Low</a:t>
            </a:r>
          </a:p>
        </p:txBody>
      </p:sp>
      <p:sp>
        <p:nvSpPr>
          <p:cNvPr id="19" name="TextBox 18"/>
          <p:cNvSpPr txBox="1"/>
          <p:nvPr/>
        </p:nvSpPr>
        <p:spPr>
          <a:xfrm rot="16200000">
            <a:off x="1784864" y="1872734"/>
            <a:ext cx="1371600" cy="369332"/>
          </a:xfrm>
          <a:prstGeom prst="rect">
            <a:avLst/>
          </a:prstGeom>
          <a:noFill/>
        </p:spPr>
        <p:txBody>
          <a:bodyPr wrap="square" rtlCol="0">
            <a:spAutoFit/>
          </a:bodyPr>
          <a:lstStyle/>
          <a:p>
            <a:pPr algn="ctr"/>
            <a:r>
              <a:rPr lang="en-US" b="1" dirty="0"/>
              <a:t>High</a:t>
            </a:r>
          </a:p>
        </p:txBody>
      </p:sp>
      <p:sp>
        <p:nvSpPr>
          <p:cNvPr id="20" name="TextBox 19"/>
          <p:cNvSpPr txBox="1"/>
          <p:nvPr/>
        </p:nvSpPr>
        <p:spPr>
          <a:xfrm rot="16200000">
            <a:off x="-1946702" y="2893367"/>
            <a:ext cx="7892536" cy="646331"/>
          </a:xfrm>
          <a:prstGeom prst="rect">
            <a:avLst/>
          </a:prstGeom>
          <a:noFill/>
        </p:spPr>
        <p:txBody>
          <a:bodyPr wrap="square" rtlCol="0">
            <a:spAutoFit/>
          </a:bodyPr>
          <a:lstStyle/>
          <a:p>
            <a:pPr algn="ctr"/>
            <a:r>
              <a:rPr lang="en-US" b="1" dirty="0">
                <a:solidFill>
                  <a:srgbClr val="0000FF"/>
                </a:solidFill>
              </a:rPr>
              <a:t> Influence on Stakeholder </a:t>
            </a:r>
          </a:p>
          <a:p>
            <a:pPr algn="ctr"/>
            <a:r>
              <a:rPr lang="en-US" b="1" dirty="0">
                <a:solidFill>
                  <a:srgbClr val="0000FF"/>
                </a:solidFill>
              </a:rPr>
              <a:t>Assessments and Decisions</a:t>
            </a:r>
          </a:p>
        </p:txBody>
      </p:sp>
      <p:sp>
        <p:nvSpPr>
          <p:cNvPr id="21" name="TextBox 20"/>
          <p:cNvSpPr txBox="1"/>
          <p:nvPr/>
        </p:nvSpPr>
        <p:spPr>
          <a:xfrm>
            <a:off x="7355840" y="3206520"/>
            <a:ext cx="1371600" cy="338554"/>
          </a:xfrm>
          <a:prstGeom prst="rect">
            <a:avLst/>
          </a:prstGeom>
          <a:noFill/>
        </p:spPr>
        <p:txBody>
          <a:bodyPr wrap="square" rtlCol="0">
            <a:spAutoFit/>
          </a:bodyPr>
          <a:lstStyle/>
          <a:p>
            <a:pPr algn="ctr"/>
            <a:r>
              <a:rPr lang="en-US" sz="1600" b="1" u="sng" dirty="0"/>
              <a:t>Issue</a:t>
            </a:r>
          </a:p>
        </p:txBody>
      </p:sp>
      <p:sp>
        <p:nvSpPr>
          <p:cNvPr id="22" name="TextBox 21"/>
          <p:cNvSpPr txBox="1"/>
          <p:nvPr/>
        </p:nvSpPr>
        <p:spPr>
          <a:xfrm>
            <a:off x="7848600" y="2003431"/>
            <a:ext cx="1371600" cy="338554"/>
          </a:xfrm>
          <a:prstGeom prst="rect">
            <a:avLst/>
          </a:prstGeom>
          <a:noFill/>
        </p:spPr>
        <p:txBody>
          <a:bodyPr wrap="square" rtlCol="0">
            <a:spAutoFit/>
          </a:bodyPr>
          <a:lstStyle/>
          <a:p>
            <a:pPr algn="ctr"/>
            <a:r>
              <a:rPr lang="en-US" sz="1600" b="1" u="sng" dirty="0"/>
              <a:t>Issue</a:t>
            </a:r>
          </a:p>
        </p:txBody>
      </p:sp>
      <p:sp>
        <p:nvSpPr>
          <p:cNvPr id="23" name="TextBox 22"/>
          <p:cNvSpPr txBox="1"/>
          <p:nvPr/>
        </p:nvSpPr>
        <p:spPr>
          <a:xfrm>
            <a:off x="7239000" y="-1180689"/>
            <a:ext cx="1371600" cy="338554"/>
          </a:xfrm>
          <a:prstGeom prst="rect">
            <a:avLst/>
          </a:prstGeom>
          <a:noFill/>
        </p:spPr>
        <p:txBody>
          <a:bodyPr wrap="square" rtlCol="0">
            <a:spAutoFit/>
          </a:bodyPr>
          <a:lstStyle/>
          <a:p>
            <a:pPr algn="ctr"/>
            <a:r>
              <a:rPr lang="en-US" sz="1600" b="1" u="sng" dirty="0"/>
              <a:t>Issue</a:t>
            </a:r>
          </a:p>
        </p:txBody>
      </p:sp>
      <p:sp>
        <p:nvSpPr>
          <p:cNvPr id="24" name="TextBox 23"/>
          <p:cNvSpPr txBox="1"/>
          <p:nvPr/>
        </p:nvSpPr>
        <p:spPr>
          <a:xfrm>
            <a:off x="5836920" y="1524000"/>
            <a:ext cx="1371600" cy="338554"/>
          </a:xfrm>
          <a:prstGeom prst="rect">
            <a:avLst/>
          </a:prstGeom>
          <a:noFill/>
        </p:spPr>
        <p:txBody>
          <a:bodyPr wrap="square" rtlCol="0">
            <a:spAutoFit/>
          </a:bodyPr>
          <a:lstStyle/>
          <a:p>
            <a:pPr algn="ctr"/>
            <a:r>
              <a:rPr lang="en-US" sz="1600" b="1" u="sng" dirty="0"/>
              <a:t>Issue</a:t>
            </a:r>
          </a:p>
        </p:txBody>
      </p:sp>
      <p:sp>
        <p:nvSpPr>
          <p:cNvPr id="25" name="TextBox 24"/>
          <p:cNvSpPr txBox="1"/>
          <p:nvPr/>
        </p:nvSpPr>
        <p:spPr>
          <a:xfrm>
            <a:off x="8153400" y="3518037"/>
            <a:ext cx="1371600" cy="338554"/>
          </a:xfrm>
          <a:prstGeom prst="rect">
            <a:avLst/>
          </a:prstGeom>
          <a:noFill/>
        </p:spPr>
        <p:txBody>
          <a:bodyPr wrap="square" rtlCol="0">
            <a:spAutoFit/>
          </a:bodyPr>
          <a:lstStyle/>
          <a:p>
            <a:pPr algn="ctr"/>
            <a:r>
              <a:rPr lang="en-US" sz="1600" b="1" u="sng" dirty="0"/>
              <a:t>Issue</a:t>
            </a:r>
          </a:p>
        </p:txBody>
      </p:sp>
      <p:sp>
        <p:nvSpPr>
          <p:cNvPr id="26" name="TextBox 25"/>
          <p:cNvSpPr txBox="1"/>
          <p:nvPr/>
        </p:nvSpPr>
        <p:spPr>
          <a:xfrm>
            <a:off x="9006840" y="1502914"/>
            <a:ext cx="1371600" cy="338554"/>
          </a:xfrm>
          <a:prstGeom prst="rect">
            <a:avLst/>
          </a:prstGeom>
          <a:noFill/>
        </p:spPr>
        <p:txBody>
          <a:bodyPr wrap="square" rtlCol="0">
            <a:spAutoFit/>
          </a:bodyPr>
          <a:lstStyle/>
          <a:p>
            <a:pPr algn="ctr"/>
            <a:r>
              <a:rPr lang="en-US" sz="1600" b="1" u="sng" dirty="0"/>
              <a:t>Issue</a:t>
            </a:r>
          </a:p>
        </p:txBody>
      </p:sp>
      <p:sp>
        <p:nvSpPr>
          <p:cNvPr id="27" name="TextBox 26"/>
          <p:cNvSpPr txBox="1"/>
          <p:nvPr/>
        </p:nvSpPr>
        <p:spPr>
          <a:xfrm>
            <a:off x="8458200" y="3822837"/>
            <a:ext cx="1371600" cy="338554"/>
          </a:xfrm>
          <a:prstGeom prst="rect">
            <a:avLst/>
          </a:prstGeom>
          <a:noFill/>
        </p:spPr>
        <p:txBody>
          <a:bodyPr wrap="square" rtlCol="0">
            <a:spAutoFit/>
          </a:bodyPr>
          <a:lstStyle/>
          <a:p>
            <a:pPr algn="ctr"/>
            <a:r>
              <a:rPr lang="en-US" sz="1600" b="1" u="sng" dirty="0"/>
              <a:t>Issue</a:t>
            </a:r>
          </a:p>
        </p:txBody>
      </p:sp>
      <p:sp>
        <p:nvSpPr>
          <p:cNvPr id="28" name="TextBox 27"/>
          <p:cNvSpPr txBox="1"/>
          <p:nvPr/>
        </p:nvSpPr>
        <p:spPr>
          <a:xfrm>
            <a:off x="7772400" y="4477137"/>
            <a:ext cx="1371600" cy="338554"/>
          </a:xfrm>
          <a:prstGeom prst="rect">
            <a:avLst/>
          </a:prstGeom>
          <a:noFill/>
        </p:spPr>
        <p:txBody>
          <a:bodyPr wrap="square" rtlCol="0">
            <a:spAutoFit/>
          </a:bodyPr>
          <a:lstStyle/>
          <a:p>
            <a:pPr algn="ctr"/>
            <a:r>
              <a:rPr lang="en-US" sz="1600" b="1" u="sng" dirty="0"/>
              <a:t>Issue</a:t>
            </a:r>
          </a:p>
        </p:txBody>
      </p:sp>
      <p:sp>
        <p:nvSpPr>
          <p:cNvPr id="29" name="TextBox 28"/>
          <p:cNvSpPr txBox="1"/>
          <p:nvPr/>
        </p:nvSpPr>
        <p:spPr>
          <a:xfrm>
            <a:off x="7848600" y="1329428"/>
            <a:ext cx="802640" cy="338554"/>
          </a:xfrm>
          <a:prstGeom prst="rect">
            <a:avLst/>
          </a:prstGeom>
          <a:noFill/>
        </p:spPr>
        <p:txBody>
          <a:bodyPr wrap="square" rtlCol="0">
            <a:spAutoFit/>
          </a:bodyPr>
          <a:lstStyle/>
          <a:p>
            <a:pPr algn="ctr"/>
            <a:r>
              <a:rPr lang="en-US" sz="1600" b="1" u="sng" dirty="0"/>
              <a:t>Issue</a:t>
            </a:r>
          </a:p>
        </p:txBody>
      </p:sp>
      <p:sp>
        <p:nvSpPr>
          <p:cNvPr id="30" name="TextBox 29"/>
          <p:cNvSpPr txBox="1"/>
          <p:nvPr/>
        </p:nvSpPr>
        <p:spPr>
          <a:xfrm>
            <a:off x="4683760" y="2867966"/>
            <a:ext cx="960120" cy="338554"/>
          </a:xfrm>
          <a:prstGeom prst="rect">
            <a:avLst/>
          </a:prstGeom>
          <a:noFill/>
        </p:spPr>
        <p:txBody>
          <a:bodyPr wrap="square" rtlCol="0">
            <a:spAutoFit/>
          </a:bodyPr>
          <a:lstStyle/>
          <a:p>
            <a:pPr algn="ctr"/>
            <a:r>
              <a:rPr lang="en-US" sz="1600" b="1" u="sng" dirty="0"/>
              <a:t>Issue</a:t>
            </a:r>
          </a:p>
        </p:txBody>
      </p:sp>
      <p:sp>
        <p:nvSpPr>
          <p:cNvPr id="31" name="TextBox 30"/>
          <p:cNvSpPr txBox="1"/>
          <p:nvPr/>
        </p:nvSpPr>
        <p:spPr>
          <a:xfrm>
            <a:off x="9067800" y="4432437"/>
            <a:ext cx="1371600" cy="338554"/>
          </a:xfrm>
          <a:prstGeom prst="rect">
            <a:avLst/>
          </a:prstGeom>
          <a:noFill/>
        </p:spPr>
        <p:txBody>
          <a:bodyPr wrap="square" rtlCol="0">
            <a:spAutoFit/>
          </a:bodyPr>
          <a:lstStyle/>
          <a:p>
            <a:pPr algn="ctr"/>
            <a:r>
              <a:rPr lang="en-US" sz="1600" b="1" u="sng" dirty="0"/>
              <a:t>Issue</a:t>
            </a:r>
          </a:p>
        </p:txBody>
      </p:sp>
      <p:sp>
        <p:nvSpPr>
          <p:cNvPr id="32" name="TextBox 31"/>
          <p:cNvSpPr txBox="1"/>
          <p:nvPr/>
        </p:nvSpPr>
        <p:spPr>
          <a:xfrm>
            <a:off x="6126480" y="3505200"/>
            <a:ext cx="960120" cy="338554"/>
          </a:xfrm>
          <a:prstGeom prst="rect">
            <a:avLst/>
          </a:prstGeom>
          <a:noFill/>
        </p:spPr>
        <p:txBody>
          <a:bodyPr wrap="square" rtlCol="0">
            <a:spAutoFit/>
          </a:bodyPr>
          <a:lstStyle/>
          <a:p>
            <a:pPr algn="ctr"/>
            <a:r>
              <a:rPr lang="en-US" sz="1600" b="1" u="sng" dirty="0"/>
              <a:t>Issue</a:t>
            </a:r>
          </a:p>
        </p:txBody>
      </p:sp>
      <p:sp>
        <p:nvSpPr>
          <p:cNvPr id="33" name="TextBox 32"/>
          <p:cNvSpPr txBox="1"/>
          <p:nvPr/>
        </p:nvSpPr>
        <p:spPr>
          <a:xfrm>
            <a:off x="6278880" y="3182777"/>
            <a:ext cx="929640" cy="338554"/>
          </a:xfrm>
          <a:prstGeom prst="rect">
            <a:avLst/>
          </a:prstGeom>
          <a:noFill/>
        </p:spPr>
        <p:txBody>
          <a:bodyPr wrap="square" rtlCol="0">
            <a:spAutoFit/>
          </a:bodyPr>
          <a:lstStyle/>
          <a:p>
            <a:pPr algn="ctr"/>
            <a:r>
              <a:rPr lang="en-US" sz="1600" b="1" u="sng" dirty="0"/>
              <a:t>Issue</a:t>
            </a:r>
          </a:p>
        </p:txBody>
      </p:sp>
      <p:sp>
        <p:nvSpPr>
          <p:cNvPr id="34" name="TextBox 33"/>
          <p:cNvSpPr txBox="1"/>
          <p:nvPr/>
        </p:nvSpPr>
        <p:spPr>
          <a:xfrm>
            <a:off x="3784600" y="4661077"/>
            <a:ext cx="929640" cy="338554"/>
          </a:xfrm>
          <a:prstGeom prst="rect">
            <a:avLst/>
          </a:prstGeom>
          <a:noFill/>
        </p:spPr>
        <p:txBody>
          <a:bodyPr wrap="square" rtlCol="0">
            <a:spAutoFit/>
          </a:bodyPr>
          <a:lstStyle/>
          <a:p>
            <a:pPr algn="ctr"/>
            <a:r>
              <a:rPr lang="en-US" sz="1600" b="1" u="sng" dirty="0"/>
              <a:t>Issue</a:t>
            </a:r>
          </a:p>
        </p:txBody>
      </p:sp>
      <p:sp>
        <p:nvSpPr>
          <p:cNvPr id="35" name="TextBox 34"/>
          <p:cNvSpPr txBox="1"/>
          <p:nvPr/>
        </p:nvSpPr>
        <p:spPr>
          <a:xfrm>
            <a:off x="2804160" y="1834154"/>
            <a:ext cx="929640" cy="338554"/>
          </a:xfrm>
          <a:prstGeom prst="rect">
            <a:avLst/>
          </a:prstGeom>
          <a:noFill/>
        </p:spPr>
        <p:txBody>
          <a:bodyPr wrap="square" rtlCol="0">
            <a:spAutoFit/>
          </a:bodyPr>
          <a:lstStyle/>
          <a:p>
            <a:pPr algn="ctr"/>
            <a:r>
              <a:rPr lang="en-US" sz="1600" b="1" u="sng" dirty="0"/>
              <a:t>Issue</a:t>
            </a:r>
          </a:p>
        </p:txBody>
      </p:sp>
      <p:sp>
        <p:nvSpPr>
          <p:cNvPr id="36" name="TextBox 35"/>
          <p:cNvSpPr txBox="1"/>
          <p:nvPr/>
        </p:nvSpPr>
        <p:spPr>
          <a:xfrm>
            <a:off x="3441700" y="4191001"/>
            <a:ext cx="929640" cy="338554"/>
          </a:xfrm>
          <a:prstGeom prst="rect">
            <a:avLst/>
          </a:prstGeom>
          <a:noFill/>
        </p:spPr>
        <p:txBody>
          <a:bodyPr wrap="square" rtlCol="0">
            <a:spAutoFit/>
          </a:bodyPr>
          <a:lstStyle/>
          <a:p>
            <a:pPr algn="ctr"/>
            <a:r>
              <a:rPr lang="en-US" sz="1600" b="1" u="sng" dirty="0"/>
              <a:t>Issue</a:t>
            </a:r>
          </a:p>
        </p:txBody>
      </p:sp>
      <p:sp>
        <p:nvSpPr>
          <p:cNvPr id="37" name="TextBox 36"/>
          <p:cNvSpPr txBox="1"/>
          <p:nvPr/>
        </p:nvSpPr>
        <p:spPr>
          <a:xfrm>
            <a:off x="4988560" y="4986794"/>
            <a:ext cx="929640" cy="338554"/>
          </a:xfrm>
          <a:prstGeom prst="rect">
            <a:avLst/>
          </a:prstGeom>
          <a:noFill/>
        </p:spPr>
        <p:txBody>
          <a:bodyPr wrap="square" rtlCol="0">
            <a:spAutoFit/>
          </a:bodyPr>
          <a:lstStyle/>
          <a:p>
            <a:pPr algn="ctr"/>
            <a:r>
              <a:rPr lang="en-US" sz="1600" b="1" u="sng" dirty="0"/>
              <a:t>Issue</a:t>
            </a:r>
          </a:p>
        </p:txBody>
      </p:sp>
      <p:sp>
        <p:nvSpPr>
          <p:cNvPr id="38" name="TextBox 37"/>
          <p:cNvSpPr txBox="1"/>
          <p:nvPr/>
        </p:nvSpPr>
        <p:spPr>
          <a:xfrm>
            <a:off x="3891280" y="3335923"/>
            <a:ext cx="960120" cy="338554"/>
          </a:xfrm>
          <a:prstGeom prst="rect">
            <a:avLst/>
          </a:prstGeom>
          <a:noFill/>
        </p:spPr>
        <p:txBody>
          <a:bodyPr wrap="square" rtlCol="0">
            <a:spAutoFit/>
          </a:bodyPr>
          <a:lstStyle/>
          <a:p>
            <a:pPr algn="ctr"/>
            <a:r>
              <a:rPr lang="en-US" sz="1600" b="1" u="sng" dirty="0"/>
              <a:t>Issue</a:t>
            </a:r>
          </a:p>
        </p:txBody>
      </p:sp>
      <p:sp>
        <p:nvSpPr>
          <p:cNvPr id="39" name="TextBox 38"/>
          <p:cNvSpPr txBox="1"/>
          <p:nvPr/>
        </p:nvSpPr>
        <p:spPr>
          <a:xfrm>
            <a:off x="1600200" y="914400"/>
            <a:ext cx="7892536" cy="369332"/>
          </a:xfrm>
          <a:prstGeom prst="rect">
            <a:avLst/>
          </a:prstGeom>
          <a:noFill/>
        </p:spPr>
        <p:txBody>
          <a:bodyPr wrap="square" rtlCol="0">
            <a:spAutoFit/>
          </a:bodyPr>
          <a:lstStyle/>
          <a:p>
            <a:pPr algn="ctr"/>
            <a:r>
              <a:rPr lang="en-US" b="1" dirty="0">
                <a:solidFill>
                  <a:srgbClr val="0000FF"/>
                </a:solidFill>
              </a:rPr>
              <a:t> </a:t>
            </a:r>
            <a:r>
              <a:rPr lang="en-US" b="1" dirty="0"/>
              <a:t>More Coverage in Report </a:t>
            </a:r>
          </a:p>
        </p:txBody>
      </p:sp>
      <p:sp>
        <p:nvSpPr>
          <p:cNvPr id="40" name="Right Arrow 39"/>
          <p:cNvSpPr/>
          <p:nvPr/>
        </p:nvSpPr>
        <p:spPr bwMode="auto">
          <a:xfrm>
            <a:off x="7086600" y="990600"/>
            <a:ext cx="1828800" cy="184666"/>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46" name="TextBox 45"/>
          <p:cNvSpPr txBox="1"/>
          <p:nvPr/>
        </p:nvSpPr>
        <p:spPr>
          <a:xfrm rot="16200000">
            <a:off x="7984559" y="3108374"/>
            <a:ext cx="4757282" cy="369332"/>
          </a:xfrm>
          <a:prstGeom prst="rect">
            <a:avLst/>
          </a:prstGeom>
          <a:noFill/>
        </p:spPr>
        <p:txBody>
          <a:bodyPr wrap="square" rtlCol="0">
            <a:spAutoFit/>
          </a:bodyPr>
          <a:lstStyle/>
          <a:p>
            <a:r>
              <a:rPr lang="en-US" b="1" dirty="0">
                <a:solidFill>
                  <a:srgbClr val="0000FF"/>
                </a:solidFill>
              </a:rPr>
              <a:t> </a:t>
            </a:r>
            <a:r>
              <a:rPr lang="en-US" b="1" dirty="0"/>
              <a:t>More Coverage in Report </a:t>
            </a:r>
          </a:p>
        </p:txBody>
      </p:sp>
      <p:sp>
        <p:nvSpPr>
          <p:cNvPr id="47" name="Right Arrow 46"/>
          <p:cNvSpPr/>
          <p:nvPr/>
        </p:nvSpPr>
        <p:spPr bwMode="auto">
          <a:xfrm rot="16200000">
            <a:off x="9715501" y="1943100"/>
            <a:ext cx="1295399" cy="152400"/>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48" name="Right Arrow 47"/>
          <p:cNvSpPr/>
          <p:nvPr/>
        </p:nvSpPr>
        <p:spPr bwMode="auto">
          <a:xfrm>
            <a:off x="4648200" y="5466695"/>
            <a:ext cx="3185160" cy="220227"/>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49" name="Right Arrow 48"/>
          <p:cNvSpPr/>
          <p:nvPr/>
        </p:nvSpPr>
        <p:spPr bwMode="auto">
          <a:xfrm rot="16200000">
            <a:off x="1640904" y="3268907"/>
            <a:ext cx="1659523" cy="184667"/>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pic>
        <p:nvPicPr>
          <p:cNvPr id="41" name="Picture 35" descr="GRI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228600"/>
            <a:ext cx="1270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7208521" y="6385367"/>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84035264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8763000" cy="1143000"/>
          </a:xfrm>
        </p:spPr>
        <p:txBody>
          <a:bodyPr/>
          <a:lstStyle/>
          <a:p>
            <a:pPr algn="l"/>
            <a:r>
              <a:rPr lang="en-US" dirty="0"/>
              <a:t>What’s Wrong with This?</a:t>
            </a:r>
          </a:p>
        </p:txBody>
      </p:sp>
      <p:graphicFrame>
        <p:nvGraphicFramePr>
          <p:cNvPr id="6" name="Table 5"/>
          <p:cNvGraphicFramePr>
            <a:graphicFrameLocks noGrp="1"/>
          </p:cNvGraphicFramePr>
          <p:nvPr>
            <p:extLst>
              <p:ext uri="{D42A27DB-BD31-4B8C-83A1-F6EECF244321}">
                <p14:modId xmlns:p14="http://schemas.microsoft.com/office/powerpoint/2010/main" val="4004812113"/>
              </p:ext>
            </p:extLst>
          </p:nvPr>
        </p:nvGraphicFramePr>
        <p:xfrm>
          <a:off x="2659380" y="1283732"/>
          <a:ext cx="7399020" cy="4014522"/>
        </p:xfrm>
        <a:graphic>
          <a:graphicData uri="http://schemas.openxmlformats.org/drawingml/2006/table">
            <a:tbl>
              <a:tblPr/>
              <a:tblGrid>
                <a:gridCol w="3657600">
                  <a:extLst>
                    <a:ext uri="{9D8B030D-6E8A-4147-A177-3AD203B41FA5}">
                      <a16:colId xmlns:a16="http://schemas.microsoft.com/office/drawing/2014/main" xmlns="" val="20000"/>
                    </a:ext>
                  </a:extLst>
                </a:gridCol>
                <a:gridCol w="3741420">
                  <a:extLst>
                    <a:ext uri="{9D8B030D-6E8A-4147-A177-3AD203B41FA5}">
                      <a16:colId xmlns:a16="http://schemas.microsoft.com/office/drawing/2014/main" xmlns="" val="20001"/>
                    </a:ext>
                  </a:extLst>
                </a:gridCol>
              </a:tblGrid>
              <a:tr h="1981200">
                <a:tc>
                  <a:txBody>
                    <a:bodyPr/>
                    <a:lstStyle/>
                    <a:p>
                      <a:endParaRPr lang="en-US" dirty="0"/>
                    </a:p>
                  </a:txBody>
                  <a:tcP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lgDash"/>
                      <a:round/>
                      <a:headEnd type="none" w="med" len="med"/>
                      <a:tailEnd type="none" w="med" len="med"/>
                    </a:lnB>
                    <a:solidFill>
                      <a:srgbClr val="66FFFF"/>
                    </a:solidFill>
                  </a:tcPr>
                </a:tc>
                <a:tc>
                  <a:txBody>
                    <a:bodyPr/>
                    <a:lstStyle/>
                    <a:p>
                      <a:endParaRPr lang="en-US" dirty="0"/>
                    </a:p>
                  </a:txBody>
                  <a:tcPr>
                    <a:lnL w="12700" cap="flat" cmpd="sng" algn="ctr">
                      <a:solidFill>
                        <a:schemeClr val="tx1"/>
                      </a:solidFill>
                      <a:prstDash val="lgDash"/>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lgDash"/>
                      <a:round/>
                      <a:headEnd type="none" w="med" len="med"/>
                      <a:tailEnd type="none" w="med" len="med"/>
                    </a:lnB>
                    <a:solidFill>
                      <a:srgbClr val="33CCFF"/>
                    </a:solidFill>
                  </a:tcPr>
                </a:tc>
                <a:extLst>
                  <a:ext uri="{0D108BD9-81ED-4DB2-BD59-A6C34878D82A}">
                    <a16:rowId xmlns:a16="http://schemas.microsoft.com/office/drawing/2014/main" xmlns="" val="10000"/>
                  </a:ext>
                </a:extLst>
              </a:tr>
              <a:tr h="2033322">
                <a:tc>
                  <a:txBody>
                    <a:bodyPr/>
                    <a:lstStyle/>
                    <a:p>
                      <a:endParaRPr lang="en-US" dirty="0"/>
                    </a:p>
                  </a:txBody>
                  <a:tcP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en-US" dirty="0"/>
                    </a:p>
                  </a:txBody>
                  <a:tcPr>
                    <a:lnL w="12700" cap="flat" cmpd="sng" algn="ctr">
                      <a:solidFill>
                        <a:schemeClr val="tx1"/>
                      </a:solidFill>
                      <a:prstDash val="lgDash"/>
                      <a:round/>
                      <a:headEnd type="none" w="med" len="med"/>
                      <a:tailEnd type="none" w="med" len="med"/>
                    </a:lnL>
                    <a:lnR w="76200" cap="flat" cmpd="sng" algn="ctr">
                      <a:no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solidFill>
                      <a:srgbClr val="66FFFF"/>
                    </a:solidFill>
                  </a:tcPr>
                </a:tc>
                <a:extLst>
                  <a:ext uri="{0D108BD9-81ED-4DB2-BD59-A6C34878D82A}">
                    <a16:rowId xmlns:a16="http://schemas.microsoft.com/office/drawing/2014/main" xmlns="" val="10001"/>
                  </a:ext>
                </a:extLst>
              </a:tr>
            </a:tbl>
          </a:graphicData>
        </a:graphic>
      </p:graphicFrame>
      <p:sp>
        <p:nvSpPr>
          <p:cNvPr id="13" name="TextBox 12"/>
          <p:cNvSpPr txBox="1"/>
          <p:nvPr/>
        </p:nvSpPr>
        <p:spPr>
          <a:xfrm>
            <a:off x="2470664" y="5802868"/>
            <a:ext cx="7892536" cy="369332"/>
          </a:xfrm>
          <a:prstGeom prst="rect">
            <a:avLst/>
          </a:prstGeom>
          <a:noFill/>
        </p:spPr>
        <p:txBody>
          <a:bodyPr wrap="square" rtlCol="0">
            <a:spAutoFit/>
          </a:bodyPr>
          <a:lstStyle/>
          <a:p>
            <a:pPr algn="ctr"/>
            <a:r>
              <a:rPr lang="en-US" b="1" dirty="0">
                <a:solidFill>
                  <a:srgbClr val="0000FF"/>
                </a:solidFill>
              </a:rPr>
              <a:t> Significance of  Org.’s Economic, Environmental and Social  Impacts</a:t>
            </a:r>
          </a:p>
        </p:txBody>
      </p:sp>
      <p:sp>
        <p:nvSpPr>
          <p:cNvPr id="15" name="TextBox 14"/>
          <p:cNvSpPr txBox="1"/>
          <p:nvPr/>
        </p:nvSpPr>
        <p:spPr>
          <a:xfrm>
            <a:off x="8153400" y="5410200"/>
            <a:ext cx="1371600" cy="369332"/>
          </a:xfrm>
          <a:prstGeom prst="rect">
            <a:avLst/>
          </a:prstGeom>
          <a:noFill/>
        </p:spPr>
        <p:txBody>
          <a:bodyPr wrap="square" rtlCol="0">
            <a:spAutoFit/>
          </a:bodyPr>
          <a:lstStyle/>
          <a:p>
            <a:pPr algn="ctr"/>
            <a:r>
              <a:rPr lang="en-US" b="1" dirty="0"/>
              <a:t>High</a:t>
            </a:r>
          </a:p>
        </p:txBody>
      </p:sp>
      <p:sp>
        <p:nvSpPr>
          <p:cNvPr id="16" name="TextBox 15"/>
          <p:cNvSpPr txBox="1"/>
          <p:nvPr/>
        </p:nvSpPr>
        <p:spPr>
          <a:xfrm>
            <a:off x="3048000" y="5337294"/>
            <a:ext cx="1371600" cy="369332"/>
          </a:xfrm>
          <a:prstGeom prst="rect">
            <a:avLst/>
          </a:prstGeom>
          <a:noFill/>
        </p:spPr>
        <p:txBody>
          <a:bodyPr wrap="square" rtlCol="0">
            <a:spAutoFit/>
          </a:bodyPr>
          <a:lstStyle/>
          <a:p>
            <a:pPr algn="ctr"/>
            <a:r>
              <a:rPr lang="en-US" b="1" dirty="0"/>
              <a:t>Low</a:t>
            </a:r>
          </a:p>
        </p:txBody>
      </p:sp>
      <p:sp>
        <p:nvSpPr>
          <p:cNvPr id="18" name="TextBox 17"/>
          <p:cNvSpPr txBox="1"/>
          <p:nvPr/>
        </p:nvSpPr>
        <p:spPr>
          <a:xfrm rot="16200000">
            <a:off x="1784866" y="4461748"/>
            <a:ext cx="1371600" cy="369332"/>
          </a:xfrm>
          <a:prstGeom prst="rect">
            <a:avLst/>
          </a:prstGeom>
          <a:noFill/>
        </p:spPr>
        <p:txBody>
          <a:bodyPr wrap="square" rtlCol="0">
            <a:spAutoFit/>
          </a:bodyPr>
          <a:lstStyle/>
          <a:p>
            <a:pPr algn="ctr"/>
            <a:r>
              <a:rPr lang="en-US" b="1" dirty="0"/>
              <a:t>Low</a:t>
            </a:r>
          </a:p>
        </p:txBody>
      </p:sp>
      <p:sp>
        <p:nvSpPr>
          <p:cNvPr id="19" name="TextBox 18"/>
          <p:cNvSpPr txBox="1"/>
          <p:nvPr/>
        </p:nvSpPr>
        <p:spPr>
          <a:xfrm rot="16200000">
            <a:off x="1784864" y="1872734"/>
            <a:ext cx="1371600" cy="369332"/>
          </a:xfrm>
          <a:prstGeom prst="rect">
            <a:avLst/>
          </a:prstGeom>
          <a:noFill/>
        </p:spPr>
        <p:txBody>
          <a:bodyPr wrap="square" rtlCol="0">
            <a:spAutoFit/>
          </a:bodyPr>
          <a:lstStyle/>
          <a:p>
            <a:pPr algn="ctr"/>
            <a:r>
              <a:rPr lang="en-US" b="1" dirty="0"/>
              <a:t>High</a:t>
            </a:r>
          </a:p>
        </p:txBody>
      </p:sp>
      <p:sp>
        <p:nvSpPr>
          <p:cNvPr id="20" name="TextBox 19"/>
          <p:cNvSpPr txBox="1"/>
          <p:nvPr/>
        </p:nvSpPr>
        <p:spPr>
          <a:xfrm rot="16200000">
            <a:off x="-1946702" y="2893367"/>
            <a:ext cx="7892536" cy="646331"/>
          </a:xfrm>
          <a:prstGeom prst="rect">
            <a:avLst/>
          </a:prstGeom>
          <a:noFill/>
        </p:spPr>
        <p:txBody>
          <a:bodyPr wrap="square" rtlCol="0">
            <a:spAutoFit/>
          </a:bodyPr>
          <a:lstStyle/>
          <a:p>
            <a:pPr algn="ctr"/>
            <a:r>
              <a:rPr lang="en-US" b="1" dirty="0">
                <a:solidFill>
                  <a:srgbClr val="0000FF"/>
                </a:solidFill>
              </a:rPr>
              <a:t> Influence on Stakeholder </a:t>
            </a:r>
          </a:p>
          <a:p>
            <a:pPr algn="ctr"/>
            <a:r>
              <a:rPr lang="en-US" b="1" dirty="0">
                <a:solidFill>
                  <a:srgbClr val="0000FF"/>
                </a:solidFill>
              </a:rPr>
              <a:t>Assessments and Decisions</a:t>
            </a:r>
          </a:p>
        </p:txBody>
      </p:sp>
      <p:sp>
        <p:nvSpPr>
          <p:cNvPr id="21" name="TextBox 20"/>
          <p:cNvSpPr txBox="1"/>
          <p:nvPr/>
        </p:nvSpPr>
        <p:spPr>
          <a:xfrm>
            <a:off x="7355840" y="3206520"/>
            <a:ext cx="1371600" cy="338554"/>
          </a:xfrm>
          <a:prstGeom prst="rect">
            <a:avLst/>
          </a:prstGeom>
          <a:noFill/>
        </p:spPr>
        <p:txBody>
          <a:bodyPr wrap="square" rtlCol="0">
            <a:spAutoFit/>
          </a:bodyPr>
          <a:lstStyle/>
          <a:p>
            <a:pPr algn="ctr"/>
            <a:r>
              <a:rPr lang="en-US" sz="1600" b="1" u="sng" dirty="0"/>
              <a:t>Issue</a:t>
            </a:r>
          </a:p>
        </p:txBody>
      </p:sp>
      <p:sp>
        <p:nvSpPr>
          <p:cNvPr id="22" name="TextBox 21"/>
          <p:cNvSpPr txBox="1"/>
          <p:nvPr/>
        </p:nvSpPr>
        <p:spPr>
          <a:xfrm>
            <a:off x="7848600" y="2003431"/>
            <a:ext cx="1371600" cy="338554"/>
          </a:xfrm>
          <a:prstGeom prst="rect">
            <a:avLst/>
          </a:prstGeom>
          <a:noFill/>
        </p:spPr>
        <p:txBody>
          <a:bodyPr wrap="square" rtlCol="0">
            <a:spAutoFit/>
          </a:bodyPr>
          <a:lstStyle/>
          <a:p>
            <a:pPr algn="ctr"/>
            <a:r>
              <a:rPr lang="en-US" sz="1600" b="1" u="sng" dirty="0"/>
              <a:t>Issue</a:t>
            </a:r>
          </a:p>
        </p:txBody>
      </p:sp>
      <p:sp>
        <p:nvSpPr>
          <p:cNvPr id="23" name="TextBox 22"/>
          <p:cNvSpPr txBox="1"/>
          <p:nvPr/>
        </p:nvSpPr>
        <p:spPr>
          <a:xfrm>
            <a:off x="7239000" y="-1180689"/>
            <a:ext cx="1371600" cy="338554"/>
          </a:xfrm>
          <a:prstGeom prst="rect">
            <a:avLst/>
          </a:prstGeom>
          <a:noFill/>
        </p:spPr>
        <p:txBody>
          <a:bodyPr wrap="square" rtlCol="0">
            <a:spAutoFit/>
          </a:bodyPr>
          <a:lstStyle/>
          <a:p>
            <a:pPr algn="ctr"/>
            <a:r>
              <a:rPr lang="en-US" sz="1600" b="1" u="sng" dirty="0"/>
              <a:t>Issue</a:t>
            </a:r>
          </a:p>
        </p:txBody>
      </p:sp>
      <p:sp>
        <p:nvSpPr>
          <p:cNvPr id="24" name="TextBox 23"/>
          <p:cNvSpPr txBox="1"/>
          <p:nvPr/>
        </p:nvSpPr>
        <p:spPr>
          <a:xfrm>
            <a:off x="5836920" y="1524000"/>
            <a:ext cx="1371600" cy="338554"/>
          </a:xfrm>
          <a:prstGeom prst="rect">
            <a:avLst/>
          </a:prstGeom>
          <a:noFill/>
        </p:spPr>
        <p:txBody>
          <a:bodyPr wrap="square" rtlCol="0">
            <a:spAutoFit/>
          </a:bodyPr>
          <a:lstStyle/>
          <a:p>
            <a:pPr algn="ctr"/>
            <a:r>
              <a:rPr lang="en-US" sz="1600" b="1" u="sng" dirty="0"/>
              <a:t>Issue</a:t>
            </a:r>
          </a:p>
        </p:txBody>
      </p:sp>
      <p:sp>
        <p:nvSpPr>
          <p:cNvPr id="25" name="TextBox 24"/>
          <p:cNvSpPr txBox="1"/>
          <p:nvPr/>
        </p:nvSpPr>
        <p:spPr>
          <a:xfrm>
            <a:off x="8153400" y="3518037"/>
            <a:ext cx="1371600" cy="338554"/>
          </a:xfrm>
          <a:prstGeom prst="rect">
            <a:avLst/>
          </a:prstGeom>
          <a:noFill/>
        </p:spPr>
        <p:txBody>
          <a:bodyPr wrap="square" rtlCol="0">
            <a:spAutoFit/>
          </a:bodyPr>
          <a:lstStyle/>
          <a:p>
            <a:pPr algn="ctr"/>
            <a:r>
              <a:rPr lang="en-US" sz="1600" b="1" u="sng" dirty="0"/>
              <a:t>Issue</a:t>
            </a:r>
          </a:p>
        </p:txBody>
      </p:sp>
      <p:sp>
        <p:nvSpPr>
          <p:cNvPr id="26" name="TextBox 25"/>
          <p:cNvSpPr txBox="1"/>
          <p:nvPr/>
        </p:nvSpPr>
        <p:spPr>
          <a:xfrm>
            <a:off x="9006840" y="1502914"/>
            <a:ext cx="1371600" cy="338554"/>
          </a:xfrm>
          <a:prstGeom prst="rect">
            <a:avLst/>
          </a:prstGeom>
          <a:noFill/>
        </p:spPr>
        <p:txBody>
          <a:bodyPr wrap="square" rtlCol="0">
            <a:spAutoFit/>
          </a:bodyPr>
          <a:lstStyle/>
          <a:p>
            <a:pPr algn="ctr"/>
            <a:r>
              <a:rPr lang="en-US" sz="1600" b="1" u="sng" dirty="0"/>
              <a:t>Issue</a:t>
            </a:r>
          </a:p>
        </p:txBody>
      </p:sp>
      <p:sp>
        <p:nvSpPr>
          <p:cNvPr id="27" name="TextBox 26"/>
          <p:cNvSpPr txBox="1"/>
          <p:nvPr/>
        </p:nvSpPr>
        <p:spPr>
          <a:xfrm>
            <a:off x="8458200" y="3822837"/>
            <a:ext cx="1371600" cy="338554"/>
          </a:xfrm>
          <a:prstGeom prst="rect">
            <a:avLst/>
          </a:prstGeom>
          <a:noFill/>
        </p:spPr>
        <p:txBody>
          <a:bodyPr wrap="square" rtlCol="0">
            <a:spAutoFit/>
          </a:bodyPr>
          <a:lstStyle/>
          <a:p>
            <a:pPr algn="ctr"/>
            <a:r>
              <a:rPr lang="en-US" sz="1600" b="1" u="sng" dirty="0"/>
              <a:t>Issue</a:t>
            </a:r>
          </a:p>
        </p:txBody>
      </p:sp>
      <p:sp>
        <p:nvSpPr>
          <p:cNvPr id="28" name="TextBox 27"/>
          <p:cNvSpPr txBox="1"/>
          <p:nvPr/>
        </p:nvSpPr>
        <p:spPr>
          <a:xfrm>
            <a:off x="7772400" y="4477137"/>
            <a:ext cx="1371600" cy="338554"/>
          </a:xfrm>
          <a:prstGeom prst="rect">
            <a:avLst/>
          </a:prstGeom>
          <a:noFill/>
        </p:spPr>
        <p:txBody>
          <a:bodyPr wrap="square" rtlCol="0">
            <a:spAutoFit/>
          </a:bodyPr>
          <a:lstStyle/>
          <a:p>
            <a:pPr algn="ctr"/>
            <a:r>
              <a:rPr lang="en-US" sz="1600" b="1" u="sng" dirty="0"/>
              <a:t>Issue</a:t>
            </a:r>
          </a:p>
        </p:txBody>
      </p:sp>
      <p:sp>
        <p:nvSpPr>
          <p:cNvPr id="29" name="TextBox 28"/>
          <p:cNvSpPr txBox="1"/>
          <p:nvPr/>
        </p:nvSpPr>
        <p:spPr>
          <a:xfrm>
            <a:off x="7848600" y="1329428"/>
            <a:ext cx="802640" cy="338554"/>
          </a:xfrm>
          <a:prstGeom prst="rect">
            <a:avLst/>
          </a:prstGeom>
          <a:noFill/>
        </p:spPr>
        <p:txBody>
          <a:bodyPr wrap="square" rtlCol="0">
            <a:spAutoFit/>
          </a:bodyPr>
          <a:lstStyle/>
          <a:p>
            <a:pPr algn="ctr"/>
            <a:r>
              <a:rPr lang="en-US" sz="1600" b="1" u="sng" dirty="0"/>
              <a:t>Issue</a:t>
            </a:r>
          </a:p>
        </p:txBody>
      </p:sp>
      <p:sp>
        <p:nvSpPr>
          <p:cNvPr id="30" name="TextBox 29"/>
          <p:cNvSpPr txBox="1"/>
          <p:nvPr/>
        </p:nvSpPr>
        <p:spPr>
          <a:xfrm>
            <a:off x="4683760" y="2867966"/>
            <a:ext cx="960120" cy="338554"/>
          </a:xfrm>
          <a:prstGeom prst="rect">
            <a:avLst/>
          </a:prstGeom>
          <a:noFill/>
        </p:spPr>
        <p:txBody>
          <a:bodyPr wrap="square" rtlCol="0">
            <a:spAutoFit/>
          </a:bodyPr>
          <a:lstStyle/>
          <a:p>
            <a:pPr algn="ctr"/>
            <a:r>
              <a:rPr lang="en-US" sz="1600" b="1" u="sng" dirty="0"/>
              <a:t>Issue</a:t>
            </a:r>
          </a:p>
        </p:txBody>
      </p:sp>
      <p:sp>
        <p:nvSpPr>
          <p:cNvPr id="31" name="TextBox 30"/>
          <p:cNvSpPr txBox="1"/>
          <p:nvPr/>
        </p:nvSpPr>
        <p:spPr>
          <a:xfrm>
            <a:off x="9067800" y="4432437"/>
            <a:ext cx="1371600" cy="338554"/>
          </a:xfrm>
          <a:prstGeom prst="rect">
            <a:avLst/>
          </a:prstGeom>
          <a:noFill/>
        </p:spPr>
        <p:txBody>
          <a:bodyPr wrap="square" rtlCol="0">
            <a:spAutoFit/>
          </a:bodyPr>
          <a:lstStyle/>
          <a:p>
            <a:pPr algn="ctr"/>
            <a:r>
              <a:rPr lang="en-US" sz="1600" b="1" u="sng" dirty="0"/>
              <a:t>Issue</a:t>
            </a:r>
          </a:p>
        </p:txBody>
      </p:sp>
      <p:sp>
        <p:nvSpPr>
          <p:cNvPr id="32" name="TextBox 31"/>
          <p:cNvSpPr txBox="1"/>
          <p:nvPr/>
        </p:nvSpPr>
        <p:spPr>
          <a:xfrm>
            <a:off x="6126480" y="3505200"/>
            <a:ext cx="960120" cy="338554"/>
          </a:xfrm>
          <a:prstGeom prst="rect">
            <a:avLst/>
          </a:prstGeom>
          <a:noFill/>
        </p:spPr>
        <p:txBody>
          <a:bodyPr wrap="square" rtlCol="0">
            <a:spAutoFit/>
          </a:bodyPr>
          <a:lstStyle/>
          <a:p>
            <a:pPr algn="ctr"/>
            <a:r>
              <a:rPr lang="en-US" sz="1600" b="1" u="sng" dirty="0"/>
              <a:t>Issue</a:t>
            </a:r>
          </a:p>
        </p:txBody>
      </p:sp>
      <p:sp>
        <p:nvSpPr>
          <p:cNvPr id="33" name="TextBox 32"/>
          <p:cNvSpPr txBox="1"/>
          <p:nvPr/>
        </p:nvSpPr>
        <p:spPr>
          <a:xfrm>
            <a:off x="6278880" y="3182777"/>
            <a:ext cx="929640" cy="338554"/>
          </a:xfrm>
          <a:prstGeom prst="rect">
            <a:avLst/>
          </a:prstGeom>
          <a:noFill/>
        </p:spPr>
        <p:txBody>
          <a:bodyPr wrap="square" rtlCol="0">
            <a:spAutoFit/>
          </a:bodyPr>
          <a:lstStyle/>
          <a:p>
            <a:pPr algn="ctr"/>
            <a:r>
              <a:rPr lang="en-US" sz="1600" b="1" u="sng" dirty="0"/>
              <a:t>Issue</a:t>
            </a:r>
          </a:p>
        </p:txBody>
      </p:sp>
      <p:sp>
        <p:nvSpPr>
          <p:cNvPr id="34" name="TextBox 33"/>
          <p:cNvSpPr txBox="1"/>
          <p:nvPr/>
        </p:nvSpPr>
        <p:spPr>
          <a:xfrm>
            <a:off x="3784600" y="4661077"/>
            <a:ext cx="929640" cy="338554"/>
          </a:xfrm>
          <a:prstGeom prst="rect">
            <a:avLst/>
          </a:prstGeom>
          <a:noFill/>
        </p:spPr>
        <p:txBody>
          <a:bodyPr wrap="square" rtlCol="0">
            <a:spAutoFit/>
          </a:bodyPr>
          <a:lstStyle/>
          <a:p>
            <a:pPr algn="ctr"/>
            <a:r>
              <a:rPr lang="en-US" sz="1600" b="1" u="sng" dirty="0"/>
              <a:t>Issue</a:t>
            </a:r>
          </a:p>
        </p:txBody>
      </p:sp>
      <p:sp>
        <p:nvSpPr>
          <p:cNvPr id="35" name="TextBox 34"/>
          <p:cNvSpPr txBox="1"/>
          <p:nvPr/>
        </p:nvSpPr>
        <p:spPr>
          <a:xfrm>
            <a:off x="2804160" y="1834154"/>
            <a:ext cx="929640" cy="338554"/>
          </a:xfrm>
          <a:prstGeom prst="rect">
            <a:avLst/>
          </a:prstGeom>
          <a:noFill/>
        </p:spPr>
        <p:txBody>
          <a:bodyPr wrap="square" rtlCol="0">
            <a:spAutoFit/>
          </a:bodyPr>
          <a:lstStyle/>
          <a:p>
            <a:pPr algn="ctr"/>
            <a:r>
              <a:rPr lang="en-US" sz="1600" b="1" u="sng" dirty="0"/>
              <a:t>Issue</a:t>
            </a:r>
          </a:p>
        </p:txBody>
      </p:sp>
      <p:sp>
        <p:nvSpPr>
          <p:cNvPr id="36" name="TextBox 35"/>
          <p:cNvSpPr txBox="1"/>
          <p:nvPr/>
        </p:nvSpPr>
        <p:spPr>
          <a:xfrm>
            <a:off x="3441700" y="4191001"/>
            <a:ext cx="929640" cy="338554"/>
          </a:xfrm>
          <a:prstGeom prst="rect">
            <a:avLst/>
          </a:prstGeom>
          <a:noFill/>
        </p:spPr>
        <p:txBody>
          <a:bodyPr wrap="square" rtlCol="0">
            <a:spAutoFit/>
          </a:bodyPr>
          <a:lstStyle/>
          <a:p>
            <a:pPr algn="ctr"/>
            <a:r>
              <a:rPr lang="en-US" sz="1600" b="1" u="sng" dirty="0"/>
              <a:t>Issue</a:t>
            </a:r>
          </a:p>
        </p:txBody>
      </p:sp>
      <p:sp>
        <p:nvSpPr>
          <p:cNvPr id="37" name="TextBox 36"/>
          <p:cNvSpPr txBox="1"/>
          <p:nvPr/>
        </p:nvSpPr>
        <p:spPr>
          <a:xfrm>
            <a:off x="4988560" y="4986794"/>
            <a:ext cx="929640" cy="338554"/>
          </a:xfrm>
          <a:prstGeom prst="rect">
            <a:avLst/>
          </a:prstGeom>
          <a:noFill/>
        </p:spPr>
        <p:txBody>
          <a:bodyPr wrap="square" rtlCol="0">
            <a:spAutoFit/>
          </a:bodyPr>
          <a:lstStyle/>
          <a:p>
            <a:pPr algn="ctr"/>
            <a:r>
              <a:rPr lang="en-US" sz="1600" b="1" u="sng" dirty="0"/>
              <a:t>Issue</a:t>
            </a:r>
          </a:p>
        </p:txBody>
      </p:sp>
      <p:sp>
        <p:nvSpPr>
          <p:cNvPr id="38" name="TextBox 37"/>
          <p:cNvSpPr txBox="1"/>
          <p:nvPr/>
        </p:nvSpPr>
        <p:spPr>
          <a:xfrm>
            <a:off x="3891280" y="3335923"/>
            <a:ext cx="960120" cy="338554"/>
          </a:xfrm>
          <a:prstGeom prst="rect">
            <a:avLst/>
          </a:prstGeom>
          <a:noFill/>
        </p:spPr>
        <p:txBody>
          <a:bodyPr wrap="square" rtlCol="0">
            <a:spAutoFit/>
          </a:bodyPr>
          <a:lstStyle/>
          <a:p>
            <a:pPr algn="ctr"/>
            <a:r>
              <a:rPr lang="en-US" sz="1600" b="1" u="sng" dirty="0"/>
              <a:t>Issue</a:t>
            </a:r>
          </a:p>
        </p:txBody>
      </p:sp>
      <p:sp>
        <p:nvSpPr>
          <p:cNvPr id="39" name="TextBox 38"/>
          <p:cNvSpPr txBox="1"/>
          <p:nvPr/>
        </p:nvSpPr>
        <p:spPr>
          <a:xfrm>
            <a:off x="1600200" y="914400"/>
            <a:ext cx="7892536" cy="369332"/>
          </a:xfrm>
          <a:prstGeom prst="rect">
            <a:avLst/>
          </a:prstGeom>
          <a:noFill/>
        </p:spPr>
        <p:txBody>
          <a:bodyPr wrap="square" rtlCol="0">
            <a:spAutoFit/>
          </a:bodyPr>
          <a:lstStyle/>
          <a:p>
            <a:pPr algn="ctr"/>
            <a:r>
              <a:rPr lang="en-US" b="1" dirty="0">
                <a:solidFill>
                  <a:srgbClr val="0000FF"/>
                </a:solidFill>
              </a:rPr>
              <a:t> </a:t>
            </a:r>
            <a:r>
              <a:rPr lang="en-US" b="1" dirty="0"/>
              <a:t>More Coverage in Report </a:t>
            </a:r>
          </a:p>
        </p:txBody>
      </p:sp>
      <p:sp>
        <p:nvSpPr>
          <p:cNvPr id="40" name="Right Arrow 39"/>
          <p:cNvSpPr/>
          <p:nvPr/>
        </p:nvSpPr>
        <p:spPr bwMode="auto">
          <a:xfrm>
            <a:off x="7086600" y="990600"/>
            <a:ext cx="1828800" cy="184666"/>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46" name="TextBox 45"/>
          <p:cNvSpPr txBox="1"/>
          <p:nvPr/>
        </p:nvSpPr>
        <p:spPr>
          <a:xfrm rot="16200000">
            <a:off x="7984559" y="3108374"/>
            <a:ext cx="4757282" cy="369332"/>
          </a:xfrm>
          <a:prstGeom prst="rect">
            <a:avLst/>
          </a:prstGeom>
          <a:noFill/>
        </p:spPr>
        <p:txBody>
          <a:bodyPr wrap="square" rtlCol="0">
            <a:spAutoFit/>
          </a:bodyPr>
          <a:lstStyle/>
          <a:p>
            <a:r>
              <a:rPr lang="en-US" b="1" dirty="0">
                <a:solidFill>
                  <a:srgbClr val="0000FF"/>
                </a:solidFill>
              </a:rPr>
              <a:t> </a:t>
            </a:r>
            <a:r>
              <a:rPr lang="en-US" b="1" dirty="0"/>
              <a:t>More Coverage in Report </a:t>
            </a:r>
          </a:p>
        </p:txBody>
      </p:sp>
      <p:sp>
        <p:nvSpPr>
          <p:cNvPr id="47" name="Right Arrow 46"/>
          <p:cNvSpPr/>
          <p:nvPr/>
        </p:nvSpPr>
        <p:spPr bwMode="auto">
          <a:xfrm rot="16200000">
            <a:off x="9715501" y="1943100"/>
            <a:ext cx="1295399" cy="152400"/>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48" name="Right Arrow 47"/>
          <p:cNvSpPr/>
          <p:nvPr/>
        </p:nvSpPr>
        <p:spPr bwMode="auto">
          <a:xfrm>
            <a:off x="4648200" y="5466695"/>
            <a:ext cx="3185160" cy="220227"/>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sp>
        <p:nvSpPr>
          <p:cNvPr id="49" name="Right Arrow 48"/>
          <p:cNvSpPr/>
          <p:nvPr/>
        </p:nvSpPr>
        <p:spPr bwMode="auto">
          <a:xfrm rot="16200000">
            <a:off x="1640904" y="3268907"/>
            <a:ext cx="1659523" cy="184667"/>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2075" tIns="46038" rIns="92075" bIns="46038" numCol="1" rtlCol="0" anchor="t" anchorCtr="0" compatLnSpc="1">
            <a:prstTxWarp prst="textNoShape">
              <a:avLst/>
            </a:prstTxWarp>
          </a:bodyPr>
          <a:lstStyle/>
          <a:p>
            <a:pPr marL="381000" indent="-381000" eaLnBrk="0" fontAlgn="base" hangingPunct="0">
              <a:spcBef>
                <a:spcPct val="70000"/>
              </a:spcBef>
              <a:spcAft>
                <a:spcPct val="20000"/>
              </a:spcAft>
              <a:buClr>
                <a:srgbClr val="000099"/>
              </a:buClr>
            </a:pPr>
            <a:endParaRPr lang="en-US" sz="3600" b="1" dirty="0">
              <a:latin typeface="Arial" charset="0"/>
            </a:endParaRPr>
          </a:p>
        </p:txBody>
      </p:sp>
      <p:pic>
        <p:nvPicPr>
          <p:cNvPr id="41" name="Picture 35" descr="GRI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228600"/>
            <a:ext cx="1270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p:nvPr/>
        </p:nvSpPr>
        <p:spPr>
          <a:xfrm>
            <a:off x="7008181" y="634479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363127498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53419"/>
            <a:ext cx="7924800" cy="1143000"/>
          </a:xfrm>
        </p:spPr>
        <p:txBody>
          <a:bodyPr/>
          <a:lstStyle/>
          <a:p>
            <a:pPr>
              <a:lnSpc>
                <a:spcPts val="2800"/>
              </a:lnSpc>
            </a:pPr>
            <a:r>
              <a:rPr lang="en-US" sz="2800" dirty="0"/>
              <a:t>Questions Raised by </a:t>
            </a:r>
            <a:br>
              <a:rPr lang="en-US" sz="2800" dirty="0"/>
            </a:br>
            <a:r>
              <a:rPr lang="en-US" sz="2800" dirty="0"/>
              <a:t>Matrix and Materiality Process Reporting?</a:t>
            </a:r>
          </a:p>
        </p:txBody>
      </p:sp>
      <p:sp>
        <p:nvSpPr>
          <p:cNvPr id="3" name="Content Placeholder 2"/>
          <p:cNvSpPr>
            <a:spLocks noGrp="1"/>
          </p:cNvSpPr>
          <p:nvPr>
            <p:ph idx="1"/>
          </p:nvPr>
        </p:nvSpPr>
        <p:spPr>
          <a:xfrm>
            <a:off x="3124200" y="1447959"/>
            <a:ext cx="7086600" cy="4525963"/>
          </a:xfrm>
        </p:spPr>
        <p:txBody>
          <a:bodyPr/>
          <a:lstStyle/>
          <a:p>
            <a:pPr marL="457200" lvl="1" indent="-457200">
              <a:buFont typeface="+mj-lt"/>
              <a:buAutoNum type="arabicPeriod"/>
            </a:pPr>
            <a:r>
              <a:rPr lang="en-US" sz="2400" b="1" dirty="0">
                <a:solidFill>
                  <a:schemeClr val="accent2">
                    <a:lumMod val="75000"/>
                  </a:schemeClr>
                </a:solidFill>
              </a:rPr>
              <a:t>Transparency issues:</a:t>
            </a:r>
          </a:p>
          <a:p>
            <a:pPr marL="857250" lvl="2" indent="-457200">
              <a:buFont typeface="Wingdings" panose="05000000000000000000" pitchFamily="2" charset="2"/>
              <a:buChar char="§"/>
            </a:pPr>
            <a:r>
              <a:rPr lang="en-US" sz="1800" dirty="0"/>
              <a:t>Is the “consultant’s process” explained? </a:t>
            </a:r>
          </a:p>
          <a:p>
            <a:pPr marL="857250" lvl="2" indent="-457200">
              <a:buFont typeface="Wingdings" panose="05000000000000000000" pitchFamily="2" charset="2"/>
              <a:buChar char="§"/>
            </a:pPr>
            <a:r>
              <a:rPr lang="en-US" sz="1800" dirty="0"/>
              <a:t>Are issues like diversity, economic performance and product quality ignored because the organization is not comfortable about rating or discussing  them?</a:t>
            </a:r>
          </a:p>
          <a:p>
            <a:pPr marL="457200" indent="-457200">
              <a:buFont typeface="+mj-lt"/>
              <a:buAutoNum type="arabicPeriod" startAt="2"/>
            </a:pPr>
            <a:r>
              <a:rPr lang="en-US" sz="2400" b="1" dirty="0"/>
              <a:t>Stakeholder issues:</a:t>
            </a:r>
          </a:p>
          <a:p>
            <a:pPr marL="857250" lvl="1" indent="-457200"/>
            <a:r>
              <a:rPr lang="en-US" sz="1800" dirty="0"/>
              <a:t>Are ratings based on direct stakeholder feedback or  by internal parties acting as surrogates ?</a:t>
            </a:r>
          </a:p>
          <a:p>
            <a:pPr marL="857250" lvl="1" indent="-457200"/>
            <a:r>
              <a:rPr lang="en-US" sz="1800" dirty="0"/>
              <a:t> Which stakeholder groups are concerned about which issues? </a:t>
            </a:r>
          </a:p>
          <a:p>
            <a:pPr marL="857250" lvl="1" indent="-457200"/>
            <a:r>
              <a:rPr lang="en-US" sz="1800" dirty="0"/>
              <a:t>Are all stakeholder groups weighed the same?  </a:t>
            </a:r>
          </a:p>
          <a:p>
            <a:pPr marL="857250" lvl="1" indent="-457200"/>
            <a:r>
              <a:rPr lang="en-US" sz="1800" dirty="0"/>
              <a:t>Are all stakeholders within a group weighed the same?</a:t>
            </a:r>
          </a:p>
        </p:txBody>
      </p:sp>
      <p:sp>
        <p:nvSpPr>
          <p:cNvPr id="4" name="TextBox 3"/>
          <p:cNvSpPr txBox="1"/>
          <p:nvPr/>
        </p:nvSpPr>
        <p:spPr>
          <a:xfrm>
            <a:off x="7239001" y="64770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313318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76200"/>
            <a:ext cx="7924800" cy="1143000"/>
          </a:xfrm>
        </p:spPr>
        <p:txBody>
          <a:bodyPr/>
          <a:lstStyle/>
          <a:p>
            <a:pPr>
              <a:lnSpc>
                <a:spcPts val="2800"/>
              </a:lnSpc>
            </a:pPr>
            <a:r>
              <a:rPr lang="en-US" sz="2800" dirty="0"/>
              <a:t>Questions Raised by </a:t>
            </a:r>
            <a:br>
              <a:rPr lang="en-US" sz="2800" dirty="0"/>
            </a:br>
            <a:r>
              <a:rPr lang="en-US" sz="2800" dirty="0"/>
              <a:t>Matrix and Materiality Process Reporting?</a:t>
            </a:r>
          </a:p>
        </p:txBody>
      </p:sp>
      <p:sp>
        <p:nvSpPr>
          <p:cNvPr id="3" name="Content Placeholder 2"/>
          <p:cNvSpPr>
            <a:spLocks noGrp="1"/>
          </p:cNvSpPr>
          <p:nvPr>
            <p:ph idx="1"/>
          </p:nvPr>
        </p:nvSpPr>
        <p:spPr>
          <a:xfrm>
            <a:off x="3162300" y="1676400"/>
            <a:ext cx="7086600" cy="2514600"/>
          </a:xfrm>
        </p:spPr>
        <p:txBody>
          <a:bodyPr/>
          <a:lstStyle/>
          <a:p>
            <a:pPr marL="457200" indent="-457200">
              <a:buFont typeface="+mj-lt"/>
              <a:buAutoNum type="arabicPeriod" startAt="3"/>
            </a:pPr>
            <a:r>
              <a:rPr lang="en-US" sz="2400" b="1" dirty="0"/>
              <a:t>Impact issues:</a:t>
            </a:r>
          </a:p>
          <a:p>
            <a:pPr marL="857250" lvl="1" indent="-457200"/>
            <a:r>
              <a:rPr lang="en-US" sz="1800" dirty="0"/>
              <a:t>How are the organization’s impacts determined?</a:t>
            </a:r>
          </a:p>
          <a:p>
            <a:pPr marL="857250" lvl="1" indent="-457200"/>
            <a:r>
              <a:rPr lang="en-US" sz="1800" dirty="0"/>
              <a:t>Are the impacts local, regional, national, or global?</a:t>
            </a:r>
          </a:p>
          <a:p>
            <a:pPr marL="857250" lvl="1" indent="-457200"/>
            <a:r>
              <a:rPr lang="en-US" sz="1800" dirty="0"/>
              <a:t>Are impacts in the supply chain considered?</a:t>
            </a:r>
          </a:p>
          <a:p>
            <a:pPr marL="857250" lvl="1" indent="-457200"/>
            <a:r>
              <a:rPr lang="en-US" sz="1800" dirty="0"/>
              <a:t>Are impacts to the org. used in stead of impacts by the org.?</a:t>
            </a:r>
          </a:p>
        </p:txBody>
      </p:sp>
      <p:sp>
        <p:nvSpPr>
          <p:cNvPr id="4" name="TextBox 3"/>
          <p:cNvSpPr txBox="1"/>
          <p:nvPr/>
        </p:nvSpPr>
        <p:spPr>
          <a:xfrm>
            <a:off x="7239001" y="64770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22822759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743200" y="367508"/>
            <a:ext cx="7543800" cy="470693"/>
          </a:xfrm>
          <a:noFill/>
        </p:spPr>
        <p:txBody>
          <a:bodyPr/>
          <a:lstStyle/>
          <a:p>
            <a:r>
              <a:rPr lang="en-US" altLang="en-US" sz="3500" i="1" dirty="0">
                <a:solidFill>
                  <a:srgbClr val="990000"/>
                </a:solidFill>
              </a:rPr>
              <a:t/>
            </a:r>
            <a:br>
              <a:rPr lang="en-US" altLang="en-US" sz="3500" i="1" dirty="0">
                <a:solidFill>
                  <a:srgbClr val="990000"/>
                </a:solidFill>
              </a:rPr>
            </a:br>
            <a:r>
              <a:rPr lang="en-US" sz="4000" dirty="0">
                <a:solidFill>
                  <a:srgbClr val="800000"/>
                </a:solidFill>
              </a:rPr>
              <a:t>Interesting Example of GRI-G4-like Approach: </a:t>
            </a:r>
            <a:r>
              <a:rPr lang="en-US" altLang="en-US" sz="3500" dirty="0">
                <a:solidFill>
                  <a:srgbClr val="990000"/>
                </a:solidFill>
              </a:rPr>
              <a:t/>
            </a:r>
            <a:br>
              <a:rPr lang="en-US" altLang="en-US" sz="3500" dirty="0">
                <a:solidFill>
                  <a:srgbClr val="990000"/>
                </a:solidFill>
              </a:rPr>
            </a:br>
            <a:r>
              <a:rPr lang="en-US" altLang="en-US" sz="2800" dirty="0">
                <a:solidFill>
                  <a:schemeClr val="tx1"/>
                </a:solidFill>
              </a:rPr>
              <a:t/>
            </a:r>
            <a:br>
              <a:rPr lang="en-US" altLang="en-US" sz="2800" dirty="0">
                <a:solidFill>
                  <a:schemeClr val="tx1"/>
                </a:solidFill>
              </a:rPr>
            </a:br>
            <a:endParaRPr lang="en-US" altLang="en-US" sz="1800" dirty="0">
              <a:solidFill>
                <a:srgbClr val="990000"/>
              </a:solidFill>
            </a:endParaRPr>
          </a:p>
        </p:txBody>
      </p:sp>
      <p:sp>
        <p:nvSpPr>
          <p:cNvPr id="396291" name="Rectangle 3"/>
          <p:cNvSpPr>
            <a:spLocks noGrp="1" noChangeArrowheads="1"/>
          </p:cNvSpPr>
          <p:nvPr>
            <p:ph type="body" idx="1"/>
          </p:nvPr>
        </p:nvSpPr>
        <p:spPr>
          <a:xfrm>
            <a:off x="3200400" y="2534812"/>
            <a:ext cx="7289800" cy="3886200"/>
          </a:xfrm>
          <a:noFill/>
        </p:spPr>
        <p:txBody>
          <a:bodyPr/>
          <a:lstStyle/>
          <a:p>
            <a:pPr marL="0" indent="0">
              <a:spcBef>
                <a:spcPts val="0"/>
              </a:spcBef>
              <a:buClr>
                <a:srgbClr val="003399"/>
              </a:buClr>
              <a:buNone/>
            </a:pPr>
            <a:r>
              <a:rPr lang="en-US" sz="2300" dirty="0">
                <a:solidFill>
                  <a:srgbClr val="000000"/>
                </a:solidFill>
              </a:rPr>
              <a:t>“Whilst many businesses produce materiality matrices, our 20 years’ experience of delivering and reporting on sustainability has led us to conclude that </a:t>
            </a:r>
            <a:r>
              <a:rPr lang="en-US" sz="2300" u="sng" dirty="0">
                <a:solidFill>
                  <a:srgbClr val="000000"/>
                </a:solidFill>
              </a:rPr>
              <a:t>approach is not appropriate for us</a:t>
            </a:r>
            <a:r>
              <a:rPr lang="en-US" sz="2300" dirty="0">
                <a:solidFill>
                  <a:srgbClr val="000000"/>
                </a:solidFill>
              </a:rPr>
              <a:t>.  The range and complexity of inputs to any particular issue make it, at times, overly simplified and detached from the daily reality of evaluating and responding to ethical and sustainability challenges… As such, we feel that </a:t>
            </a:r>
            <a:r>
              <a:rPr lang="en-US" sz="2300" u="sng" dirty="0">
                <a:solidFill>
                  <a:srgbClr val="000000"/>
                </a:solidFill>
              </a:rPr>
              <a:t>a more honest approach is to detail the range of inputs and then detail the material importance of each issue in the relevant report sections</a:t>
            </a:r>
            <a:r>
              <a:rPr lang="en-US" sz="2300" dirty="0">
                <a:solidFill>
                  <a:srgbClr val="000000"/>
                </a:solidFill>
              </a:rPr>
              <a:t>.” </a:t>
            </a:r>
          </a:p>
          <a:p>
            <a:pPr>
              <a:buClr>
                <a:srgbClr val="003399"/>
              </a:buClr>
              <a:buFont typeface="Wingdings" pitchFamily="2" charset="2"/>
              <a:buNone/>
            </a:pPr>
            <a:endParaRPr lang="en-US" altLang="en-US" sz="2400" dirty="0"/>
          </a:p>
        </p:txBody>
      </p:sp>
      <p:sp>
        <p:nvSpPr>
          <p:cNvPr id="28676" name="Text Box 4"/>
          <p:cNvSpPr txBox="1">
            <a:spLocks noChangeArrowheads="1"/>
          </p:cNvSpPr>
          <p:nvPr/>
        </p:nvSpPr>
        <p:spPr bwMode="auto">
          <a:xfrm>
            <a:off x="9221789" y="1649414"/>
            <a:ext cx="149643" cy="44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None/>
              <a:defRPr/>
            </a:pPr>
            <a:endParaRPr lang="en-US" altLang="en-US" dirty="0">
              <a:solidFill>
                <a:srgbClr val="000000"/>
              </a:solidFill>
            </a:endParaRPr>
          </a:p>
        </p:txBody>
      </p:sp>
      <p:sp>
        <p:nvSpPr>
          <p:cNvPr id="8" name="TextBox 7"/>
          <p:cNvSpPr txBox="1"/>
          <p:nvPr/>
        </p:nvSpPr>
        <p:spPr>
          <a:xfrm>
            <a:off x="7277844" y="63246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defRPr/>
            </a:pPr>
            <a:r>
              <a:rPr lang="en-US" sz="1200" dirty="0">
                <a:solidFill>
                  <a:srgbClr val="000000"/>
                </a:solidFill>
                <a:latin typeface="Arial" charset="0"/>
              </a:rPr>
              <a:t>©2017 William Blackburn Consulting, Ltd.</a:t>
            </a:r>
            <a:endParaRPr lang="en-US" sz="1200" u="sng" dirty="0">
              <a:solidFill>
                <a:srgbClr val="000000"/>
              </a:solidFill>
              <a:latin typeface="Arial" charset="0"/>
            </a:endParaRPr>
          </a:p>
        </p:txBody>
      </p:sp>
      <p:pic>
        <p:nvPicPr>
          <p:cNvPr id="3" name="Picture 2"/>
          <p:cNvPicPr>
            <a:picLocks noChangeAspect="1"/>
          </p:cNvPicPr>
          <p:nvPr/>
        </p:nvPicPr>
        <p:blipFill>
          <a:blip r:embed="rId3"/>
          <a:stretch>
            <a:fillRect/>
          </a:stretch>
        </p:blipFill>
        <p:spPr>
          <a:xfrm>
            <a:off x="8297189" y="1743418"/>
            <a:ext cx="1658256" cy="701101"/>
          </a:xfrm>
          <a:prstGeom prst="rect">
            <a:avLst/>
          </a:prstGeom>
        </p:spPr>
      </p:pic>
      <p:sp>
        <p:nvSpPr>
          <p:cNvPr id="5" name="TextBox 4"/>
          <p:cNvSpPr txBox="1"/>
          <p:nvPr/>
        </p:nvSpPr>
        <p:spPr>
          <a:xfrm>
            <a:off x="2667001" y="1246229"/>
            <a:ext cx="7288445" cy="1107996"/>
          </a:xfrm>
          <a:prstGeom prst="rect">
            <a:avLst/>
          </a:prstGeom>
          <a:noFill/>
        </p:spPr>
        <p:txBody>
          <a:bodyPr wrap="square" rtlCol="0">
            <a:spAutoFit/>
          </a:bodyPr>
          <a:lstStyle/>
          <a:p>
            <a:pPr marL="396875" lvl="1" indent="-396875" fontAlgn="base">
              <a:spcBef>
                <a:spcPct val="20000"/>
              </a:spcBef>
              <a:spcAft>
                <a:spcPct val="0"/>
              </a:spcAft>
              <a:buFont typeface="Wingdings" panose="05000000000000000000" pitchFamily="2" charset="2"/>
              <a:buChar char="q"/>
            </a:pPr>
            <a:r>
              <a:rPr lang="en-US" sz="2400" b="1" kern="0" dirty="0">
                <a:solidFill>
                  <a:srgbClr val="333399">
                    <a:lumMod val="75000"/>
                  </a:srgbClr>
                </a:solidFill>
              </a:rPr>
              <a:t>The Co-operative Group (bank, pharmacy, travel agent, grocery, etc.; UK)</a:t>
            </a:r>
          </a:p>
          <a:p>
            <a:pPr marL="285750" indent="-285750">
              <a:buFont typeface="Wingdings" panose="05000000000000000000" pitchFamily="2" charset="2"/>
              <a:buChar char="q"/>
            </a:pPr>
            <a:endParaRPr lang="en-US" dirty="0"/>
          </a:p>
        </p:txBody>
      </p:sp>
    </p:spTree>
    <p:extLst>
      <p:ext uri="{BB962C8B-B14F-4D97-AF65-F5344CB8AC3E}">
        <p14:creationId xmlns:p14="http://schemas.microsoft.com/office/powerpoint/2010/main" val="39683757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96291">
                                            <p:txEl>
                                              <p:pRg st="0" end="0"/>
                                            </p:txEl>
                                          </p:spTgt>
                                        </p:tgtEl>
                                        <p:attrNameLst>
                                          <p:attrName>style.visibility</p:attrName>
                                        </p:attrNameLst>
                                      </p:cBhvr>
                                      <p:to>
                                        <p:strVal val="visible"/>
                                      </p:to>
                                    </p:set>
                                    <p:anim calcmode="discrete" valueType="clr">
                                      <p:cBhvr override="childStyle">
                                        <p:cTn id="7" dur="80"/>
                                        <p:tgtEl>
                                          <p:spTgt spid="3962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629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9629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52400"/>
            <a:ext cx="7924800" cy="1143000"/>
          </a:xfrm>
        </p:spPr>
        <p:txBody>
          <a:bodyPr/>
          <a:lstStyle/>
          <a:p>
            <a:r>
              <a:rPr lang="en-US" sz="4000" dirty="0"/>
              <a:t>Observations about Materiality Process &amp; Reporting</a:t>
            </a:r>
          </a:p>
        </p:txBody>
      </p:sp>
      <p:sp>
        <p:nvSpPr>
          <p:cNvPr id="3" name="Content Placeholder 2"/>
          <p:cNvSpPr>
            <a:spLocks noGrp="1"/>
          </p:cNvSpPr>
          <p:nvPr>
            <p:ph idx="1"/>
          </p:nvPr>
        </p:nvSpPr>
        <p:spPr>
          <a:xfrm>
            <a:off x="3124200" y="1676401"/>
            <a:ext cx="7239000" cy="3382963"/>
          </a:xfrm>
        </p:spPr>
        <p:txBody>
          <a:bodyPr/>
          <a:lstStyle/>
          <a:p>
            <a:pPr>
              <a:spcBef>
                <a:spcPts val="0"/>
              </a:spcBef>
              <a:spcAft>
                <a:spcPts val="1200"/>
              </a:spcAft>
            </a:pPr>
            <a:r>
              <a:rPr lang="en-US" sz="2800" dirty="0">
                <a:solidFill>
                  <a:schemeClr val="tx1"/>
                </a:solidFill>
              </a:rPr>
              <a:t>Reporting, prompted by GRI G4 (2013), often leaves gaps, questions about process</a:t>
            </a:r>
          </a:p>
          <a:p>
            <a:pPr>
              <a:spcBef>
                <a:spcPts val="0"/>
              </a:spcBef>
              <a:spcAft>
                <a:spcPts val="1200"/>
              </a:spcAft>
            </a:pPr>
            <a:r>
              <a:rPr lang="en-US" sz="2800" dirty="0">
                <a:solidFill>
                  <a:schemeClr val="tx1"/>
                </a:solidFill>
              </a:rPr>
              <a:t>Process is rapidly evolving among and within companies</a:t>
            </a:r>
          </a:p>
          <a:p>
            <a:pPr>
              <a:spcBef>
                <a:spcPts val="0"/>
              </a:spcBef>
              <a:spcAft>
                <a:spcPts val="1200"/>
              </a:spcAft>
            </a:pPr>
            <a:r>
              <a:rPr lang="en-US" sz="2800" dirty="0">
                <a:solidFill>
                  <a:schemeClr val="tx1"/>
                </a:solidFill>
              </a:rPr>
              <a:t>Few companies do this the same way</a:t>
            </a:r>
          </a:p>
          <a:p>
            <a:pPr>
              <a:spcBef>
                <a:spcPts val="0"/>
              </a:spcBef>
              <a:spcAft>
                <a:spcPts val="1200"/>
              </a:spcAft>
            </a:pPr>
            <a:r>
              <a:rPr lang="en-US" sz="2800" dirty="0">
                <a:solidFill>
                  <a:schemeClr val="tx1"/>
                </a:solidFill>
              </a:rPr>
              <a:t>Some meld materiality and prioritization processes</a:t>
            </a:r>
          </a:p>
          <a:p>
            <a:endParaRPr lang="en-US" sz="2800" dirty="0"/>
          </a:p>
        </p:txBody>
      </p:sp>
      <p:sp>
        <p:nvSpPr>
          <p:cNvPr id="4" name="TextBox 3"/>
          <p:cNvSpPr txBox="1"/>
          <p:nvPr/>
        </p:nvSpPr>
        <p:spPr>
          <a:xfrm>
            <a:off x="7239001" y="61722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6537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981200"/>
            <a:ext cx="7162800" cy="1143000"/>
          </a:xfrm>
        </p:spPr>
        <p:txBody>
          <a:bodyPr/>
          <a:lstStyle/>
          <a:p>
            <a:r>
              <a:rPr lang="en-US" sz="4800" u="sng" dirty="0">
                <a:solidFill>
                  <a:srgbClr val="800000"/>
                </a:solidFill>
              </a:rPr>
              <a:t>Stakeholders</a:t>
            </a:r>
            <a:r>
              <a:rPr lang="en-US" sz="4800" dirty="0">
                <a:solidFill>
                  <a:srgbClr val="800000"/>
                </a:solidFill>
              </a:rPr>
              <a:t/>
            </a:r>
            <a:br>
              <a:rPr lang="en-US" sz="4800" dirty="0">
                <a:solidFill>
                  <a:srgbClr val="800000"/>
                </a:solidFill>
              </a:rPr>
            </a:br>
            <a:r>
              <a:rPr lang="en-US" sz="4000" dirty="0">
                <a:solidFill>
                  <a:schemeClr val="accent2">
                    <a:lumMod val="50000"/>
                  </a:schemeClr>
                </a:solidFill>
              </a:rPr>
              <a:t/>
            </a:r>
            <a:br>
              <a:rPr lang="en-US" sz="4000" dirty="0">
                <a:solidFill>
                  <a:schemeClr val="accent2">
                    <a:lumMod val="50000"/>
                  </a:schemeClr>
                </a:solidFill>
              </a:rPr>
            </a:br>
            <a:r>
              <a:rPr lang="en-US" sz="4000" dirty="0">
                <a:solidFill>
                  <a:schemeClr val="accent2">
                    <a:lumMod val="50000"/>
                  </a:schemeClr>
                </a:solidFill>
              </a:rPr>
              <a:t>---A Focus in Materiality/Prioritization and Reporting  Processes</a:t>
            </a:r>
          </a:p>
        </p:txBody>
      </p:sp>
      <p:sp>
        <p:nvSpPr>
          <p:cNvPr id="3" name="TextBox 2"/>
          <p:cNvSpPr txBox="1"/>
          <p:nvPr/>
        </p:nvSpPr>
        <p:spPr>
          <a:xfrm>
            <a:off x="7201905" y="59436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359273544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819400" y="228600"/>
            <a:ext cx="7848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eaLnBrk="1" hangingPunct="1">
              <a:spcBef>
                <a:spcPct val="0"/>
              </a:spcBef>
              <a:spcAft>
                <a:spcPct val="0"/>
              </a:spcAft>
              <a:buClrTx/>
              <a:buFontTx/>
              <a:buNone/>
            </a:pPr>
            <a:r>
              <a:rPr lang="en-US" altLang="en-US" dirty="0">
                <a:solidFill>
                  <a:srgbClr val="990000"/>
                </a:solidFill>
                <a:latin typeface="Tahoma" pitchFamily="34" charset="0"/>
              </a:rPr>
              <a:t>Business Needs the Loyalty of Key Stakeholders to Be Successful</a:t>
            </a:r>
          </a:p>
        </p:txBody>
      </p:sp>
      <p:sp>
        <p:nvSpPr>
          <p:cNvPr id="18435" name="Oval 3"/>
          <p:cNvSpPr>
            <a:spLocks noChangeArrowheads="1"/>
          </p:cNvSpPr>
          <p:nvPr/>
        </p:nvSpPr>
        <p:spPr bwMode="auto">
          <a:xfrm>
            <a:off x="5867400" y="3124200"/>
            <a:ext cx="1219200" cy="1219200"/>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endParaRPr lang="en-US" altLang="en-US" dirty="0"/>
          </a:p>
        </p:txBody>
      </p:sp>
      <p:sp>
        <p:nvSpPr>
          <p:cNvPr id="18436" name="Oval 4"/>
          <p:cNvSpPr>
            <a:spLocks noChangeArrowheads="1"/>
          </p:cNvSpPr>
          <p:nvPr/>
        </p:nvSpPr>
        <p:spPr bwMode="auto">
          <a:xfrm>
            <a:off x="5638800" y="2819400"/>
            <a:ext cx="1219200" cy="1371600"/>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endParaRPr lang="en-US" altLang="en-US" dirty="0"/>
          </a:p>
        </p:txBody>
      </p:sp>
      <p:sp>
        <p:nvSpPr>
          <p:cNvPr id="18437" name="Rectangle 5"/>
          <p:cNvSpPr>
            <a:spLocks noChangeArrowheads="1"/>
          </p:cNvSpPr>
          <p:nvPr/>
        </p:nvSpPr>
        <p:spPr bwMode="auto">
          <a:xfrm>
            <a:off x="26670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eaLnBrk="1" hangingPunct="1">
              <a:spcBef>
                <a:spcPct val="20000"/>
              </a:spcBef>
              <a:spcAft>
                <a:spcPct val="0"/>
              </a:spcAft>
              <a:buClrTx/>
              <a:buFontTx/>
              <a:buNone/>
            </a:pPr>
            <a:endParaRPr lang="en-US" altLang="en-US" sz="3200" b="0" dirty="0">
              <a:latin typeface="Tahoma" pitchFamily="34" charset="0"/>
            </a:endParaRPr>
          </a:p>
          <a:p>
            <a:pPr eaLnBrk="1" hangingPunct="1">
              <a:spcBef>
                <a:spcPct val="20000"/>
              </a:spcBef>
              <a:spcAft>
                <a:spcPct val="0"/>
              </a:spcAft>
              <a:buClrTx/>
              <a:buFontTx/>
              <a:buNone/>
            </a:pPr>
            <a:endParaRPr lang="en-US" altLang="en-US" sz="3200" b="0" dirty="0">
              <a:latin typeface="Tahoma" pitchFamily="34" charset="0"/>
            </a:endParaRPr>
          </a:p>
          <a:p>
            <a:pPr eaLnBrk="1" hangingPunct="1">
              <a:spcBef>
                <a:spcPct val="20000"/>
              </a:spcBef>
              <a:spcAft>
                <a:spcPct val="0"/>
              </a:spcAft>
              <a:buClrTx/>
              <a:buFontTx/>
              <a:buNone/>
            </a:pPr>
            <a:endParaRPr lang="en-US" altLang="en-US" sz="3200" b="0" dirty="0">
              <a:latin typeface="Tahoma" pitchFamily="34" charset="0"/>
            </a:endParaRPr>
          </a:p>
        </p:txBody>
      </p:sp>
      <p:sp>
        <p:nvSpPr>
          <p:cNvPr id="18438" name="Oval 6"/>
          <p:cNvSpPr>
            <a:spLocks noChangeArrowheads="1"/>
          </p:cNvSpPr>
          <p:nvPr/>
        </p:nvSpPr>
        <p:spPr bwMode="auto">
          <a:xfrm>
            <a:off x="3429000" y="2057400"/>
            <a:ext cx="1676400" cy="838200"/>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eaLnBrk="1" hangingPunct="1">
              <a:spcBef>
                <a:spcPct val="0"/>
              </a:spcBef>
              <a:spcAft>
                <a:spcPct val="0"/>
              </a:spcAft>
              <a:buClrTx/>
              <a:buFontTx/>
              <a:buNone/>
            </a:pPr>
            <a:r>
              <a:rPr lang="en-US" altLang="en-US" sz="2400" b="0" dirty="0">
                <a:solidFill>
                  <a:srgbClr val="000000"/>
                </a:solidFill>
                <a:latin typeface="Times New Roman" pitchFamily="18" charset="0"/>
              </a:rPr>
              <a:t>Investors</a:t>
            </a:r>
          </a:p>
        </p:txBody>
      </p:sp>
      <p:sp>
        <p:nvSpPr>
          <p:cNvPr id="18439" name="Oval 7"/>
          <p:cNvSpPr>
            <a:spLocks noChangeArrowheads="1"/>
          </p:cNvSpPr>
          <p:nvPr/>
        </p:nvSpPr>
        <p:spPr bwMode="auto">
          <a:xfrm>
            <a:off x="5562600" y="2362200"/>
            <a:ext cx="2133600" cy="20574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eaLnBrk="1" hangingPunct="1">
              <a:spcBef>
                <a:spcPct val="0"/>
              </a:spcBef>
              <a:spcAft>
                <a:spcPct val="0"/>
              </a:spcAft>
              <a:buClrTx/>
              <a:buFontTx/>
              <a:buNone/>
            </a:pPr>
            <a:r>
              <a:rPr lang="en-US" altLang="en-US" sz="2400" b="0" dirty="0">
                <a:solidFill>
                  <a:schemeClr val="bg1"/>
                </a:solidFill>
                <a:latin typeface="Times New Roman" pitchFamily="18" charset="0"/>
              </a:rPr>
              <a:t>Our </a:t>
            </a:r>
          </a:p>
          <a:p>
            <a:pPr algn="ctr" eaLnBrk="1" hangingPunct="1">
              <a:spcBef>
                <a:spcPct val="0"/>
              </a:spcBef>
              <a:spcAft>
                <a:spcPct val="0"/>
              </a:spcAft>
              <a:buClrTx/>
              <a:buFontTx/>
              <a:buNone/>
            </a:pPr>
            <a:r>
              <a:rPr lang="en-US" altLang="en-US" sz="2400" b="0" dirty="0">
                <a:solidFill>
                  <a:schemeClr val="bg1"/>
                </a:solidFill>
                <a:latin typeface="Times New Roman" pitchFamily="18" charset="0"/>
              </a:rPr>
              <a:t>Company</a:t>
            </a:r>
          </a:p>
        </p:txBody>
      </p:sp>
      <p:sp>
        <p:nvSpPr>
          <p:cNvPr id="18440" name="Oval 8"/>
          <p:cNvSpPr>
            <a:spLocks noChangeArrowheads="1"/>
          </p:cNvSpPr>
          <p:nvPr/>
        </p:nvSpPr>
        <p:spPr bwMode="auto">
          <a:xfrm>
            <a:off x="3429000" y="2971800"/>
            <a:ext cx="1676400" cy="838200"/>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eaLnBrk="1" hangingPunct="1">
              <a:spcBef>
                <a:spcPct val="0"/>
              </a:spcBef>
              <a:spcAft>
                <a:spcPct val="0"/>
              </a:spcAft>
              <a:buClrTx/>
              <a:buFontTx/>
              <a:buNone/>
            </a:pPr>
            <a:r>
              <a:rPr lang="en-US" altLang="en-US" sz="2400" b="0" dirty="0">
                <a:solidFill>
                  <a:srgbClr val="000000"/>
                </a:solidFill>
                <a:latin typeface="Times New Roman" pitchFamily="18" charset="0"/>
              </a:rPr>
              <a:t>Government</a:t>
            </a:r>
          </a:p>
        </p:txBody>
      </p:sp>
      <p:sp>
        <p:nvSpPr>
          <p:cNvPr id="18441" name="Oval 9"/>
          <p:cNvSpPr>
            <a:spLocks noChangeArrowheads="1"/>
          </p:cNvSpPr>
          <p:nvPr/>
        </p:nvSpPr>
        <p:spPr bwMode="auto">
          <a:xfrm>
            <a:off x="3429000" y="3886200"/>
            <a:ext cx="1676400" cy="838200"/>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eaLnBrk="1" hangingPunct="1">
              <a:spcBef>
                <a:spcPct val="0"/>
              </a:spcBef>
              <a:spcAft>
                <a:spcPct val="0"/>
              </a:spcAft>
              <a:buClrTx/>
              <a:buFontTx/>
              <a:buNone/>
            </a:pPr>
            <a:r>
              <a:rPr lang="en-US" altLang="en-US" sz="2400" b="0" dirty="0">
                <a:solidFill>
                  <a:srgbClr val="000000"/>
                </a:solidFill>
                <a:latin typeface="Times New Roman" pitchFamily="18" charset="0"/>
              </a:rPr>
              <a:t>Customers</a:t>
            </a:r>
          </a:p>
        </p:txBody>
      </p:sp>
      <p:sp>
        <p:nvSpPr>
          <p:cNvPr id="18442" name="Line 10"/>
          <p:cNvSpPr>
            <a:spLocks noChangeShapeType="1"/>
          </p:cNvSpPr>
          <p:nvPr/>
        </p:nvSpPr>
        <p:spPr bwMode="auto">
          <a:xfrm>
            <a:off x="5105400" y="2590800"/>
            <a:ext cx="38100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443" name="Line 11"/>
          <p:cNvSpPr>
            <a:spLocks noChangeShapeType="1"/>
          </p:cNvSpPr>
          <p:nvPr/>
        </p:nvSpPr>
        <p:spPr bwMode="auto">
          <a:xfrm>
            <a:off x="5105400" y="3429000"/>
            <a:ext cx="457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444" name="Line 12"/>
          <p:cNvSpPr>
            <a:spLocks noChangeShapeType="1"/>
          </p:cNvSpPr>
          <p:nvPr/>
        </p:nvSpPr>
        <p:spPr bwMode="auto">
          <a:xfrm flipV="1">
            <a:off x="5105400" y="3962400"/>
            <a:ext cx="38100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445" name="Oval 13"/>
          <p:cNvSpPr>
            <a:spLocks noChangeArrowheads="1"/>
          </p:cNvSpPr>
          <p:nvPr/>
        </p:nvSpPr>
        <p:spPr bwMode="auto">
          <a:xfrm>
            <a:off x="8077200" y="1905000"/>
            <a:ext cx="1676400" cy="914400"/>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eaLnBrk="1" hangingPunct="1">
              <a:spcBef>
                <a:spcPct val="0"/>
              </a:spcBef>
              <a:spcAft>
                <a:spcPct val="0"/>
              </a:spcAft>
              <a:buClrTx/>
              <a:buFontTx/>
              <a:buNone/>
            </a:pPr>
            <a:r>
              <a:rPr lang="en-US" altLang="en-US" sz="2400" b="0" dirty="0">
                <a:solidFill>
                  <a:srgbClr val="000000"/>
                </a:solidFill>
                <a:latin typeface="Times New Roman" pitchFamily="18" charset="0"/>
              </a:rPr>
              <a:t>Other </a:t>
            </a:r>
          </a:p>
          <a:p>
            <a:pPr algn="ctr" eaLnBrk="1" hangingPunct="1">
              <a:spcBef>
                <a:spcPct val="0"/>
              </a:spcBef>
              <a:spcAft>
                <a:spcPct val="0"/>
              </a:spcAft>
              <a:buClrTx/>
              <a:buFontTx/>
              <a:buNone/>
            </a:pPr>
            <a:r>
              <a:rPr lang="en-US" altLang="en-US" sz="2400" b="0" dirty="0">
                <a:solidFill>
                  <a:srgbClr val="000000"/>
                </a:solidFill>
                <a:latin typeface="Times New Roman" pitchFamily="18" charset="0"/>
              </a:rPr>
              <a:t>Companies</a:t>
            </a:r>
          </a:p>
        </p:txBody>
      </p:sp>
      <p:sp>
        <p:nvSpPr>
          <p:cNvPr id="18446" name="Oval 14"/>
          <p:cNvSpPr>
            <a:spLocks noChangeArrowheads="1"/>
          </p:cNvSpPr>
          <p:nvPr/>
        </p:nvSpPr>
        <p:spPr bwMode="auto">
          <a:xfrm>
            <a:off x="8153400" y="2971800"/>
            <a:ext cx="1676400" cy="838200"/>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eaLnBrk="1" hangingPunct="1">
              <a:spcBef>
                <a:spcPct val="0"/>
              </a:spcBef>
              <a:spcAft>
                <a:spcPct val="0"/>
              </a:spcAft>
              <a:buClrTx/>
              <a:buFontTx/>
              <a:buNone/>
            </a:pPr>
            <a:r>
              <a:rPr lang="en-US" altLang="en-US" sz="2400" b="0" dirty="0">
                <a:solidFill>
                  <a:srgbClr val="000000"/>
                </a:solidFill>
                <a:latin typeface="Times New Roman" pitchFamily="18" charset="0"/>
              </a:rPr>
              <a:t>Communities</a:t>
            </a:r>
          </a:p>
        </p:txBody>
      </p:sp>
      <p:sp>
        <p:nvSpPr>
          <p:cNvPr id="18447" name="Oval 15"/>
          <p:cNvSpPr>
            <a:spLocks noChangeArrowheads="1"/>
          </p:cNvSpPr>
          <p:nvPr/>
        </p:nvSpPr>
        <p:spPr bwMode="auto">
          <a:xfrm>
            <a:off x="8153400" y="3886200"/>
            <a:ext cx="1676400" cy="838200"/>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eaLnBrk="1" hangingPunct="1">
              <a:spcBef>
                <a:spcPct val="0"/>
              </a:spcBef>
              <a:spcAft>
                <a:spcPct val="0"/>
              </a:spcAft>
              <a:buClrTx/>
              <a:buFontTx/>
              <a:buNone/>
            </a:pPr>
            <a:r>
              <a:rPr lang="en-US" altLang="en-US" sz="2400" b="0" dirty="0">
                <a:solidFill>
                  <a:srgbClr val="000000"/>
                </a:solidFill>
                <a:latin typeface="Times New Roman" pitchFamily="18" charset="0"/>
              </a:rPr>
              <a:t>Rating </a:t>
            </a:r>
          </a:p>
          <a:p>
            <a:pPr algn="ctr" eaLnBrk="1" hangingPunct="1">
              <a:spcBef>
                <a:spcPct val="0"/>
              </a:spcBef>
              <a:spcAft>
                <a:spcPct val="0"/>
              </a:spcAft>
              <a:buClrTx/>
              <a:buFontTx/>
              <a:buNone/>
            </a:pPr>
            <a:r>
              <a:rPr lang="en-US" altLang="en-US" sz="2400" b="0" dirty="0">
                <a:solidFill>
                  <a:srgbClr val="000000"/>
                </a:solidFill>
                <a:latin typeface="Times New Roman" pitchFamily="18" charset="0"/>
              </a:rPr>
              <a:t>Groups</a:t>
            </a:r>
          </a:p>
        </p:txBody>
      </p:sp>
      <p:sp>
        <p:nvSpPr>
          <p:cNvPr id="18448" name="Oval 16"/>
          <p:cNvSpPr>
            <a:spLocks noChangeArrowheads="1"/>
          </p:cNvSpPr>
          <p:nvPr/>
        </p:nvSpPr>
        <p:spPr bwMode="auto">
          <a:xfrm>
            <a:off x="8077200" y="4876800"/>
            <a:ext cx="1676400" cy="838200"/>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eaLnBrk="1" hangingPunct="1">
              <a:spcBef>
                <a:spcPct val="0"/>
              </a:spcBef>
              <a:spcAft>
                <a:spcPct val="0"/>
              </a:spcAft>
              <a:buClrTx/>
              <a:buFontTx/>
              <a:buNone/>
            </a:pPr>
            <a:r>
              <a:rPr lang="en-US" altLang="en-US" sz="2400" b="0" dirty="0">
                <a:solidFill>
                  <a:srgbClr val="000000"/>
                </a:solidFill>
                <a:latin typeface="Times New Roman" pitchFamily="18" charset="0"/>
              </a:rPr>
              <a:t>General</a:t>
            </a:r>
          </a:p>
          <a:p>
            <a:pPr algn="ctr" eaLnBrk="1" hangingPunct="1">
              <a:spcBef>
                <a:spcPct val="0"/>
              </a:spcBef>
              <a:spcAft>
                <a:spcPct val="0"/>
              </a:spcAft>
              <a:buClrTx/>
              <a:buFontTx/>
              <a:buNone/>
            </a:pPr>
            <a:r>
              <a:rPr lang="en-US" altLang="en-US" sz="2400" b="0" dirty="0">
                <a:solidFill>
                  <a:srgbClr val="000000"/>
                </a:solidFill>
                <a:latin typeface="Times New Roman" pitchFamily="18" charset="0"/>
              </a:rPr>
              <a:t>Public</a:t>
            </a:r>
          </a:p>
        </p:txBody>
      </p:sp>
      <p:sp>
        <p:nvSpPr>
          <p:cNvPr id="18449" name="Line 17"/>
          <p:cNvSpPr>
            <a:spLocks noChangeShapeType="1"/>
          </p:cNvSpPr>
          <p:nvPr/>
        </p:nvSpPr>
        <p:spPr bwMode="auto">
          <a:xfrm flipH="1">
            <a:off x="7772400" y="2438400"/>
            <a:ext cx="30480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450" name="Line 18"/>
          <p:cNvSpPr>
            <a:spLocks noChangeShapeType="1"/>
          </p:cNvSpPr>
          <p:nvPr/>
        </p:nvSpPr>
        <p:spPr bwMode="auto">
          <a:xfrm flipH="1">
            <a:off x="7696200" y="3352800"/>
            <a:ext cx="457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451" name="Line 19"/>
          <p:cNvSpPr>
            <a:spLocks noChangeShapeType="1"/>
          </p:cNvSpPr>
          <p:nvPr/>
        </p:nvSpPr>
        <p:spPr bwMode="auto">
          <a:xfrm>
            <a:off x="7686675" y="4038600"/>
            <a:ext cx="457200" cy="2286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452" name="Line 20"/>
          <p:cNvSpPr>
            <a:spLocks noChangeShapeType="1"/>
          </p:cNvSpPr>
          <p:nvPr/>
        </p:nvSpPr>
        <p:spPr bwMode="auto">
          <a:xfrm>
            <a:off x="7467600" y="5410200"/>
            <a:ext cx="22860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8453" name="Line 21"/>
          <p:cNvSpPr>
            <a:spLocks noChangeShapeType="1"/>
          </p:cNvSpPr>
          <p:nvPr/>
        </p:nvSpPr>
        <p:spPr bwMode="auto">
          <a:xfrm>
            <a:off x="7467600" y="5486400"/>
            <a:ext cx="22860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8454" name="Line 22"/>
          <p:cNvSpPr>
            <a:spLocks noChangeShapeType="1"/>
          </p:cNvSpPr>
          <p:nvPr/>
        </p:nvSpPr>
        <p:spPr bwMode="auto">
          <a:xfrm>
            <a:off x="7581900" y="4585901"/>
            <a:ext cx="609600" cy="505598"/>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455" name="Oval 23"/>
          <p:cNvSpPr>
            <a:spLocks noChangeArrowheads="1"/>
          </p:cNvSpPr>
          <p:nvPr/>
        </p:nvSpPr>
        <p:spPr bwMode="auto">
          <a:xfrm>
            <a:off x="3352800" y="4800600"/>
            <a:ext cx="1676400" cy="838200"/>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eaLnBrk="1" hangingPunct="1">
              <a:spcBef>
                <a:spcPct val="0"/>
              </a:spcBef>
              <a:spcAft>
                <a:spcPct val="0"/>
              </a:spcAft>
              <a:buClrTx/>
              <a:buFontTx/>
              <a:buNone/>
            </a:pPr>
            <a:r>
              <a:rPr lang="en-US" altLang="en-US" sz="2400" b="0" dirty="0">
                <a:solidFill>
                  <a:srgbClr val="000000"/>
                </a:solidFill>
                <a:latin typeface="Times New Roman" pitchFamily="18" charset="0"/>
              </a:rPr>
              <a:t>Activists</a:t>
            </a:r>
          </a:p>
        </p:txBody>
      </p:sp>
      <p:sp>
        <p:nvSpPr>
          <p:cNvPr id="18456" name="Line 24"/>
          <p:cNvSpPr>
            <a:spLocks noChangeShapeType="1"/>
          </p:cNvSpPr>
          <p:nvPr/>
        </p:nvSpPr>
        <p:spPr bwMode="auto">
          <a:xfrm flipV="1">
            <a:off x="5029200" y="4676002"/>
            <a:ext cx="609600" cy="50559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 name="TextBox 24"/>
          <p:cNvSpPr txBox="1"/>
          <p:nvPr/>
        </p:nvSpPr>
        <p:spPr>
          <a:xfrm>
            <a:off x="7204076" y="6123802"/>
            <a:ext cx="3009157"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980966484"/>
      </p:ext>
    </p:extLst>
  </p:cSld>
  <p:clrMapOvr>
    <a:masterClrMapping/>
  </p:clrMapOvr>
  <p:transition>
    <p:zoom dir="in"/>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953000" y="152400"/>
            <a:ext cx="5334000" cy="1855788"/>
          </a:xfrm>
        </p:spPr>
        <p:txBody>
          <a:bodyPr/>
          <a:lstStyle/>
          <a:p>
            <a:pPr eaLnBrk="1" hangingPunct="1"/>
            <a:r>
              <a:rPr lang="en-US" altLang="en-US" sz="4000" dirty="0">
                <a:solidFill>
                  <a:srgbClr val="990000"/>
                </a:solidFill>
              </a:rPr>
              <a:t>Building Stakeholder Loyalty</a:t>
            </a:r>
          </a:p>
        </p:txBody>
      </p:sp>
      <p:sp>
        <p:nvSpPr>
          <p:cNvPr id="494595" name="Oval 3"/>
          <p:cNvSpPr>
            <a:spLocks noChangeArrowheads="1"/>
          </p:cNvSpPr>
          <p:nvPr/>
        </p:nvSpPr>
        <p:spPr bwMode="auto">
          <a:xfrm>
            <a:off x="5791200" y="1828800"/>
            <a:ext cx="2362200" cy="1600200"/>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a:spcBef>
                <a:spcPct val="0"/>
              </a:spcBef>
              <a:spcAft>
                <a:spcPct val="0"/>
              </a:spcAft>
              <a:buClrTx/>
              <a:buFontTx/>
              <a:buNone/>
            </a:pPr>
            <a:r>
              <a:rPr lang="en-US" altLang="en-US" sz="2400" b="0" dirty="0"/>
              <a:t>Credibility</a:t>
            </a:r>
          </a:p>
        </p:txBody>
      </p:sp>
      <p:sp>
        <p:nvSpPr>
          <p:cNvPr id="494596" name="Oval 4"/>
          <p:cNvSpPr>
            <a:spLocks noChangeArrowheads="1"/>
          </p:cNvSpPr>
          <p:nvPr/>
        </p:nvSpPr>
        <p:spPr bwMode="auto">
          <a:xfrm>
            <a:off x="5943600" y="4038600"/>
            <a:ext cx="2209800" cy="1600200"/>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a:spcBef>
                <a:spcPct val="0"/>
              </a:spcBef>
              <a:spcAft>
                <a:spcPct val="0"/>
              </a:spcAft>
              <a:buClrTx/>
              <a:buFontTx/>
              <a:buNone/>
            </a:pPr>
            <a:r>
              <a:rPr lang="en-US" altLang="en-US" sz="2400" b="0" dirty="0"/>
              <a:t>Econ, Env, Soc</a:t>
            </a:r>
          </a:p>
          <a:p>
            <a:pPr algn="ctr">
              <a:spcBef>
                <a:spcPct val="0"/>
              </a:spcBef>
              <a:spcAft>
                <a:spcPct val="0"/>
              </a:spcAft>
              <a:buClrTx/>
              <a:buFontTx/>
              <a:buNone/>
            </a:pPr>
            <a:r>
              <a:rPr lang="en-US" altLang="en-US" sz="2400" b="0" dirty="0"/>
              <a:t>Performance</a:t>
            </a:r>
          </a:p>
        </p:txBody>
      </p:sp>
      <p:sp>
        <p:nvSpPr>
          <p:cNvPr id="494597" name="Oval 5"/>
          <p:cNvSpPr>
            <a:spLocks noChangeArrowheads="1"/>
          </p:cNvSpPr>
          <p:nvPr/>
        </p:nvSpPr>
        <p:spPr bwMode="auto">
          <a:xfrm>
            <a:off x="2895600" y="1676400"/>
            <a:ext cx="2286000" cy="1676400"/>
          </a:xfrm>
          <a:prstGeom prst="ellipse">
            <a:avLst/>
          </a:prstGeom>
          <a:solidFill>
            <a:srgbClr val="0000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a:spcBef>
                <a:spcPct val="0"/>
              </a:spcBef>
              <a:spcAft>
                <a:spcPct val="0"/>
              </a:spcAft>
              <a:buClrTx/>
              <a:buFontTx/>
              <a:buNone/>
            </a:pPr>
            <a:r>
              <a:rPr lang="en-US" altLang="en-US" sz="2800" b="0" dirty="0">
                <a:solidFill>
                  <a:schemeClr val="bg1"/>
                </a:solidFill>
              </a:rPr>
              <a:t>Transparency</a:t>
            </a:r>
          </a:p>
        </p:txBody>
      </p:sp>
      <p:sp>
        <p:nvSpPr>
          <p:cNvPr id="494598" name="Oval 6"/>
          <p:cNvSpPr>
            <a:spLocks noChangeArrowheads="1"/>
          </p:cNvSpPr>
          <p:nvPr/>
        </p:nvSpPr>
        <p:spPr bwMode="auto">
          <a:xfrm>
            <a:off x="2971800" y="3657600"/>
            <a:ext cx="2362200" cy="1676400"/>
          </a:xfrm>
          <a:prstGeom prst="ellipse">
            <a:avLst/>
          </a:prstGeom>
          <a:solidFill>
            <a:srgbClr val="0000FF"/>
          </a:solidFill>
          <a:ln w="9525" algn="ctr">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pPr algn="ctr">
              <a:spcBef>
                <a:spcPct val="0"/>
              </a:spcBef>
              <a:spcAft>
                <a:spcPct val="0"/>
              </a:spcAft>
              <a:buClrTx/>
              <a:buFontTx/>
              <a:buNone/>
            </a:pPr>
            <a:r>
              <a:rPr lang="en-US" altLang="en-US" sz="2800" b="0" dirty="0">
                <a:solidFill>
                  <a:schemeClr val="bg1"/>
                </a:solidFill>
              </a:rPr>
              <a:t>Stakeholder</a:t>
            </a:r>
          </a:p>
          <a:p>
            <a:pPr algn="ctr">
              <a:spcBef>
                <a:spcPct val="0"/>
              </a:spcBef>
              <a:spcAft>
                <a:spcPct val="0"/>
              </a:spcAft>
              <a:buClrTx/>
              <a:buFontTx/>
              <a:buNone/>
            </a:pPr>
            <a:r>
              <a:rPr lang="en-US" altLang="en-US" sz="2400" b="0" dirty="0">
                <a:solidFill>
                  <a:schemeClr val="bg1"/>
                </a:solidFill>
              </a:rPr>
              <a:t>Engagement</a:t>
            </a:r>
          </a:p>
        </p:txBody>
      </p:sp>
      <p:sp>
        <p:nvSpPr>
          <p:cNvPr id="494599" name="AutoShape 7"/>
          <p:cNvSpPr>
            <a:spLocks noChangeArrowheads="1"/>
          </p:cNvSpPr>
          <p:nvPr/>
        </p:nvSpPr>
        <p:spPr bwMode="auto">
          <a:xfrm rot="-2212994">
            <a:off x="5162551" y="3748089"/>
            <a:ext cx="525463" cy="485775"/>
          </a:xfrm>
          <a:prstGeom prst="rightArrow">
            <a:avLst>
              <a:gd name="adj1" fmla="val 50000"/>
              <a:gd name="adj2" fmla="val 27043"/>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endParaRPr lang="en-US" altLang="en-US" dirty="0"/>
          </a:p>
        </p:txBody>
      </p:sp>
      <p:sp>
        <p:nvSpPr>
          <p:cNvPr id="494601" name="AutoShape 9"/>
          <p:cNvSpPr>
            <a:spLocks noChangeArrowheads="1"/>
          </p:cNvSpPr>
          <p:nvPr/>
        </p:nvSpPr>
        <p:spPr bwMode="auto">
          <a:xfrm rot="-2380714">
            <a:off x="7897813" y="3949701"/>
            <a:ext cx="704850" cy="485775"/>
          </a:xfrm>
          <a:prstGeom prst="rightArrow">
            <a:avLst>
              <a:gd name="adj1" fmla="val 50000"/>
              <a:gd name="adj2" fmla="val 36275"/>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endParaRPr lang="en-US" altLang="en-US" dirty="0"/>
          </a:p>
        </p:txBody>
      </p:sp>
      <p:sp>
        <p:nvSpPr>
          <p:cNvPr id="494602" name="AutoShape 10"/>
          <p:cNvSpPr>
            <a:spLocks noChangeArrowheads="1"/>
          </p:cNvSpPr>
          <p:nvPr/>
        </p:nvSpPr>
        <p:spPr bwMode="auto">
          <a:xfrm rot="1751920">
            <a:off x="8048625" y="2786064"/>
            <a:ext cx="609600" cy="485775"/>
          </a:xfrm>
          <a:prstGeom prst="rightArrow">
            <a:avLst>
              <a:gd name="adj1" fmla="val 50000"/>
              <a:gd name="adj2" fmla="val 31373"/>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endParaRPr lang="en-US" altLang="en-US" dirty="0"/>
          </a:p>
        </p:txBody>
      </p:sp>
      <p:sp>
        <p:nvSpPr>
          <p:cNvPr id="494603" name="AutoShape 11"/>
          <p:cNvSpPr>
            <a:spLocks noChangeArrowheads="1"/>
          </p:cNvSpPr>
          <p:nvPr/>
        </p:nvSpPr>
        <p:spPr bwMode="auto">
          <a:xfrm>
            <a:off x="8305800" y="2438400"/>
            <a:ext cx="2133600" cy="2514600"/>
          </a:xfrm>
          <a:prstGeom prst="star5">
            <a:avLst/>
          </a:prstGeom>
          <a:solidFill>
            <a:srgbClr val="7D2F3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nchor="ctr"/>
          <a:lstStyle/>
          <a:p>
            <a:pPr algn="ctr">
              <a:spcBef>
                <a:spcPct val="0"/>
              </a:spcBef>
              <a:spcAft>
                <a:spcPct val="0"/>
              </a:spcAft>
              <a:buClrTx/>
              <a:buFontTx/>
              <a:buNone/>
              <a:defRPr/>
            </a:pPr>
            <a:r>
              <a:rPr lang="en-US" sz="1850" dirty="0">
                <a:solidFill>
                  <a:schemeClr val="bg1"/>
                </a:solidFill>
                <a:latin typeface="Arial" charset="0"/>
              </a:rPr>
              <a:t>Stakeholder</a:t>
            </a:r>
          </a:p>
          <a:p>
            <a:pPr algn="ctr">
              <a:spcBef>
                <a:spcPct val="0"/>
              </a:spcBef>
              <a:spcAft>
                <a:spcPct val="0"/>
              </a:spcAft>
              <a:buClrTx/>
              <a:buFontTx/>
              <a:buNone/>
              <a:defRPr/>
            </a:pPr>
            <a:r>
              <a:rPr lang="en-US" sz="1850" dirty="0">
                <a:solidFill>
                  <a:schemeClr val="bg1"/>
                </a:solidFill>
                <a:latin typeface="Arial" charset="0"/>
              </a:rPr>
              <a:t>Loyalty</a:t>
            </a:r>
          </a:p>
        </p:txBody>
      </p:sp>
      <p:sp>
        <p:nvSpPr>
          <p:cNvPr id="494605" name="AutoShape 13"/>
          <p:cNvSpPr>
            <a:spLocks noChangeArrowheads="1"/>
          </p:cNvSpPr>
          <p:nvPr/>
        </p:nvSpPr>
        <p:spPr bwMode="auto">
          <a:xfrm rot="631189">
            <a:off x="5299076" y="4443414"/>
            <a:ext cx="525463" cy="485775"/>
          </a:xfrm>
          <a:prstGeom prst="rightArrow">
            <a:avLst>
              <a:gd name="adj1" fmla="val 50000"/>
              <a:gd name="adj2" fmla="val 27043"/>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endParaRPr lang="en-US" altLang="en-US" dirty="0"/>
          </a:p>
        </p:txBody>
      </p:sp>
      <p:sp>
        <p:nvSpPr>
          <p:cNvPr id="494606" name="AutoShape 14"/>
          <p:cNvSpPr>
            <a:spLocks noChangeArrowheads="1"/>
          </p:cNvSpPr>
          <p:nvPr/>
        </p:nvSpPr>
        <p:spPr bwMode="auto">
          <a:xfrm rot="430828">
            <a:off x="5175251" y="2376489"/>
            <a:ext cx="525463" cy="485775"/>
          </a:xfrm>
          <a:prstGeom prst="rightArrow">
            <a:avLst>
              <a:gd name="adj1" fmla="val 50000"/>
              <a:gd name="adj2" fmla="val 27043"/>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nchor="ctr"/>
          <a:lstStyle>
            <a:lvl1pPr>
              <a:defRPr sz="3600" b="1">
                <a:solidFill>
                  <a:schemeClr val="tx1"/>
                </a:solidFill>
                <a:latin typeface="Arial" pitchFamily="34" charset="0"/>
              </a:defRPr>
            </a:lvl1pPr>
            <a:lvl2pPr marL="742950" indent="-285750">
              <a:defRPr sz="3600" b="1">
                <a:solidFill>
                  <a:schemeClr val="tx1"/>
                </a:solidFill>
                <a:latin typeface="Arial" pitchFamily="34" charset="0"/>
              </a:defRPr>
            </a:lvl2pPr>
            <a:lvl3pPr marL="1143000" indent="-228600">
              <a:defRPr sz="3600" b="1">
                <a:solidFill>
                  <a:schemeClr val="tx1"/>
                </a:solidFill>
                <a:latin typeface="Arial" pitchFamily="34" charset="0"/>
              </a:defRPr>
            </a:lvl3pPr>
            <a:lvl4pPr marL="1600200" indent="-228600">
              <a:defRPr sz="3600" b="1">
                <a:solidFill>
                  <a:schemeClr val="tx1"/>
                </a:solidFill>
                <a:latin typeface="Arial" pitchFamily="34" charset="0"/>
              </a:defRPr>
            </a:lvl4pPr>
            <a:lvl5pPr marL="2057400" indent="-228600">
              <a:defRPr sz="3600" b="1">
                <a:solidFill>
                  <a:schemeClr val="tx1"/>
                </a:solidFill>
                <a:latin typeface="Arial" pitchFamily="34" charset="0"/>
              </a:defRPr>
            </a:lvl5pPr>
            <a:lvl6pPr marL="25146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6pPr>
            <a:lvl7pPr marL="29718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7pPr>
            <a:lvl8pPr marL="34290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8pPr>
            <a:lvl9pPr marL="3886200" indent="-228600" eaLnBrk="0" fontAlgn="base" hangingPunct="0">
              <a:spcBef>
                <a:spcPct val="70000"/>
              </a:spcBef>
              <a:spcAft>
                <a:spcPct val="20000"/>
              </a:spcAft>
              <a:buClr>
                <a:srgbClr val="000099"/>
              </a:buClr>
              <a:buFont typeface="Wingdings" pitchFamily="2" charset="2"/>
              <a:defRPr sz="3600" b="1">
                <a:solidFill>
                  <a:schemeClr val="tx1"/>
                </a:solidFill>
                <a:latin typeface="Arial" pitchFamily="34" charset="0"/>
              </a:defRPr>
            </a:lvl9pPr>
          </a:lstStyle>
          <a:p>
            <a:endParaRPr lang="en-US" altLang="en-US" dirty="0"/>
          </a:p>
        </p:txBody>
      </p:sp>
      <p:sp>
        <p:nvSpPr>
          <p:cNvPr id="13" name="TextBox 12"/>
          <p:cNvSpPr txBox="1"/>
          <p:nvPr/>
        </p:nvSpPr>
        <p:spPr>
          <a:xfrm>
            <a:off x="7204076" y="59436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613023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46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45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46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459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46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45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46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45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4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595" grpId="0" animBg="1"/>
      <p:bldP spid="494596" grpId="0" animBg="1"/>
      <p:bldP spid="494597" grpId="0" animBg="1"/>
      <p:bldP spid="494598" grpId="0" animBg="1"/>
      <p:bldP spid="494599" grpId="0" animBg="1"/>
      <p:bldP spid="494601" grpId="0" animBg="1"/>
      <p:bldP spid="494602" grpId="0" animBg="1"/>
      <p:bldP spid="494605" grpId="0" animBg="1"/>
      <p:bldP spid="49460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6690" name="Rectangle 2"/>
          <p:cNvSpPr>
            <a:spLocks noGrp="1" noChangeArrowheads="1"/>
          </p:cNvSpPr>
          <p:nvPr>
            <p:ph type="title"/>
          </p:nvPr>
        </p:nvSpPr>
        <p:spPr>
          <a:xfrm>
            <a:off x="2971800" y="304800"/>
            <a:ext cx="7315200" cy="654050"/>
          </a:xfrm>
        </p:spPr>
        <p:txBody>
          <a:bodyPr/>
          <a:lstStyle/>
          <a:p>
            <a:pPr>
              <a:lnSpc>
                <a:spcPts val="4000"/>
              </a:lnSpc>
              <a:tabLst>
                <a:tab pos="4459288" algn="ctr"/>
              </a:tabLst>
            </a:pPr>
            <a:r>
              <a:rPr lang="en-US" altLang="en-US" sz="4000" b="1" dirty="0">
                <a:solidFill>
                  <a:srgbClr val="990000"/>
                </a:solidFill>
              </a:rPr>
              <a:t>Sustainability Trends Drive </a:t>
            </a:r>
            <a:br>
              <a:rPr lang="en-US" altLang="en-US" sz="4000" b="1" dirty="0">
                <a:solidFill>
                  <a:srgbClr val="990000"/>
                </a:solidFill>
              </a:rPr>
            </a:br>
            <a:r>
              <a:rPr lang="en-US" altLang="en-US" sz="4000" b="1" dirty="0">
                <a:solidFill>
                  <a:srgbClr val="990000"/>
                </a:solidFill>
              </a:rPr>
              <a:t> Reaction of Organizations</a:t>
            </a:r>
          </a:p>
        </p:txBody>
      </p:sp>
      <p:sp>
        <p:nvSpPr>
          <p:cNvPr id="2546691" name="AutoShape 3"/>
          <p:cNvSpPr>
            <a:spLocks noChangeArrowheads="1"/>
          </p:cNvSpPr>
          <p:nvPr/>
        </p:nvSpPr>
        <p:spPr bwMode="auto">
          <a:xfrm>
            <a:off x="6071237" y="3665538"/>
            <a:ext cx="976313" cy="485775"/>
          </a:xfrm>
          <a:prstGeom prst="rightArrow">
            <a:avLst>
              <a:gd name="adj1" fmla="val 50000"/>
              <a:gd name="adj2" fmla="val 50245"/>
            </a:avLst>
          </a:prstGeom>
          <a:ln>
            <a:headEnd/>
            <a:tailEnd/>
          </a:ln>
          <a:extLst/>
        </p:spPr>
        <p:style>
          <a:lnRef idx="3">
            <a:schemeClr val="lt1"/>
          </a:lnRef>
          <a:fillRef idx="1">
            <a:schemeClr val="accent2"/>
          </a:fillRef>
          <a:effectRef idx="1">
            <a:schemeClr val="accent2"/>
          </a:effectRef>
          <a:fontRef idx="minor">
            <a:schemeClr val="lt1"/>
          </a:fontRef>
        </p:style>
        <p:txBody>
          <a:bodyPr wrap="none" lIns="74066" tIns="37033" rIns="74066" bIns="37033" anchor="ctr"/>
          <a:lstStyle/>
          <a:p>
            <a:pPr eaLnBrk="0" fontAlgn="base" hangingPunct="0">
              <a:spcBef>
                <a:spcPct val="0"/>
              </a:spcBef>
              <a:spcAft>
                <a:spcPct val="0"/>
              </a:spcAft>
            </a:pPr>
            <a:endParaRPr lang="en-US" dirty="0">
              <a:solidFill>
                <a:srgbClr val="FFFFFF"/>
              </a:solidFill>
            </a:endParaRPr>
          </a:p>
        </p:txBody>
      </p:sp>
      <p:sp>
        <p:nvSpPr>
          <p:cNvPr id="2546692" name="AutoShape 4"/>
          <p:cNvSpPr>
            <a:spLocks noChangeArrowheads="1"/>
          </p:cNvSpPr>
          <p:nvPr/>
        </p:nvSpPr>
        <p:spPr bwMode="auto">
          <a:xfrm>
            <a:off x="6071237" y="5265738"/>
            <a:ext cx="976313" cy="485775"/>
          </a:xfrm>
          <a:prstGeom prst="rightArrow">
            <a:avLst>
              <a:gd name="adj1" fmla="val 50000"/>
              <a:gd name="adj2" fmla="val 50245"/>
            </a:avLst>
          </a:prstGeom>
          <a:ln>
            <a:headEnd/>
            <a:tailEnd/>
          </a:ln>
          <a:extLst/>
        </p:spPr>
        <p:style>
          <a:lnRef idx="3">
            <a:schemeClr val="lt1"/>
          </a:lnRef>
          <a:fillRef idx="1">
            <a:schemeClr val="accent2"/>
          </a:fillRef>
          <a:effectRef idx="1">
            <a:schemeClr val="accent2"/>
          </a:effectRef>
          <a:fontRef idx="minor">
            <a:schemeClr val="lt1"/>
          </a:fontRef>
        </p:style>
        <p:txBody>
          <a:bodyPr wrap="none" lIns="74066" tIns="37033" rIns="74066" bIns="37033" anchor="ctr"/>
          <a:lstStyle/>
          <a:p>
            <a:pPr eaLnBrk="0" fontAlgn="base" hangingPunct="0">
              <a:spcBef>
                <a:spcPct val="0"/>
              </a:spcBef>
              <a:spcAft>
                <a:spcPct val="0"/>
              </a:spcAft>
            </a:pPr>
            <a:endParaRPr lang="en-US" dirty="0">
              <a:solidFill>
                <a:srgbClr val="FFFFFF"/>
              </a:solidFill>
            </a:endParaRPr>
          </a:p>
        </p:txBody>
      </p:sp>
      <p:sp>
        <p:nvSpPr>
          <p:cNvPr id="2546693" name="AutoShape 5"/>
          <p:cNvSpPr>
            <a:spLocks noChangeArrowheads="1"/>
          </p:cNvSpPr>
          <p:nvPr/>
        </p:nvSpPr>
        <p:spPr bwMode="auto">
          <a:xfrm>
            <a:off x="6071237" y="2170113"/>
            <a:ext cx="976313" cy="485775"/>
          </a:xfrm>
          <a:prstGeom prst="rightArrow">
            <a:avLst>
              <a:gd name="adj1" fmla="val 50000"/>
              <a:gd name="adj2" fmla="val 50245"/>
            </a:avLst>
          </a:prstGeom>
          <a:ln>
            <a:headEnd/>
            <a:tailEnd/>
          </a:ln>
          <a:extLst/>
        </p:spPr>
        <p:style>
          <a:lnRef idx="3">
            <a:schemeClr val="lt1"/>
          </a:lnRef>
          <a:fillRef idx="1">
            <a:schemeClr val="accent2"/>
          </a:fillRef>
          <a:effectRef idx="1">
            <a:schemeClr val="accent2"/>
          </a:effectRef>
          <a:fontRef idx="minor">
            <a:schemeClr val="lt1"/>
          </a:fontRef>
        </p:style>
        <p:txBody>
          <a:bodyPr wrap="none" lIns="74066" tIns="37033" rIns="74066" bIns="37033" anchor="ctr"/>
          <a:lstStyle/>
          <a:p>
            <a:pPr eaLnBrk="0" fontAlgn="base" hangingPunct="0">
              <a:spcBef>
                <a:spcPct val="0"/>
              </a:spcBef>
              <a:spcAft>
                <a:spcPct val="0"/>
              </a:spcAft>
            </a:pPr>
            <a:endParaRPr lang="en-US" dirty="0">
              <a:solidFill>
                <a:srgbClr val="00B050"/>
              </a:solidFill>
            </a:endParaRPr>
          </a:p>
        </p:txBody>
      </p:sp>
      <p:sp>
        <p:nvSpPr>
          <p:cNvPr id="2546695" name="Rectangle 7"/>
          <p:cNvSpPr>
            <a:spLocks noChangeArrowheads="1"/>
          </p:cNvSpPr>
          <p:nvPr/>
        </p:nvSpPr>
        <p:spPr bwMode="auto">
          <a:xfrm>
            <a:off x="7204076" y="5005705"/>
            <a:ext cx="2854324" cy="1200329"/>
          </a:xfrm>
          <a:prstGeom prst="rect">
            <a:avLst/>
          </a:prstGeom>
          <a:solidFill>
            <a:srgbClr val="99FFCC"/>
          </a:solidFill>
          <a:ln>
            <a:solidFill>
              <a:schemeClr val="tx1"/>
            </a:solidFill>
          </a:ln>
          <a:effectLst/>
          <a:extLst/>
        </p:spPr>
        <p:txBody>
          <a:bodyPr wrap="square">
            <a:spAutoFit/>
          </a:bodyPr>
          <a:lstStyle/>
          <a:p>
            <a:pPr algn="ctr" fontAlgn="base">
              <a:spcBef>
                <a:spcPct val="0"/>
              </a:spcBef>
              <a:spcAft>
                <a:spcPct val="0"/>
              </a:spcAft>
            </a:pPr>
            <a:endParaRPr lang="en-US" altLang="en-US" b="1" dirty="0">
              <a:solidFill>
                <a:srgbClr val="000000"/>
              </a:solidFill>
              <a:ea typeface="MS PGothic" pitchFamily="34" charset="-128"/>
            </a:endParaRPr>
          </a:p>
          <a:p>
            <a:pPr algn="ctr" fontAlgn="base">
              <a:spcBef>
                <a:spcPct val="0"/>
              </a:spcBef>
              <a:spcAft>
                <a:spcPct val="0"/>
              </a:spcAft>
            </a:pPr>
            <a:r>
              <a:rPr lang="en-US" altLang="en-US" b="1" dirty="0">
                <a:solidFill>
                  <a:srgbClr val="000000"/>
                </a:solidFill>
                <a:ea typeface="MS PGothic" pitchFamily="34" charset="-128"/>
              </a:rPr>
              <a:t>Diversity Programs</a:t>
            </a:r>
          </a:p>
          <a:p>
            <a:pPr algn="ctr" fontAlgn="base">
              <a:spcBef>
                <a:spcPct val="0"/>
              </a:spcBef>
              <a:spcAft>
                <a:spcPct val="0"/>
              </a:spcAft>
            </a:pPr>
            <a:endParaRPr lang="en-US" altLang="en-US" b="1" dirty="0">
              <a:solidFill>
                <a:srgbClr val="000000"/>
              </a:solidFill>
              <a:ea typeface="MS PGothic" pitchFamily="34" charset="-128"/>
            </a:endParaRPr>
          </a:p>
          <a:p>
            <a:pPr algn="ctr" fontAlgn="base">
              <a:spcBef>
                <a:spcPct val="0"/>
              </a:spcBef>
              <a:spcAft>
                <a:spcPct val="0"/>
              </a:spcAft>
            </a:pPr>
            <a:endParaRPr lang="en-US" altLang="en-US" b="1" dirty="0">
              <a:solidFill>
                <a:srgbClr val="000000"/>
              </a:solidFill>
              <a:ea typeface="MS PGothic" pitchFamily="34" charset="-128"/>
            </a:endParaRPr>
          </a:p>
        </p:txBody>
      </p:sp>
      <p:sp>
        <p:nvSpPr>
          <p:cNvPr id="2546701" name="Rectangle 13"/>
          <p:cNvSpPr>
            <a:spLocks noChangeArrowheads="1"/>
          </p:cNvSpPr>
          <p:nvPr/>
        </p:nvSpPr>
        <p:spPr bwMode="auto">
          <a:xfrm>
            <a:off x="7204076" y="3435985"/>
            <a:ext cx="2854324" cy="1200329"/>
          </a:xfrm>
          <a:prstGeom prst="rect">
            <a:avLst/>
          </a:prstGeom>
          <a:solidFill>
            <a:srgbClr val="99FFCC"/>
          </a:solidFill>
          <a:ln w="9525" algn="ctr">
            <a:solidFill>
              <a:schemeClr val="tx1"/>
            </a:solidFill>
            <a:miter lim="800000"/>
            <a:headEnd/>
            <a:tailEnd/>
          </a:ln>
          <a:effectLst/>
          <a:extLst/>
        </p:spPr>
        <p:txBody>
          <a:bodyPr wrap="square" anchor="ctr" anchorCtr="0">
            <a:spAutoFit/>
          </a:bodyPr>
          <a:lstStyle>
            <a:lvl1pPr marL="233363" indent="-233363">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Wingdings" pitchFamily="2" charset="2"/>
              <a:buChar char="§"/>
            </a:pPr>
            <a:r>
              <a:rPr lang="en-US" altLang="en-US" b="1" dirty="0">
                <a:solidFill>
                  <a:srgbClr val="000000"/>
                </a:solidFill>
                <a:ea typeface="MS PGothic" pitchFamily="34" charset="-128"/>
              </a:rPr>
              <a:t>Recycling </a:t>
            </a:r>
          </a:p>
          <a:p>
            <a:pPr fontAlgn="base">
              <a:spcBef>
                <a:spcPct val="0"/>
              </a:spcBef>
              <a:spcAft>
                <a:spcPct val="0"/>
              </a:spcAft>
              <a:buFont typeface="Wingdings" pitchFamily="2" charset="2"/>
              <a:buChar char="§"/>
            </a:pPr>
            <a:r>
              <a:rPr lang="en-US" altLang="en-US" b="1" dirty="0">
                <a:solidFill>
                  <a:srgbClr val="000000"/>
                </a:solidFill>
                <a:ea typeface="MS PGothic" pitchFamily="34" charset="-128"/>
              </a:rPr>
              <a:t>Recycled Content </a:t>
            </a:r>
          </a:p>
          <a:p>
            <a:pPr fontAlgn="base">
              <a:spcBef>
                <a:spcPct val="0"/>
              </a:spcBef>
              <a:spcAft>
                <a:spcPct val="0"/>
              </a:spcAft>
              <a:buFont typeface="Wingdings" pitchFamily="2" charset="2"/>
              <a:buChar char="§"/>
            </a:pPr>
            <a:r>
              <a:rPr lang="en-US" altLang="en-US" b="1" dirty="0">
                <a:solidFill>
                  <a:srgbClr val="000000"/>
                </a:solidFill>
                <a:ea typeface="MS PGothic" pitchFamily="34" charset="-128"/>
              </a:rPr>
              <a:t>Dematerialization</a:t>
            </a:r>
          </a:p>
          <a:p>
            <a:pPr marL="0" indent="0" fontAlgn="base">
              <a:spcBef>
                <a:spcPct val="0"/>
              </a:spcBef>
              <a:spcAft>
                <a:spcPct val="0"/>
              </a:spcAft>
            </a:pPr>
            <a:endParaRPr lang="en-US" altLang="en-US" b="1" dirty="0">
              <a:solidFill>
                <a:srgbClr val="000000"/>
              </a:solidFill>
              <a:ea typeface="MS PGothic" pitchFamily="34" charset="-128"/>
            </a:endParaRPr>
          </a:p>
        </p:txBody>
      </p:sp>
      <p:sp>
        <p:nvSpPr>
          <p:cNvPr id="2546702" name="Rectangle 14"/>
          <p:cNvSpPr>
            <a:spLocks noChangeArrowheads="1"/>
          </p:cNvSpPr>
          <p:nvPr/>
        </p:nvSpPr>
        <p:spPr bwMode="auto">
          <a:xfrm>
            <a:off x="3175636" y="1884184"/>
            <a:ext cx="2819400" cy="1200329"/>
          </a:xfrm>
          <a:prstGeom prst="rect">
            <a:avLst/>
          </a:prstGeom>
          <a:solidFill>
            <a:schemeClr val="bg2">
              <a:lumMod val="60000"/>
              <a:lumOff val="40000"/>
            </a:schemeClr>
          </a:solidFill>
          <a:ln w="9525" algn="ctr">
            <a:solidFill>
              <a:schemeClr val="tx1"/>
            </a:solidFill>
            <a:miter lim="800000"/>
            <a:headEnd/>
            <a:tailEnd/>
          </a:ln>
          <a:effectLst/>
          <a:extLst/>
        </p:spPr>
        <p:txBody>
          <a:bodyPr wrap="square">
            <a:spAutoFit/>
          </a:bodyPr>
          <a:lstStyle>
            <a:lvl1pPr marL="179388" indent="-1793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Wingdings" pitchFamily="2" charset="2"/>
              <a:buChar char="§"/>
            </a:pPr>
            <a:endParaRPr lang="en-US" altLang="en-US" b="1" dirty="0">
              <a:solidFill>
                <a:srgbClr val="DAEDEF">
                  <a:lumMod val="25000"/>
                </a:srgbClr>
              </a:solidFill>
              <a:ea typeface="MS PGothic" pitchFamily="34" charset="-128"/>
            </a:endParaRPr>
          </a:p>
          <a:p>
            <a:pPr fontAlgn="base">
              <a:spcBef>
                <a:spcPct val="0"/>
              </a:spcBef>
              <a:spcAft>
                <a:spcPct val="0"/>
              </a:spcAft>
              <a:buFont typeface="Wingdings" pitchFamily="2" charset="2"/>
              <a:buChar char="§"/>
            </a:pPr>
            <a:r>
              <a:rPr lang="en-US" altLang="en-US" b="1" dirty="0">
                <a:solidFill>
                  <a:srgbClr val="990000"/>
                </a:solidFill>
                <a:ea typeface="MS PGothic" pitchFamily="34" charset="-128"/>
              </a:rPr>
              <a:t>Climate Change </a:t>
            </a:r>
          </a:p>
          <a:p>
            <a:pPr fontAlgn="base">
              <a:spcBef>
                <a:spcPct val="0"/>
              </a:spcBef>
              <a:spcAft>
                <a:spcPct val="0"/>
              </a:spcAft>
              <a:buFont typeface="Wingdings" pitchFamily="2" charset="2"/>
              <a:buChar char="§"/>
            </a:pPr>
            <a:r>
              <a:rPr lang="en-US" altLang="en-US" b="1" dirty="0">
                <a:solidFill>
                  <a:srgbClr val="990000"/>
                </a:solidFill>
                <a:ea typeface="MS PGothic" pitchFamily="34" charset="-128"/>
              </a:rPr>
              <a:t>Fossil Fuel Depletion</a:t>
            </a:r>
          </a:p>
          <a:p>
            <a:pPr fontAlgn="base">
              <a:spcBef>
                <a:spcPct val="0"/>
              </a:spcBef>
              <a:spcAft>
                <a:spcPct val="0"/>
              </a:spcAft>
              <a:buFont typeface="Wingdings" pitchFamily="2" charset="2"/>
              <a:buChar char="§"/>
            </a:pPr>
            <a:endParaRPr lang="en-US" altLang="en-US" b="1" dirty="0">
              <a:solidFill>
                <a:srgbClr val="DAEDEF">
                  <a:lumMod val="25000"/>
                </a:srgbClr>
              </a:solidFill>
              <a:ea typeface="MS PGothic" pitchFamily="34" charset="-128"/>
            </a:endParaRPr>
          </a:p>
        </p:txBody>
      </p:sp>
      <p:sp>
        <p:nvSpPr>
          <p:cNvPr id="2546703" name="Rectangle 15"/>
          <p:cNvSpPr>
            <a:spLocks noChangeArrowheads="1"/>
          </p:cNvSpPr>
          <p:nvPr/>
        </p:nvSpPr>
        <p:spPr bwMode="auto">
          <a:xfrm>
            <a:off x="3175636" y="4913312"/>
            <a:ext cx="2819400" cy="1231106"/>
          </a:xfrm>
          <a:prstGeom prst="rect">
            <a:avLst/>
          </a:prstGeom>
          <a:solidFill>
            <a:schemeClr val="bg2">
              <a:lumMod val="60000"/>
              <a:lumOff val="40000"/>
            </a:schemeClr>
          </a:solidFill>
          <a:ln>
            <a:solidFill>
              <a:schemeClr val="tx1"/>
            </a:solidFill>
          </a:ln>
          <a:effectLst/>
          <a:extLst/>
        </p:spPr>
        <p:txBody>
          <a:bodyPr wrap="square">
            <a:spAutoFit/>
          </a:bodyPr>
          <a:lstStyle/>
          <a:p>
            <a:pPr algn="ctr" fontAlgn="base">
              <a:spcBef>
                <a:spcPct val="0"/>
              </a:spcBef>
              <a:spcAft>
                <a:spcPct val="0"/>
              </a:spcAft>
            </a:pPr>
            <a:endParaRPr lang="en-US" altLang="en-US" b="1" dirty="0">
              <a:solidFill>
                <a:srgbClr val="990000"/>
              </a:solidFill>
              <a:ea typeface="MS PGothic" pitchFamily="34" charset="-128"/>
            </a:endParaRPr>
          </a:p>
          <a:p>
            <a:pPr algn="ctr" fontAlgn="base">
              <a:spcBef>
                <a:spcPct val="0"/>
              </a:spcBef>
              <a:spcAft>
                <a:spcPct val="0"/>
              </a:spcAft>
            </a:pPr>
            <a:r>
              <a:rPr lang="en-US" altLang="en-US" b="1" dirty="0">
                <a:solidFill>
                  <a:srgbClr val="990000"/>
                </a:solidFill>
                <a:ea typeface="MS PGothic" pitchFamily="34" charset="-128"/>
              </a:rPr>
              <a:t>Changing Population </a:t>
            </a:r>
          </a:p>
          <a:p>
            <a:pPr algn="ctr" fontAlgn="base">
              <a:spcBef>
                <a:spcPct val="0"/>
              </a:spcBef>
              <a:spcAft>
                <a:spcPct val="0"/>
              </a:spcAft>
            </a:pPr>
            <a:r>
              <a:rPr lang="en-US" altLang="en-US" b="1" dirty="0">
                <a:solidFill>
                  <a:srgbClr val="990000"/>
                </a:solidFill>
                <a:ea typeface="MS PGothic" pitchFamily="34" charset="-128"/>
              </a:rPr>
              <a:t>Profile</a:t>
            </a:r>
          </a:p>
          <a:p>
            <a:pPr algn="ctr" fontAlgn="base">
              <a:spcBef>
                <a:spcPct val="0"/>
              </a:spcBef>
              <a:spcAft>
                <a:spcPct val="0"/>
              </a:spcAft>
            </a:pPr>
            <a:r>
              <a:rPr lang="en-US" altLang="en-US" sz="2000" b="1" dirty="0">
                <a:solidFill>
                  <a:srgbClr val="808080">
                    <a:lumMod val="75000"/>
                  </a:srgbClr>
                </a:solidFill>
                <a:ea typeface="MS PGothic" pitchFamily="34" charset="-128"/>
              </a:rPr>
              <a:t> </a:t>
            </a:r>
          </a:p>
        </p:txBody>
      </p:sp>
      <p:sp>
        <p:nvSpPr>
          <p:cNvPr id="2546704" name="Rectangle 16"/>
          <p:cNvSpPr>
            <a:spLocks noChangeArrowheads="1"/>
          </p:cNvSpPr>
          <p:nvPr/>
        </p:nvSpPr>
        <p:spPr bwMode="auto">
          <a:xfrm>
            <a:off x="7228842" y="1884184"/>
            <a:ext cx="2804795" cy="1200329"/>
          </a:xfrm>
          <a:prstGeom prst="rect">
            <a:avLst/>
          </a:prstGeom>
          <a:solidFill>
            <a:srgbClr val="99FFCC"/>
          </a:solidFill>
          <a:ln w="9525" algn="ctr">
            <a:solidFill>
              <a:schemeClr val="tx1"/>
            </a:solidFill>
            <a:miter lim="800000"/>
            <a:headEnd/>
            <a:tailEnd/>
          </a:ln>
          <a:effectLst/>
          <a:extLst/>
        </p:spPr>
        <p:txBody>
          <a:bodyPr wrap="square">
            <a:spAutoFit/>
          </a:bodyPr>
          <a:lstStyle/>
          <a:p>
            <a:pPr fontAlgn="base">
              <a:spcBef>
                <a:spcPct val="0"/>
              </a:spcBef>
              <a:spcAft>
                <a:spcPct val="0"/>
              </a:spcAft>
            </a:pPr>
            <a:endParaRPr lang="en-US" altLang="en-US" b="1" dirty="0">
              <a:solidFill>
                <a:srgbClr val="000000"/>
              </a:solidFill>
              <a:ea typeface="MS PGothic" pitchFamily="34" charset="-128"/>
            </a:endParaRPr>
          </a:p>
          <a:p>
            <a:pPr fontAlgn="base">
              <a:spcBef>
                <a:spcPct val="0"/>
              </a:spcBef>
              <a:spcAft>
                <a:spcPct val="0"/>
              </a:spcAft>
              <a:buFont typeface="Wingdings" pitchFamily="2" charset="2"/>
              <a:buChar char="§"/>
            </a:pPr>
            <a:r>
              <a:rPr lang="en-US" altLang="en-US" b="1" dirty="0">
                <a:solidFill>
                  <a:srgbClr val="000000"/>
                </a:solidFill>
                <a:ea typeface="MS PGothic" pitchFamily="34" charset="-128"/>
              </a:rPr>
              <a:t>Energy Conservation </a:t>
            </a:r>
          </a:p>
          <a:p>
            <a:pPr fontAlgn="base">
              <a:spcBef>
                <a:spcPct val="0"/>
              </a:spcBef>
              <a:spcAft>
                <a:spcPct val="0"/>
              </a:spcAft>
              <a:buFont typeface="Wingdings" pitchFamily="2" charset="2"/>
              <a:buChar char="§"/>
            </a:pPr>
            <a:r>
              <a:rPr lang="en-US" altLang="en-US" b="1" dirty="0">
                <a:solidFill>
                  <a:srgbClr val="000000"/>
                </a:solidFill>
                <a:ea typeface="MS PGothic" pitchFamily="34" charset="-128"/>
              </a:rPr>
              <a:t> Carbon Footprinting</a:t>
            </a:r>
          </a:p>
          <a:p>
            <a:pPr fontAlgn="base">
              <a:spcBef>
                <a:spcPct val="0"/>
              </a:spcBef>
              <a:spcAft>
                <a:spcPct val="0"/>
              </a:spcAft>
            </a:pPr>
            <a:endParaRPr lang="en-US" altLang="en-US" b="1" dirty="0">
              <a:solidFill>
                <a:srgbClr val="000000"/>
              </a:solidFill>
              <a:ea typeface="MS PGothic" pitchFamily="34" charset="-128"/>
            </a:endParaRPr>
          </a:p>
        </p:txBody>
      </p:sp>
      <p:sp>
        <p:nvSpPr>
          <p:cNvPr id="2546705" name="Rectangle 17"/>
          <p:cNvSpPr>
            <a:spLocks noChangeArrowheads="1"/>
          </p:cNvSpPr>
          <p:nvPr/>
        </p:nvSpPr>
        <p:spPr bwMode="auto">
          <a:xfrm>
            <a:off x="3175636" y="3389313"/>
            <a:ext cx="2819400" cy="1200329"/>
          </a:xfrm>
          <a:prstGeom prst="rect">
            <a:avLst/>
          </a:prstGeom>
          <a:solidFill>
            <a:schemeClr val="bg2">
              <a:lumMod val="60000"/>
              <a:lumOff val="40000"/>
            </a:schemeClr>
          </a:solidFill>
          <a:ln>
            <a:solidFill>
              <a:schemeClr val="tx1"/>
            </a:solidFill>
          </a:ln>
          <a:effectLst/>
          <a:extLst/>
        </p:spPr>
        <p:txBody>
          <a:bodyPr wrap="square">
            <a:spAutoFit/>
          </a:bodyPr>
          <a:lstStyle/>
          <a:p>
            <a:pPr algn="ctr" fontAlgn="base">
              <a:spcBef>
                <a:spcPct val="0"/>
              </a:spcBef>
              <a:spcAft>
                <a:spcPct val="0"/>
              </a:spcAft>
              <a:buFont typeface="Wingdings" pitchFamily="2" charset="2"/>
              <a:buNone/>
            </a:pPr>
            <a:endParaRPr lang="en-US" altLang="en-US" b="1" dirty="0">
              <a:solidFill>
                <a:srgbClr val="990000"/>
              </a:solidFill>
              <a:ea typeface="MS PGothic" pitchFamily="34" charset="-128"/>
            </a:endParaRPr>
          </a:p>
          <a:p>
            <a:pPr algn="ctr" fontAlgn="base">
              <a:spcBef>
                <a:spcPct val="0"/>
              </a:spcBef>
              <a:spcAft>
                <a:spcPct val="0"/>
              </a:spcAft>
              <a:buFont typeface="Wingdings" pitchFamily="2" charset="2"/>
              <a:buNone/>
            </a:pPr>
            <a:r>
              <a:rPr lang="en-US" altLang="en-US" b="1" dirty="0">
                <a:solidFill>
                  <a:srgbClr val="990000"/>
                </a:solidFill>
                <a:ea typeface="MS PGothic" pitchFamily="34" charset="-128"/>
              </a:rPr>
              <a:t>Over Consumption </a:t>
            </a:r>
          </a:p>
          <a:p>
            <a:pPr algn="ctr" fontAlgn="base">
              <a:spcBef>
                <a:spcPct val="0"/>
              </a:spcBef>
              <a:spcAft>
                <a:spcPct val="0"/>
              </a:spcAft>
              <a:buFont typeface="Wingdings" pitchFamily="2" charset="2"/>
              <a:buNone/>
            </a:pPr>
            <a:r>
              <a:rPr lang="en-US" altLang="en-US" b="1" dirty="0">
                <a:solidFill>
                  <a:srgbClr val="990000"/>
                </a:solidFill>
                <a:ea typeface="MS PGothic" pitchFamily="34" charset="-128"/>
              </a:rPr>
              <a:t>of Resources</a:t>
            </a:r>
          </a:p>
          <a:p>
            <a:pPr algn="ctr" fontAlgn="base">
              <a:spcBef>
                <a:spcPct val="0"/>
              </a:spcBef>
              <a:spcAft>
                <a:spcPct val="0"/>
              </a:spcAft>
              <a:buFont typeface="Wingdings" pitchFamily="2" charset="2"/>
              <a:buNone/>
            </a:pPr>
            <a:endParaRPr lang="en-US" altLang="en-US" b="1" dirty="0">
              <a:solidFill>
                <a:srgbClr val="DAEDEF">
                  <a:lumMod val="25000"/>
                </a:srgbClr>
              </a:solidFill>
              <a:ea typeface="MS PGothic" pitchFamily="34" charset="-128"/>
            </a:endParaRPr>
          </a:p>
        </p:txBody>
      </p:sp>
      <p:sp>
        <p:nvSpPr>
          <p:cNvPr id="2546706" name="Text Box 18"/>
          <p:cNvSpPr txBox="1">
            <a:spLocks noChangeArrowheads="1"/>
          </p:cNvSpPr>
          <p:nvPr/>
        </p:nvSpPr>
        <p:spPr bwMode="auto">
          <a:xfrm>
            <a:off x="3937636" y="1219200"/>
            <a:ext cx="1030288" cy="457200"/>
          </a:xfrm>
          <a:prstGeom prst="rect">
            <a:avLst/>
          </a:prstGeom>
          <a:noFill/>
          <a:ln>
            <a:noFill/>
          </a:ln>
          <a:effectLst/>
          <a:extLst>
            <a:ext uri="{909E8E84-426E-40DD-AFC4-6F175D3DCCD1}">
              <a14:hiddenFill xmlns:a14="http://schemas.microsoft.com/office/drawing/2010/main">
                <a:solidFill>
                  <a:srgbClr val="FFCCFF">
                    <a:alpha val="6000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b="1" u="sng" dirty="0">
                <a:solidFill>
                  <a:srgbClr val="333399">
                    <a:lumMod val="75000"/>
                  </a:srgbClr>
                </a:solidFill>
                <a:ea typeface="MS PGothic" pitchFamily="34" charset="-128"/>
              </a:rPr>
              <a:t>Trend</a:t>
            </a:r>
          </a:p>
        </p:txBody>
      </p:sp>
      <p:sp>
        <p:nvSpPr>
          <p:cNvPr id="2546707" name="Text Box 19"/>
          <p:cNvSpPr txBox="1">
            <a:spLocks noChangeArrowheads="1"/>
          </p:cNvSpPr>
          <p:nvPr/>
        </p:nvSpPr>
        <p:spPr bwMode="auto">
          <a:xfrm>
            <a:off x="7826025" y="1219201"/>
            <a:ext cx="1484702" cy="461665"/>
          </a:xfrm>
          <a:prstGeom prst="rect">
            <a:avLst/>
          </a:prstGeom>
          <a:noFill/>
          <a:ln>
            <a:noFill/>
          </a:ln>
          <a:effectLst/>
          <a:extLst>
            <a:ext uri="{909E8E84-426E-40DD-AFC4-6F175D3DCCD1}">
              <a14:hiddenFill xmlns:a14="http://schemas.microsoft.com/office/drawing/2010/main">
                <a:solidFill>
                  <a:srgbClr val="FFCCFF">
                    <a:alpha val="6000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b="1" u="sng" dirty="0">
                <a:solidFill>
                  <a:srgbClr val="333399">
                    <a:lumMod val="75000"/>
                  </a:srgbClr>
                </a:solidFill>
                <a:uFill>
                  <a:solidFill>
                    <a:srgbClr val="333399">
                      <a:lumMod val="75000"/>
                    </a:srgbClr>
                  </a:solidFill>
                </a:uFill>
                <a:ea typeface="MS PGothic" pitchFamily="34" charset="-128"/>
              </a:rPr>
              <a:t>Reaction</a:t>
            </a:r>
          </a:p>
        </p:txBody>
      </p:sp>
      <p:pic>
        <p:nvPicPr>
          <p:cNvPr id="2" name="Picture 1"/>
          <p:cNvPicPr>
            <a:picLocks noChangeAspect="1"/>
          </p:cNvPicPr>
          <p:nvPr/>
        </p:nvPicPr>
        <p:blipFill>
          <a:blip r:embed="rId3"/>
          <a:stretch>
            <a:fillRect/>
          </a:stretch>
        </p:blipFill>
        <p:spPr>
          <a:xfrm>
            <a:off x="7239683" y="6357228"/>
            <a:ext cx="3212870" cy="469433"/>
          </a:xfrm>
          <a:prstGeom prst="rect">
            <a:avLst/>
          </a:prstGeom>
        </p:spPr>
      </p:pic>
    </p:spTree>
    <p:extLst>
      <p:ext uri="{BB962C8B-B14F-4D97-AF65-F5344CB8AC3E}">
        <p14:creationId xmlns:p14="http://schemas.microsoft.com/office/powerpoint/2010/main" val="3710690652"/>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66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4670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4670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466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467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4670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466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46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6691" grpId="0" animBg="1"/>
      <p:bldP spid="2546692" grpId="0" animBg="1"/>
      <p:bldP spid="2546693" grpId="0" animBg="1"/>
      <p:bldP spid="2546695" grpId="0" animBg="1"/>
      <p:bldP spid="2546701" grpId="0" animBg="1"/>
      <p:bldP spid="2546703" grpId="0" animBg="1"/>
      <p:bldP spid="2546704" grpId="0" animBg="1"/>
      <p:bldP spid="2546705"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601" t="27380" r="27855" b="32935"/>
          <a:stretch/>
        </p:blipFill>
        <p:spPr bwMode="auto">
          <a:xfrm>
            <a:off x="3121180" y="1"/>
            <a:ext cx="7242021"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086601" y="64008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363042910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53201" y="6395800"/>
            <a:ext cx="3320143" cy="276999"/>
          </a:xfrm>
          <a:prstGeom prst="rect">
            <a:avLst/>
          </a:prstGeom>
          <a:solidFill>
            <a:schemeClr val="accent3"/>
          </a:solidFill>
        </p:spPr>
        <p:txBody>
          <a:bodyPr wrap="square">
            <a:spAutoFit/>
          </a:bodyPr>
          <a:lstStyle/>
          <a:p>
            <a:pPr>
              <a:defRPr/>
            </a:pPr>
            <a:r>
              <a:rPr lang="en-US" sz="900" dirty="0">
                <a:latin typeface="Arial" charset="0"/>
              </a:rPr>
              <a:t>©2017 William Blackburn Consulting, Ltd</a:t>
            </a:r>
            <a:r>
              <a:rPr lang="en-US" sz="1200" dirty="0">
                <a:latin typeface="Arial" charset="0"/>
              </a:rPr>
              <a:t>.</a:t>
            </a:r>
            <a:endParaRPr lang="en-US" sz="1200" u="sng" dirty="0">
              <a:latin typeface="Arial" charset="0"/>
            </a:endParaRPr>
          </a:p>
        </p:txBody>
      </p:sp>
      <p:sp>
        <p:nvSpPr>
          <p:cNvPr id="2" name="TextBox 1"/>
          <p:cNvSpPr txBox="1"/>
          <p:nvPr/>
        </p:nvSpPr>
        <p:spPr>
          <a:xfrm>
            <a:off x="2815903" y="381000"/>
            <a:ext cx="7648825" cy="523220"/>
          </a:xfrm>
          <a:prstGeom prst="rect">
            <a:avLst/>
          </a:prstGeom>
          <a:noFill/>
        </p:spPr>
        <p:txBody>
          <a:bodyPr wrap="none" rtlCol="0">
            <a:spAutoFit/>
          </a:bodyPr>
          <a:lstStyle/>
          <a:p>
            <a:r>
              <a:rPr lang="en-US" sz="2800" b="1" dirty="0">
                <a:solidFill>
                  <a:srgbClr val="800000"/>
                </a:solidFill>
              </a:rPr>
              <a:t>Some Stakeholder Engagement Techniques</a:t>
            </a:r>
          </a:p>
        </p:txBody>
      </p:sp>
      <p:sp>
        <p:nvSpPr>
          <p:cNvPr id="4" name="TextBox 3"/>
          <p:cNvSpPr txBox="1"/>
          <p:nvPr/>
        </p:nvSpPr>
        <p:spPr>
          <a:xfrm>
            <a:off x="2962361" y="1219200"/>
            <a:ext cx="7534525" cy="4154984"/>
          </a:xfrm>
          <a:prstGeom prst="rect">
            <a:avLst/>
          </a:prstGeom>
          <a:noFill/>
        </p:spPr>
        <p:txBody>
          <a:bodyPr wrap="square" rtlCol="0">
            <a:spAutoFit/>
          </a:bodyPr>
          <a:lstStyle/>
          <a:p>
            <a:pPr marL="457200" indent="-457200">
              <a:buAutoNum type="arabicPeriod"/>
            </a:pPr>
            <a:r>
              <a:rPr lang="en-US" sz="2400" b="1" dirty="0">
                <a:solidFill>
                  <a:srgbClr val="0033CC"/>
                </a:solidFill>
              </a:rPr>
              <a:t>Informing stakeholders with no dialogue                           </a:t>
            </a:r>
            <a:r>
              <a:rPr lang="en-US" sz="2000" dirty="0">
                <a:solidFill>
                  <a:schemeClr val="accent2">
                    <a:lumMod val="50000"/>
                  </a:schemeClr>
                </a:solidFill>
              </a:rPr>
              <a:t>( Articles, reports, brochures, interviews, videos etc.)</a:t>
            </a:r>
          </a:p>
          <a:p>
            <a:pPr marL="457200" indent="-457200">
              <a:buAutoNum type="arabicPeriod"/>
            </a:pPr>
            <a:endParaRPr lang="en-US" sz="2000" dirty="0">
              <a:solidFill>
                <a:schemeClr val="accent2">
                  <a:lumMod val="50000"/>
                </a:schemeClr>
              </a:solidFill>
            </a:endParaRPr>
          </a:p>
          <a:p>
            <a:pPr marL="457200" indent="-457200">
              <a:buAutoNum type="arabicPeriod" startAt="2"/>
            </a:pPr>
            <a:r>
              <a:rPr lang="en-US" sz="2400" b="1" dirty="0">
                <a:solidFill>
                  <a:srgbClr val="0033CC"/>
                </a:solidFill>
              </a:rPr>
              <a:t>Informing stakeholders with some dialogue           </a:t>
            </a:r>
            <a:r>
              <a:rPr lang="en-US" sz="2000" dirty="0"/>
              <a:t>(Site visits, tours, open houses, etc.)</a:t>
            </a:r>
          </a:p>
          <a:p>
            <a:pPr marL="457200" indent="-457200">
              <a:buAutoNum type="arabicPeriod" startAt="2"/>
            </a:pPr>
            <a:endParaRPr lang="en-US" sz="2000" dirty="0"/>
          </a:p>
          <a:p>
            <a:pPr marL="457200" indent="-457200">
              <a:buAutoNum type="arabicPeriod" startAt="3"/>
            </a:pPr>
            <a:r>
              <a:rPr lang="en-US" sz="2400" b="1" dirty="0">
                <a:solidFill>
                  <a:srgbClr val="0033CC"/>
                </a:solidFill>
              </a:rPr>
              <a:t>Feedback by stakeholders with no or very little exchange with company </a:t>
            </a:r>
            <a:r>
              <a:rPr lang="en-US" sz="2000" dirty="0"/>
              <a:t>(Surveys, feedback cards, hotlines, etc.)</a:t>
            </a:r>
          </a:p>
          <a:p>
            <a:pPr marL="457200" indent="-457200">
              <a:buAutoNum type="arabicPeriod" startAt="3"/>
            </a:pPr>
            <a:endParaRPr lang="en-US" sz="2000" dirty="0"/>
          </a:p>
          <a:p>
            <a:pPr marL="457200" indent="-457200">
              <a:buFont typeface="+mj-lt"/>
              <a:buAutoNum type="arabicPeriod" startAt="4"/>
            </a:pPr>
            <a:r>
              <a:rPr lang="en-US" sz="2400" b="1" dirty="0">
                <a:solidFill>
                  <a:srgbClr val="0033CC"/>
                </a:solidFill>
              </a:rPr>
              <a:t>Feedback by stakeholders with some exchange with company </a:t>
            </a:r>
            <a:r>
              <a:rPr lang="en-US" sz="2000" dirty="0"/>
              <a:t>(Email and chat-room exchanges)</a:t>
            </a:r>
          </a:p>
        </p:txBody>
      </p:sp>
    </p:spTree>
    <p:extLst>
      <p:ext uri="{BB962C8B-B14F-4D97-AF65-F5344CB8AC3E}">
        <p14:creationId xmlns:p14="http://schemas.microsoft.com/office/powerpoint/2010/main" val="310213730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53201" y="6395800"/>
            <a:ext cx="3320143" cy="276999"/>
          </a:xfrm>
          <a:prstGeom prst="rect">
            <a:avLst/>
          </a:prstGeom>
          <a:solidFill>
            <a:schemeClr val="accent3"/>
          </a:solidFill>
        </p:spPr>
        <p:txBody>
          <a:bodyPr wrap="square">
            <a:spAutoFit/>
          </a:bodyPr>
          <a:lstStyle/>
          <a:p>
            <a:pPr>
              <a:defRPr/>
            </a:pPr>
            <a:r>
              <a:rPr lang="en-US" sz="900" dirty="0">
                <a:latin typeface="Arial" charset="0"/>
              </a:rPr>
              <a:t>©2017 William Blackburn Consulting, Ltd</a:t>
            </a:r>
            <a:r>
              <a:rPr lang="en-US" sz="1200" dirty="0">
                <a:latin typeface="Arial" charset="0"/>
              </a:rPr>
              <a:t>.</a:t>
            </a:r>
            <a:endParaRPr lang="en-US" sz="1200" u="sng" dirty="0">
              <a:latin typeface="Arial" charset="0"/>
            </a:endParaRPr>
          </a:p>
        </p:txBody>
      </p:sp>
      <p:sp>
        <p:nvSpPr>
          <p:cNvPr id="2" name="TextBox 1"/>
          <p:cNvSpPr txBox="1"/>
          <p:nvPr/>
        </p:nvSpPr>
        <p:spPr>
          <a:xfrm>
            <a:off x="2878473" y="457200"/>
            <a:ext cx="7648825" cy="523220"/>
          </a:xfrm>
          <a:prstGeom prst="rect">
            <a:avLst/>
          </a:prstGeom>
          <a:noFill/>
        </p:spPr>
        <p:txBody>
          <a:bodyPr wrap="none" rtlCol="0">
            <a:spAutoFit/>
          </a:bodyPr>
          <a:lstStyle/>
          <a:p>
            <a:r>
              <a:rPr lang="en-US" sz="2800" b="1" dirty="0">
                <a:solidFill>
                  <a:srgbClr val="800000"/>
                </a:solidFill>
              </a:rPr>
              <a:t>Some Stakeholder Engagement Techniques</a:t>
            </a:r>
          </a:p>
        </p:txBody>
      </p:sp>
      <p:sp>
        <p:nvSpPr>
          <p:cNvPr id="4" name="TextBox 3"/>
          <p:cNvSpPr txBox="1"/>
          <p:nvPr/>
        </p:nvSpPr>
        <p:spPr>
          <a:xfrm>
            <a:off x="2992773" y="1720840"/>
            <a:ext cx="7534525" cy="3416320"/>
          </a:xfrm>
          <a:prstGeom prst="rect">
            <a:avLst/>
          </a:prstGeom>
          <a:noFill/>
        </p:spPr>
        <p:txBody>
          <a:bodyPr wrap="square" rtlCol="0">
            <a:spAutoFit/>
          </a:bodyPr>
          <a:lstStyle/>
          <a:p>
            <a:pPr marL="457200" indent="-457200">
              <a:buAutoNum type="arabicPeriod" startAt="5"/>
            </a:pPr>
            <a:r>
              <a:rPr lang="en-US" sz="2400" b="1" dirty="0">
                <a:solidFill>
                  <a:srgbClr val="0033CC"/>
                </a:solidFill>
              </a:rPr>
              <a:t>Short-term feedback with extensive exchanges </a:t>
            </a:r>
            <a:r>
              <a:rPr lang="en-US" sz="2400" dirty="0"/>
              <a:t>      </a:t>
            </a:r>
            <a:r>
              <a:rPr lang="en-US" sz="2000" dirty="0"/>
              <a:t>(Focus groups, hearings, conference calls, etc.) </a:t>
            </a:r>
          </a:p>
          <a:p>
            <a:pPr marL="457200" indent="-457200">
              <a:buAutoNum type="arabicPeriod" startAt="5"/>
            </a:pPr>
            <a:endParaRPr lang="en-US" sz="2000" dirty="0"/>
          </a:p>
          <a:p>
            <a:pPr marL="457200" indent="-457200">
              <a:buAutoNum type="arabicPeriod" startAt="6"/>
            </a:pPr>
            <a:r>
              <a:rPr lang="en-US" sz="2400" b="1" dirty="0">
                <a:solidFill>
                  <a:srgbClr val="0033CC"/>
                </a:solidFill>
              </a:rPr>
              <a:t>Long-term feedback with extensive exchange       </a:t>
            </a:r>
            <a:r>
              <a:rPr lang="en-US" sz="2000" dirty="0"/>
              <a:t>(Advisory groups, liaison officers, periodic one-on-one exchanges, etc.) </a:t>
            </a:r>
          </a:p>
          <a:p>
            <a:pPr marL="457200" indent="-457200">
              <a:buAutoNum type="arabicPeriod" startAt="6"/>
            </a:pPr>
            <a:endParaRPr lang="en-US" sz="2000" dirty="0"/>
          </a:p>
          <a:p>
            <a:pPr marL="461963" indent="-461963"/>
            <a:r>
              <a:rPr lang="en-US" sz="2400" b="1" dirty="0">
                <a:solidFill>
                  <a:srgbClr val="0033CC"/>
                </a:solidFill>
              </a:rPr>
              <a:t>7.   Collaborative identification of issues and design of solutions </a:t>
            </a:r>
            <a:r>
              <a:rPr lang="en-US" sz="2000" b="1" dirty="0">
                <a:solidFill>
                  <a:srgbClr val="0033CC"/>
                </a:solidFill>
              </a:rPr>
              <a:t> </a:t>
            </a:r>
            <a:r>
              <a:rPr lang="en-US" sz="2000" dirty="0"/>
              <a:t>(Working groups, stakeholder auditors, etc.) </a:t>
            </a:r>
          </a:p>
        </p:txBody>
      </p:sp>
    </p:spTree>
    <p:extLst>
      <p:ext uri="{BB962C8B-B14F-4D97-AF65-F5344CB8AC3E}">
        <p14:creationId xmlns:p14="http://schemas.microsoft.com/office/powerpoint/2010/main" val="335165981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7924800" cy="1143000"/>
          </a:xfrm>
        </p:spPr>
        <p:txBody>
          <a:bodyPr/>
          <a:lstStyle/>
          <a:p>
            <a:pPr>
              <a:lnSpc>
                <a:spcPts val="4000"/>
              </a:lnSpc>
            </a:pPr>
            <a:r>
              <a:rPr lang="en-US" sz="4000" dirty="0"/>
              <a:t>Input for Materiality Process &amp; Reporting</a:t>
            </a:r>
          </a:p>
        </p:txBody>
      </p:sp>
      <p:sp>
        <p:nvSpPr>
          <p:cNvPr id="3" name="Content Placeholder 2"/>
          <p:cNvSpPr>
            <a:spLocks noGrp="1"/>
          </p:cNvSpPr>
          <p:nvPr>
            <p:ph idx="1"/>
          </p:nvPr>
        </p:nvSpPr>
        <p:spPr>
          <a:xfrm>
            <a:off x="3124200" y="990601"/>
            <a:ext cx="7086600" cy="4525963"/>
          </a:xfrm>
        </p:spPr>
        <p:txBody>
          <a:bodyPr/>
          <a:lstStyle/>
          <a:p>
            <a:pPr>
              <a:spcBef>
                <a:spcPts val="0"/>
              </a:spcBef>
              <a:spcAft>
                <a:spcPts val="1200"/>
              </a:spcAft>
            </a:pPr>
            <a:r>
              <a:rPr lang="en-US" sz="2800" b="1" dirty="0"/>
              <a:t>Common information sources:</a:t>
            </a:r>
          </a:p>
          <a:p>
            <a:pPr lvl="1">
              <a:spcBef>
                <a:spcPts val="0"/>
              </a:spcBef>
              <a:spcAft>
                <a:spcPts val="1200"/>
              </a:spcAft>
            </a:pPr>
            <a:r>
              <a:rPr lang="en-US" sz="2000" u="sng" dirty="0"/>
              <a:t>Direct stakeholder feedback</a:t>
            </a:r>
            <a:r>
              <a:rPr lang="en-US" sz="2000" dirty="0"/>
              <a:t>, surveys, focus groups, direct discussions</a:t>
            </a:r>
          </a:p>
          <a:p>
            <a:pPr lvl="1">
              <a:spcBef>
                <a:spcPts val="0"/>
              </a:spcBef>
              <a:spcAft>
                <a:spcPts val="1200"/>
              </a:spcAft>
            </a:pPr>
            <a:r>
              <a:rPr lang="en-US" sz="2000" dirty="0"/>
              <a:t>Stakeholder advisory panel</a:t>
            </a:r>
          </a:p>
          <a:p>
            <a:pPr lvl="1">
              <a:spcBef>
                <a:spcPts val="0"/>
              </a:spcBef>
              <a:spcAft>
                <a:spcPts val="1200"/>
              </a:spcAft>
            </a:pPr>
            <a:r>
              <a:rPr lang="en-US" sz="2000" dirty="0"/>
              <a:t>Organization’s own boards, committees</a:t>
            </a:r>
          </a:p>
          <a:p>
            <a:pPr lvl="1">
              <a:spcBef>
                <a:spcPts val="0"/>
              </a:spcBef>
              <a:spcAft>
                <a:spcPts val="1200"/>
              </a:spcAft>
            </a:pPr>
            <a:r>
              <a:rPr lang="en-US" sz="2000" dirty="0"/>
              <a:t>Benchmarking studies</a:t>
            </a:r>
          </a:p>
          <a:p>
            <a:pPr lvl="1">
              <a:spcBef>
                <a:spcPts val="0"/>
              </a:spcBef>
              <a:spcAft>
                <a:spcPts val="1200"/>
              </a:spcAft>
            </a:pPr>
            <a:r>
              <a:rPr lang="en-US" sz="2000" dirty="0"/>
              <a:t>Company plans, policies, codes, goals, key indicators</a:t>
            </a:r>
          </a:p>
          <a:p>
            <a:pPr lvl="1">
              <a:spcBef>
                <a:spcPts val="0"/>
              </a:spcBef>
              <a:spcAft>
                <a:spcPts val="1200"/>
              </a:spcAft>
            </a:pPr>
            <a:r>
              <a:rPr lang="en-US" sz="2000" dirty="0"/>
              <a:t>Industry-specific standards (GRI sector supplm’t, etc.)</a:t>
            </a:r>
          </a:p>
          <a:p>
            <a:pPr lvl="1">
              <a:spcBef>
                <a:spcPts val="0"/>
              </a:spcBef>
              <a:spcAft>
                <a:spcPts val="1200"/>
              </a:spcAft>
            </a:pPr>
            <a:r>
              <a:rPr lang="en-US" sz="2000" dirty="0"/>
              <a:t>Socially responsible investor surveys</a:t>
            </a:r>
            <a:r>
              <a:rPr lang="en-US" sz="2000" dirty="0">
                <a:solidFill>
                  <a:srgbClr val="333399">
                    <a:lumMod val="75000"/>
                  </a:srgbClr>
                </a:solidFill>
                <a:ea typeface="+mn-ea"/>
                <a:cs typeface="+mn-cs"/>
              </a:rPr>
              <a:t> (DJSI, et al.)</a:t>
            </a:r>
            <a:r>
              <a:rPr lang="en-US" sz="2000" dirty="0"/>
              <a:t>, resolutions, analyst reports </a:t>
            </a:r>
          </a:p>
          <a:p>
            <a:pPr lvl="1">
              <a:spcBef>
                <a:spcPts val="0"/>
              </a:spcBef>
              <a:spcAft>
                <a:spcPts val="1200"/>
              </a:spcAft>
            </a:pPr>
            <a:r>
              <a:rPr lang="en-US" sz="2000" dirty="0"/>
              <a:t>Emerging legislation</a:t>
            </a:r>
          </a:p>
          <a:p>
            <a:pPr lvl="1">
              <a:spcBef>
                <a:spcPts val="0"/>
              </a:spcBef>
              <a:spcAft>
                <a:spcPts val="1200"/>
              </a:spcAft>
            </a:pPr>
            <a:r>
              <a:rPr lang="en-US" sz="2000" dirty="0"/>
              <a:t>Complaint and claim logs</a:t>
            </a:r>
          </a:p>
          <a:p>
            <a:pPr lvl="1">
              <a:spcBef>
                <a:spcPts val="0"/>
              </a:spcBef>
              <a:spcAft>
                <a:spcPts val="1200"/>
              </a:spcAft>
            </a:pPr>
            <a:r>
              <a:rPr lang="en-US" sz="2000" u="sng" dirty="0"/>
              <a:t>Google search of company </a:t>
            </a:r>
          </a:p>
          <a:p>
            <a:endParaRPr lang="en-US" sz="2800" dirty="0"/>
          </a:p>
        </p:txBody>
      </p:sp>
      <p:sp>
        <p:nvSpPr>
          <p:cNvPr id="4" name="TextBox 3"/>
          <p:cNvSpPr txBox="1"/>
          <p:nvPr/>
        </p:nvSpPr>
        <p:spPr>
          <a:xfrm>
            <a:off x="7543801" y="6507164"/>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335958392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447800"/>
            <a:ext cx="7162800" cy="1143000"/>
          </a:xfrm>
        </p:spPr>
        <p:txBody>
          <a:bodyPr/>
          <a:lstStyle/>
          <a:p>
            <a:r>
              <a:rPr lang="en-US" sz="4800" dirty="0">
                <a:solidFill>
                  <a:srgbClr val="800000"/>
                </a:solidFill>
              </a:rPr>
              <a:t/>
            </a:r>
            <a:br>
              <a:rPr lang="en-US" sz="4800" dirty="0">
                <a:solidFill>
                  <a:srgbClr val="800000"/>
                </a:solidFill>
              </a:rPr>
            </a:br>
            <a:r>
              <a:rPr lang="en-US" sz="4800" dirty="0">
                <a:solidFill>
                  <a:srgbClr val="800000"/>
                </a:solidFill>
              </a:rPr>
              <a:t/>
            </a:r>
            <a:br>
              <a:rPr lang="en-US" sz="4800" dirty="0">
                <a:solidFill>
                  <a:srgbClr val="800000"/>
                </a:solidFill>
              </a:rPr>
            </a:br>
            <a:r>
              <a:rPr lang="en-US" sz="4800" dirty="0">
                <a:solidFill>
                  <a:srgbClr val="800000"/>
                </a:solidFill>
              </a:rPr>
              <a:t>What can cause stakeholder engagement to fail?</a:t>
            </a:r>
          </a:p>
        </p:txBody>
      </p:sp>
    </p:spTree>
    <p:extLst>
      <p:ext uri="{BB962C8B-B14F-4D97-AF65-F5344CB8AC3E}">
        <p14:creationId xmlns:p14="http://schemas.microsoft.com/office/powerpoint/2010/main" val="398693510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91401" y="6580470"/>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
        <p:nvSpPr>
          <p:cNvPr id="2" name="TextBox 1"/>
          <p:cNvSpPr txBox="1"/>
          <p:nvPr/>
        </p:nvSpPr>
        <p:spPr>
          <a:xfrm>
            <a:off x="2653285" y="30480"/>
            <a:ext cx="8077852" cy="892552"/>
          </a:xfrm>
          <a:prstGeom prst="rect">
            <a:avLst/>
          </a:prstGeom>
          <a:noFill/>
        </p:spPr>
        <p:txBody>
          <a:bodyPr wrap="none" rtlCol="0">
            <a:spAutoFit/>
          </a:bodyPr>
          <a:lstStyle/>
          <a:p>
            <a:pPr algn="ctr"/>
            <a:r>
              <a:rPr lang="en-US" sz="2800" b="1" dirty="0">
                <a:solidFill>
                  <a:srgbClr val="800000"/>
                </a:solidFill>
              </a:rPr>
              <a:t>Why Stakeholder Engagement Often Fails </a:t>
            </a:r>
          </a:p>
          <a:p>
            <a:pPr algn="ctr"/>
            <a:r>
              <a:rPr lang="en-US" sz="2400" dirty="0">
                <a:solidFill>
                  <a:srgbClr val="800000"/>
                </a:solidFill>
              </a:rPr>
              <a:t>(UK Study of public participation on environmental issues)</a:t>
            </a:r>
          </a:p>
        </p:txBody>
      </p:sp>
      <p:sp>
        <p:nvSpPr>
          <p:cNvPr id="4" name="TextBox 3"/>
          <p:cNvSpPr txBox="1"/>
          <p:nvPr/>
        </p:nvSpPr>
        <p:spPr>
          <a:xfrm>
            <a:off x="2882211" y="1219201"/>
            <a:ext cx="7620000" cy="4154984"/>
          </a:xfrm>
          <a:prstGeom prst="rect">
            <a:avLst/>
          </a:prstGeom>
          <a:noFill/>
        </p:spPr>
        <p:txBody>
          <a:bodyPr wrap="square" rtlCol="0">
            <a:spAutoFit/>
          </a:bodyPr>
          <a:lstStyle/>
          <a:p>
            <a:pPr marL="457200" indent="-457200">
              <a:buAutoNum type="arabicPeriod"/>
            </a:pPr>
            <a:r>
              <a:rPr lang="en-US" sz="2400" dirty="0"/>
              <a:t>People in the organization want to control outcome</a:t>
            </a:r>
          </a:p>
          <a:p>
            <a:pPr marL="457200" indent="-457200">
              <a:buAutoNum type="arabicPeriod"/>
            </a:pPr>
            <a:endParaRPr lang="en-US" sz="2400" dirty="0"/>
          </a:p>
          <a:p>
            <a:pPr marL="457200" indent="-457200">
              <a:buAutoNum type="arabicPeriod"/>
            </a:pPr>
            <a:r>
              <a:rPr lang="en-US" sz="2400" dirty="0"/>
              <a:t>Poor understanding of participation techniques and their pros and cons (the more controversy, the more engagement, etc.) </a:t>
            </a:r>
          </a:p>
          <a:p>
            <a:pPr marL="457200" indent="-457200">
              <a:buAutoNum type="arabicPeriod"/>
            </a:pPr>
            <a:endParaRPr lang="en-US" sz="2400" dirty="0"/>
          </a:p>
          <a:p>
            <a:pPr marL="457200" indent="-457200">
              <a:buAutoNum type="arabicPeriod"/>
            </a:pPr>
            <a:r>
              <a:rPr lang="en-US" sz="2400" dirty="0"/>
              <a:t>No evaluation of process or output</a:t>
            </a:r>
          </a:p>
          <a:p>
            <a:pPr marL="457200" indent="-457200">
              <a:buAutoNum type="arabicPeriod"/>
            </a:pPr>
            <a:endParaRPr lang="en-US" sz="2400" dirty="0"/>
          </a:p>
          <a:p>
            <a:pPr marL="457200" indent="-457200">
              <a:buAutoNum type="arabicPeriod"/>
            </a:pPr>
            <a:r>
              <a:rPr lang="en-US" sz="2400" dirty="0"/>
              <a:t>Poorly trained facilitators</a:t>
            </a:r>
          </a:p>
          <a:p>
            <a:endParaRPr lang="en-US" sz="2400" dirty="0"/>
          </a:p>
          <a:p>
            <a:r>
              <a:rPr lang="en-US" sz="2400" dirty="0"/>
              <a:t>5.  Lack of resources (need periodic re-assessment)</a:t>
            </a:r>
          </a:p>
        </p:txBody>
      </p:sp>
    </p:spTree>
    <p:extLst>
      <p:ext uri="{BB962C8B-B14F-4D97-AF65-F5344CB8AC3E}">
        <p14:creationId xmlns:p14="http://schemas.microsoft.com/office/powerpoint/2010/main" val="262511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86601" y="61722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
        <p:nvSpPr>
          <p:cNvPr id="2" name="TextBox 1"/>
          <p:cNvSpPr txBox="1"/>
          <p:nvPr/>
        </p:nvSpPr>
        <p:spPr>
          <a:xfrm>
            <a:off x="2590801" y="228600"/>
            <a:ext cx="7924799" cy="523220"/>
          </a:xfrm>
          <a:prstGeom prst="rect">
            <a:avLst/>
          </a:prstGeom>
          <a:noFill/>
        </p:spPr>
        <p:txBody>
          <a:bodyPr wrap="square" rtlCol="0">
            <a:spAutoFit/>
          </a:bodyPr>
          <a:lstStyle/>
          <a:p>
            <a:pPr algn="ctr"/>
            <a:r>
              <a:rPr lang="en-US" sz="2800" b="1" dirty="0">
                <a:solidFill>
                  <a:srgbClr val="800000"/>
                </a:solidFill>
              </a:rPr>
              <a:t>Benefits and Purposes of Measurable Goals</a:t>
            </a:r>
          </a:p>
        </p:txBody>
      </p:sp>
      <p:sp>
        <p:nvSpPr>
          <p:cNvPr id="4" name="TextBox 3"/>
          <p:cNvSpPr txBox="1"/>
          <p:nvPr/>
        </p:nvSpPr>
        <p:spPr>
          <a:xfrm>
            <a:off x="3048000" y="914400"/>
            <a:ext cx="7234562" cy="4862870"/>
          </a:xfrm>
          <a:prstGeom prst="rect">
            <a:avLst/>
          </a:prstGeom>
          <a:noFill/>
        </p:spPr>
        <p:txBody>
          <a:bodyPr wrap="square" rtlCol="0">
            <a:spAutoFit/>
          </a:bodyPr>
          <a:lstStyle/>
          <a:p>
            <a:pPr marL="342900" indent="-342900">
              <a:spcAft>
                <a:spcPts val="1200"/>
              </a:spcAft>
              <a:buAutoNum type="arabicPeriod"/>
            </a:pPr>
            <a:r>
              <a:rPr lang="en-US" sz="2400" dirty="0"/>
              <a:t>Focuses org. on common vision, fosters          teamwork</a:t>
            </a:r>
          </a:p>
          <a:p>
            <a:pPr marL="342900" indent="-342900">
              <a:spcAft>
                <a:spcPts val="1200"/>
              </a:spcAft>
              <a:buAutoNum type="arabicPeriod"/>
            </a:pPr>
            <a:r>
              <a:rPr lang="en-US" sz="2400" dirty="0"/>
              <a:t>Guides org, in priorities, in allocating resources</a:t>
            </a:r>
          </a:p>
          <a:p>
            <a:pPr marL="342900" indent="-342900">
              <a:spcAft>
                <a:spcPts val="1200"/>
              </a:spcAft>
              <a:buAutoNum type="arabicPeriod"/>
            </a:pPr>
            <a:r>
              <a:rPr lang="en-US" sz="2400" dirty="0"/>
              <a:t>Helps define accountability for action</a:t>
            </a:r>
          </a:p>
          <a:p>
            <a:pPr marL="342900" indent="-342900">
              <a:spcAft>
                <a:spcPts val="1200"/>
              </a:spcAft>
              <a:buAutoNum type="arabicPeriod"/>
            </a:pPr>
            <a:r>
              <a:rPr lang="en-US" sz="2400" dirty="0"/>
              <a:t>Marks achievement</a:t>
            </a:r>
          </a:p>
          <a:p>
            <a:pPr marL="342900" indent="-342900">
              <a:spcAft>
                <a:spcPts val="1200"/>
              </a:spcAft>
              <a:buAutoNum type="arabicPeriod"/>
            </a:pPr>
            <a:r>
              <a:rPr lang="en-US" sz="2400" dirty="0"/>
              <a:t>Motivates people to perform</a:t>
            </a:r>
          </a:p>
          <a:p>
            <a:pPr marL="342900" indent="-342900">
              <a:spcAft>
                <a:spcPts val="1200"/>
              </a:spcAft>
              <a:buFontTx/>
              <a:buAutoNum type="arabicPeriod"/>
            </a:pPr>
            <a:r>
              <a:rPr lang="en-US" sz="2400" dirty="0"/>
              <a:t>Makes personal performance evaluation more objective</a:t>
            </a:r>
          </a:p>
          <a:p>
            <a:pPr marL="342900" indent="-342900">
              <a:spcAft>
                <a:spcPts val="1200"/>
              </a:spcAft>
              <a:buFontTx/>
              <a:buAutoNum type="arabicPeriod"/>
            </a:pPr>
            <a:r>
              <a:rPr lang="en-US" sz="2400" dirty="0">
                <a:solidFill>
                  <a:srgbClr val="000000"/>
                </a:solidFill>
              </a:rPr>
              <a:t>Reveals strengths and weaknesses</a:t>
            </a:r>
            <a:endParaRPr lang="en-US" sz="2400" dirty="0"/>
          </a:p>
          <a:p>
            <a:pPr marL="342900" indent="-342900">
              <a:spcAft>
                <a:spcPts val="1200"/>
              </a:spcAft>
              <a:buAutoNum type="arabicPeriod"/>
            </a:pPr>
            <a:r>
              <a:rPr lang="en-US" sz="2400" dirty="0"/>
              <a:t>Demonstrates responsiveness to stakeholders</a:t>
            </a:r>
          </a:p>
        </p:txBody>
      </p:sp>
    </p:spTree>
    <p:extLst>
      <p:ext uri="{BB962C8B-B14F-4D97-AF65-F5344CB8AC3E}">
        <p14:creationId xmlns:p14="http://schemas.microsoft.com/office/powerpoint/2010/main" val="415042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7001" y="152400"/>
            <a:ext cx="8153400" cy="642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239001" y="6248401"/>
            <a:ext cx="3052439" cy="276999"/>
          </a:xfrm>
          <a:prstGeom prst="rect">
            <a:avLst/>
          </a:prstGeom>
          <a:solidFill>
            <a:schemeClr val="accent3"/>
          </a:solidFill>
        </p:spPr>
        <p:txBody>
          <a:bodyPr wrap="none">
            <a:spAutoFit/>
          </a:bodyPr>
          <a:lstStyle/>
          <a:p>
            <a:pPr>
              <a:defRPr/>
            </a:pPr>
            <a:r>
              <a:rPr lang="en-US" sz="1200" dirty="0">
                <a:latin typeface="Arial" charset="0"/>
              </a:rPr>
              <a:t>©2018 William Blackburn Consulting, Ltd..</a:t>
            </a:r>
            <a:endParaRPr lang="en-US" sz="1200" u="sng" dirty="0">
              <a:latin typeface="Arial" charset="0"/>
            </a:endParaRPr>
          </a:p>
        </p:txBody>
      </p:sp>
    </p:spTree>
    <p:extLst>
      <p:ext uri="{BB962C8B-B14F-4D97-AF65-F5344CB8AC3E}">
        <p14:creationId xmlns:p14="http://schemas.microsoft.com/office/powerpoint/2010/main" val="264889875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27202" y="6568868"/>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
        <p:nvSpPr>
          <p:cNvPr id="2" name="TextBox 1"/>
          <p:cNvSpPr txBox="1"/>
          <p:nvPr/>
        </p:nvSpPr>
        <p:spPr>
          <a:xfrm>
            <a:off x="2596836" y="-38654"/>
            <a:ext cx="7696200" cy="1077218"/>
          </a:xfrm>
          <a:prstGeom prst="rect">
            <a:avLst/>
          </a:prstGeom>
          <a:noFill/>
        </p:spPr>
        <p:txBody>
          <a:bodyPr wrap="square" rtlCol="0">
            <a:spAutoFit/>
          </a:bodyPr>
          <a:lstStyle/>
          <a:p>
            <a:pPr algn="ctr"/>
            <a:r>
              <a:rPr lang="en-US" sz="3200" b="1" dirty="0">
                <a:solidFill>
                  <a:srgbClr val="800000"/>
                </a:solidFill>
              </a:rPr>
              <a:t>Why Goals and Indicators                                                May Fail to Deliver Performance</a:t>
            </a:r>
          </a:p>
        </p:txBody>
      </p:sp>
      <p:sp>
        <p:nvSpPr>
          <p:cNvPr id="4" name="TextBox 3"/>
          <p:cNvSpPr txBox="1"/>
          <p:nvPr/>
        </p:nvSpPr>
        <p:spPr>
          <a:xfrm>
            <a:off x="3107622" y="1141449"/>
            <a:ext cx="7439577" cy="5324535"/>
          </a:xfrm>
          <a:prstGeom prst="rect">
            <a:avLst/>
          </a:prstGeom>
          <a:noFill/>
        </p:spPr>
        <p:txBody>
          <a:bodyPr wrap="square" rtlCol="0">
            <a:spAutoFit/>
          </a:bodyPr>
          <a:lstStyle/>
          <a:p>
            <a:pPr marL="344488" indent="-344488">
              <a:spcAft>
                <a:spcPts val="1200"/>
              </a:spcAft>
              <a:buAutoNum type="arabicPeriod"/>
            </a:pPr>
            <a:r>
              <a:rPr lang="en-US" sz="2400" dirty="0"/>
              <a:t>They are not credible with intended data users </a:t>
            </a:r>
            <a:r>
              <a:rPr lang="en-US" dirty="0"/>
              <a:t>(no ownership, not realistic, not valued, not clear, data is collected by others, etc.)</a:t>
            </a:r>
          </a:p>
          <a:p>
            <a:pPr marL="342900" indent="-342900">
              <a:spcAft>
                <a:spcPts val="1200"/>
              </a:spcAft>
              <a:buAutoNum type="arabicPeriod"/>
            </a:pPr>
            <a:r>
              <a:rPr lang="en-US" sz="2400" dirty="0"/>
              <a:t>Management not interested in results; results not used to make business decisions</a:t>
            </a:r>
          </a:p>
          <a:p>
            <a:pPr marL="342900" indent="-342900">
              <a:spcAft>
                <a:spcPts val="1200"/>
              </a:spcAft>
              <a:buAutoNum type="arabicPeriod"/>
            </a:pPr>
            <a:r>
              <a:rPr lang="en-US" sz="2400" dirty="0"/>
              <a:t>Too many measures</a:t>
            </a:r>
          </a:p>
          <a:p>
            <a:pPr marL="342900" indent="-342900">
              <a:spcAft>
                <a:spcPts val="1200"/>
              </a:spcAft>
              <a:buAutoNum type="arabicPeriod"/>
            </a:pPr>
            <a:r>
              <a:rPr lang="en-US" sz="2400" dirty="0"/>
              <a:t>Not enough time to achieve results</a:t>
            </a:r>
          </a:p>
          <a:p>
            <a:pPr marL="342900" indent="-342900">
              <a:spcAft>
                <a:spcPts val="1200"/>
              </a:spcAft>
              <a:buAutoNum type="arabicPeriod"/>
            </a:pPr>
            <a:r>
              <a:rPr lang="en-US" sz="2400" dirty="0"/>
              <a:t>No accountability or recognition for results</a:t>
            </a:r>
          </a:p>
          <a:p>
            <a:pPr marL="342900" indent="-342900">
              <a:spcAft>
                <a:spcPts val="1200"/>
              </a:spcAft>
              <a:buAutoNum type="arabicPeriod"/>
            </a:pPr>
            <a:r>
              <a:rPr lang="en-US" sz="2400" dirty="0"/>
              <a:t>Results not reported clearly with explanation</a:t>
            </a:r>
          </a:p>
          <a:p>
            <a:pPr marL="342900" indent="-342900">
              <a:spcAft>
                <a:spcPts val="1200"/>
              </a:spcAft>
              <a:buAutoNum type="arabicPeriod"/>
            </a:pPr>
            <a:r>
              <a:rPr lang="en-US" sz="2400" dirty="0"/>
              <a:t>Results drive the wrong performance; results shaped by other influencing factors </a:t>
            </a:r>
          </a:p>
          <a:p>
            <a:pPr marL="342900" indent="-342900">
              <a:buAutoNum type="arabicPeriod"/>
            </a:pPr>
            <a:endParaRPr lang="en-US" dirty="0"/>
          </a:p>
        </p:txBody>
      </p:sp>
    </p:spTree>
    <p:extLst>
      <p:ext uri="{BB962C8B-B14F-4D97-AF65-F5344CB8AC3E}">
        <p14:creationId xmlns:p14="http://schemas.microsoft.com/office/powerpoint/2010/main" val="106654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8839200" cy="563562"/>
          </a:xfrm>
        </p:spPr>
        <p:txBody>
          <a:bodyPr/>
          <a:lstStyle/>
          <a:p>
            <a:r>
              <a:rPr lang="en-US" sz="4000" dirty="0"/>
              <a:t>GRI G4 Aspects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34689285"/>
              </p:ext>
            </p:extLst>
          </p:nvPr>
        </p:nvGraphicFramePr>
        <p:xfrm>
          <a:off x="3962400" y="1219200"/>
          <a:ext cx="4572000" cy="4968240"/>
        </p:xfrm>
        <a:graphic>
          <a:graphicData uri="http://schemas.openxmlformats.org/drawingml/2006/table">
            <a:tbl>
              <a:tblPr firstRow="1" bandRow="1">
                <a:tableStyleId>{5C22544A-7EE6-4342-B048-85BDC9FD1C3A}</a:tableStyleId>
              </a:tblPr>
              <a:tblGrid>
                <a:gridCol w="2228850">
                  <a:extLst>
                    <a:ext uri="{9D8B030D-6E8A-4147-A177-3AD203B41FA5}">
                      <a16:colId xmlns:a16="http://schemas.microsoft.com/office/drawing/2014/main" xmlns="" val="20000"/>
                    </a:ext>
                  </a:extLst>
                </a:gridCol>
                <a:gridCol w="2343150">
                  <a:extLst>
                    <a:ext uri="{9D8B030D-6E8A-4147-A177-3AD203B41FA5}">
                      <a16:colId xmlns:a16="http://schemas.microsoft.com/office/drawing/2014/main" xmlns="" val="20001"/>
                    </a:ext>
                  </a:extLst>
                </a:gridCol>
              </a:tblGrid>
              <a:tr h="294640">
                <a:tc>
                  <a:txBody>
                    <a:bodyPr/>
                    <a:lstStyle/>
                    <a:p>
                      <a:r>
                        <a:rPr lang="en-US" sz="2400" b="1" dirty="0">
                          <a:solidFill>
                            <a:schemeClr val="tx1"/>
                          </a:solidFill>
                        </a:rPr>
                        <a:t>Economic</a:t>
                      </a:r>
                    </a:p>
                  </a:txBody>
                  <a:tcPr/>
                </a:tc>
                <a:tc>
                  <a:txBody>
                    <a:bodyPr/>
                    <a:lstStyle/>
                    <a:p>
                      <a:r>
                        <a:rPr lang="en-US" sz="2400" dirty="0">
                          <a:solidFill>
                            <a:schemeClr val="tx1"/>
                          </a:solidFill>
                        </a:rPr>
                        <a:t>Environmental</a:t>
                      </a:r>
                    </a:p>
                  </a:txBody>
                  <a:tcPr/>
                </a:tc>
                <a:extLst>
                  <a:ext uri="{0D108BD9-81ED-4DB2-BD59-A6C34878D82A}">
                    <a16:rowId xmlns:a16="http://schemas.microsoft.com/office/drawing/2014/main" xmlns="" val="10000"/>
                  </a:ext>
                </a:extLst>
              </a:tr>
              <a:tr h="370840">
                <a:tc>
                  <a:txBody>
                    <a:bodyPr/>
                    <a:lstStyle/>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Economic Performance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Market Presence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Indirect Economic Impacts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Procurement Practices </a:t>
                      </a:r>
                    </a:p>
                    <a:p>
                      <a:r>
                        <a:rPr lang="en-US" sz="1800" b="0" i="0" u="none" strike="noStrike" kern="1200" baseline="0" dirty="0">
                          <a:solidFill>
                            <a:schemeClr val="dk1"/>
                          </a:solidFill>
                          <a:latin typeface="+mn-lt"/>
                          <a:ea typeface="+mn-ea"/>
                          <a:cs typeface="+mn-cs"/>
                        </a:rPr>
                        <a:t>	</a:t>
                      </a:r>
                    </a:p>
                  </a:txBody>
                  <a:tcPr/>
                </a:tc>
                <a:tc>
                  <a:txBody>
                    <a:bodyPr/>
                    <a:lstStyle/>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Materials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Energy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Water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Biodiversity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Emissions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Effluents and Waste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Products and Services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Compliance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Transport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Overall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Supplier Environmental Assessment </a:t>
                      </a:r>
                    </a:p>
                    <a:p>
                      <a:pPr marL="285750" indent="-285750">
                        <a:buFont typeface="Arial" panose="020B0604020202020204" pitchFamily="34" charset="0"/>
                        <a:buChar char="•"/>
                      </a:pPr>
                      <a:r>
                        <a:rPr lang="en-US" sz="16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Environmental Grievance   Mechanisms </a:t>
                      </a:r>
                    </a:p>
                    <a:p>
                      <a:r>
                        <a:rPr lang="en-US" sz="1800" b="0" i="0" u="none" strike="noStrike" kern="1200" baseline="0" dirty="0">
                          <a:solidFill>
                            <a:schemeClr val="dk1"/>
                          </a:solidFill>
                          <a:latin typeface="+mn-lt"/>
                          <a:ea typeface="+mn-ea"/>
                          <a:cs typeface="+mn-cs"/>
                        </a:rPr>
                        <a:t>	</a:t>
                      </a:r>
                    </a:p>
                  </a:txBody>
                  <a:tcPr/>
                </a:tc>
                <a:extLst>
                  <a:ext uri="{0D108BD9-81ED-4DB2-BD59-A6C34878D82A}">
                    <a16:rowId xmlns:a16="http://schemas.microsoft.com/office/drawing/2014/main" xmlns="" val="10001"/>
                  </a:ext>
                </a:extLst>
              </a:tr>
            </a:tbl>
          </a:graphicData>
        </a:graphic>
      </p:graphicFrame>
      <p:pic>
        <p:nvPicPr>
          <p:cNvPr id="4" name="Picture 35" descr="GRI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4495800"/>
            <a:ext cx="145142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559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6690" name="Rectangle 2"/>
          <p:cNvSpPr>
            <a:spLocks noGrp="1" noChangeArrowheads="1"/>
          </p:cNvSpPr>
          <p:nvPr>
            <p:ph type="title"/>
          </p:nvPr>
        </p:nvSpPr>
        <p:spPr>
          <a:xfrm>
            <a:off x="2971800" y="304800"/>
            <a:ext cx="7315200" cy="654050"/>
          </a:xfrm>
        </p:spPr>
        <p:txBody>
          <a:bodyPr/>
          <a:lstStyle/>
          <a:p>
            <a:pPr>
              <a:lnSpc>
                <a:spcPts val="4000"/>
              </a:lnSpc>
              <a:tabLst>
                <a:tab pos="4459288" algn="ctr"/>
              </a:tabLst>
            </a:pPr>
            <a:r>
              <a:rPr lang="en-US" altLang="en-US" sz="4000" b="1" dirty="0">
                <a:solidFill>
                  <a:srgbClr val="990000"/>
                </a:solidFill>
              </a:rPr>
              <a:t>Sustainability Trends Drive </a:t>
            </a:r>
            <a:br>
              <a:rPr lang="en-US" altLang="en-US" sz="4000" b="1" dirty="0">
                <a:solidFill>
                  <a:srgbClr val="990000"/>
                </a:solidFill>
              </a:rPr>
            </a:br>
            <a:r>
              <a:rPr lang="en-US" altLang="en-US" sz="4000" b="1" dirty="0">
                <a:solidFill>
                  <a:srgbClr val="990000"/>
                </a:solidFill>
              </a:rPr>
              <a:t> Reaction of Organizations</a:t>
            </a:r>
          </a:p>
        </p:txBody>
      </p:sp>
      <p:sp>
        <p:nvSpPr>
          <p:cNvPr id="2546691" name="AutoShape 3"/>
          <p:cNvSpPr>
            <a:spLocks noChangeArrowheads="1"/>
          </p:cNvSpPr>
          <p:nvPr/>
        </p:nvSpPr>
        <p:spPr bwMode="auto">
          <a:xfrm>
            <a:off x="6071237" y="3665538"/>
            <a:ext cx="976313" cy="485775"/>
          </a:xfrm>
          <a:prstGeom prst="rightArrow">
            <a:avLst>
              <a:gd name="adj1" fmla="val 50000"/>
              <a:gd name="adj2" fmla="val 50245"/>
            </a:avLst>
          </a:prstGeom>
          <a:ln>
            <a:headEnd/>
            <a:tailEnd/>
          </a:ln>
          <a:extLst/>
        </p:spPr>
        <p:style>
          <a:lnRef idx="3">
            <a:schemeClr val="lt1"/>
          </a:lnRef>
          <a:fillRef idx="1">
            <a:schemeClr val="accent2"/>
          </a:fillRef>
          <a:effectRef idx="1">
            <a:schemeClr val="accent2"/>
          </a:effectRef>
          <a:fontRef idx="minor">
            <a:schemeClr val="lt1"/>
          </a:fontRef>
        </p:style>
        <p:txBody>
          <a:bodyPr wrap="none" lIns="74066" tIns="37033" rIns="74066" bIns="37033" anchor="ctr"/>
          <a:lstStyle/>
          <a:p>
            <a:pPr eaLnBrk="0" fontAlgn="base" hangingPunct="0">
              <a:spcBef>
                <a:spcPct val="0"/>
              </a:spcBef>
              <a:spcAft>
                <a:spcPct val="0"/>
              </a:spcAft>
            </a:pPr>
            <a:endParaRPr lang="en-US" dirty="0">
              <a:solidFill>
                <a:srgbClr val="FFFFFF"/>
              </a:solidFill>
            </a:endParaRPr>
          </a:p>
        </p:txBody>
      </p:sp>
      <p:sp>
        <p:nvSpPr>
          <p:cNvPr id="2546692" name="AutoShape 4"/>
          <p:cNvSpPr>
            <a:spLocks noChangeArrowheads="1"/>
          </p:cNvSpPr>
          <p:nvPr/>
        </p:nvSpPr>
        <p:spPr bwMode="auto">
          <a:xfrm>
            <a:off x="6071237" y="5265738"/>
            <a:ext cx="976313" cy="485775"/>
          </a:xfrm>
          <a:prstGeom prst="rightArrow">
            <a:avLst>
              <a:gd name="adj1" fmla="val 50000"/>
              <a:gd name="adj2" fmla="val 50245"/>
            </a:avLst>
          </a:prstGeom>
          <a:ln>
            <a:headEnd/>
            <a:tailEnd/>
          </a:ln>
          <a:extLst/>
        </p:spPr>
        <p:style>
          <a:lnRef idx="3">
            <a:schemeClr val="lt1"/>
          </a:lnRef>
          <a:fillRef idx="1">
            <a:schemeClr val="accent2"/>
          </a:fillRef>
          <a:effectRef idx="1">
            <a:schemeClr val="accent2"/>
          </a:effectRef>
          <a:fontRef idx="minor">
            <a:schemeClr val="lt1"/>
          </a:fontRef>
        </p:style>
        <p:txBody>
          <a:bodyPr wrap="none" lIns="74066" tIns="37033" rIns="74066" bIns="37033" anchor="ctr"/>
          <a:lstStyle/>
          <a:p>
            <a:pPr eaLnBrk="0" fontAlgn="base" hangingPunct="0">
              <a:spcBef>
                <a:spcPct val="0"/>
              </a:spcBef>
              <a:spcAft>
                <a:spcPct val="0"/>
              </a:spcAft>
            </a:pPr>
            <a:endParaRPr lang="en-US" dirty="0">
              <a:solidFill>
                <a:srgbClr val="FFFFFF"/>
              </a:solidFill>
            </a:endParaRPr>
          </a:p>
        </p:txBody>
      </p:sp>
      <p:sp>
        <p:nvSpPr>
          <p:cNvPr id="2546693" name="AutoShape 5"/>
          <p:cNvSpPr>
            <a:spLocks noChangeArrowheads="1"/>
          </p:cNvSpPr>
          <p:nvPr/>
        </p:nvSpPr>
        <p:spPr bwMode="auto">
          <a:xfrm>
            <a:off x="6071237" y="2170113"/>
            <a:ext cx="976313" cy="485775"/>
          </a:xfrm>
          <a:prstGeom prst="rightArrow">
            <a:avLst>
              <a:gd name="adj1" fmla="val 50000"/>
              <a:gd name="adj2" fmla="val 50245"/>
            </a:avLst>
          </a:prstGeom>
          <a:ln>
            <a:headEnd/>
            <a:tailEnd/>
          </a:ln>
          <a:extLst/>
        </p:spPr>
        <p:style>
          <a:lnRef idx="3">
            <a:schemeClr val="lt1"/>
          </a:lnRef>
          <a:fillRef idx="1">
            <a:schemeClr val="accent2"/>
          </a:fillRef>
          <a:effectRef idx="1">
            <a:schemeClr val="accent2"/>
          </a:effectRef>
          <a:fontRef idx="minor">
            <a:schemeClr val="lt1"/>
          </a:fontRef>
        </p:style>
        <p:txBody>
          <a:bodyPr wrap="none" lIns="74066" tIns="37033" rIns="74066" bIns="37033" anchor="ctr"/>
          <a:lstStyle/>
          <a:p>
            <a:pPr eaLnBrk="0" fontAlgn="base" hangingPunct="0">
              <a:spcBef>
                <a:spcPct val="0"/>
              </a:spcBef>
              <a:spcAft>
                <a:spcPct val="0"/>
              </a:spcAft>
            </a:pPr>
            <a:endParaRPr lang="en-US" dirty="0">
              <a:solidFill>
                <a:srgbClr val="00B050"/>
              </a:solidFill>
            </a:endParaRPr>
          </a:p>
        </p:txBody>
      </p:sp>
      <p:sp>
        <p:nvSpPr>
          <p:cNvPr id="2546695" name="Rectangle 7"/>
          <p:cNvSpPr>
            <a:spLocks noChangeArrowheads="1"/>
          </p:cNvSpPr>
          <p:nvPr/>
        </p:nvSpPr>
        <p:spPr bwMode="auto">
          <a:xfrm>
            <a:off x="7204076" y="5005705"/>
            <a:ext cx="2854324" cy="1200329"/>
          </a:xfrm>
          <a:prstGeom prst="rect">
            <a:avLst/>
          </a:prstGeom>
          <a:solidFill>
            <a:srgbClr val="99FFCC"/>
          </a:solidFill>
          <a:ln>
            <a:solidFill>
              <a:schemeClr val="tx1"/>
            </a:solidFill>
          </a:ln>
          <a:effectLst/>
          <a:extLst/>
        </p:spPr>
        <p:txBody>
          <a:bodyPr wrap="square">
            <a:spAutoFit/>
          </a:bodyPr>
          <a:lstStyle/>
          <a:p>
            <a:pPr fontAlgn="base">
              <a:spcBef>
                <a:spcPct val="0"/>
              </a:spcBef>
              <a:spcAft>
                <a:spcPct val="0"/>
              </a:spcAft>
              <a:buFont typeface="Wingdings" pitchFamily="2" charset="2"/>
              <a:buChar char="§"/>
            </a:pPr>
            <a:r>
              <a:rPr lang="en-US" altLang="en-US" b="1" dirty="0">
                <a:solidFill>
                  <a:srgbClr val="000000"/>
                </a:solidFill>
                <a:ea typeface="MS PGothic" pitchFamily="34" charset="-128"/>
              </a:rPr>
              <a:t> Sustainability Rptg. </a:t>
            </a:r>
          </a:p>
          <a:p>
            <a:pPr fontAlgn="base">
              <a:spcBef>
                <a:spcPct val="0"/>
              </a:spcBef>
              <a:spcAft>
                <a:spcPct val="0"/>
              </a:spcAft>
              <a:buFont typeface="Wingdings" pitchFamily="2" charset="2"/>
              <a:buChar char="§"/>
            </a:pPr>
            <a:r>
              <a:rPr lang="en-US" altLang="en-US" b="1" dirty="0">
                <a:solidFill>
                  <a:srgbClr val="000000"/>
                </a:solidFill>
                <a:ea typeface="MS PGothic" pitchFamily="34" charset="-128"/>
              </a:rPr>
              <a:t> Green Labeling Rules </a:t>
            </a:r>
          </a:p>
          <a:p>
            <a:pPr fontAlgn="base">
              <a:spcBef>
                <a:spcPct val="0"/>
              </a:spcBef>
              <a:spcAft>
                <a:spcPct val="0"/>
              </a:spcAft>
              <a:buFont typeface="Wingdings" pitchFamily="2" charset="2"/>
              <a:buChar char="§"/>
            </a:pPr>
            <a:r>
              <a:rPr lang="en-US" altLang="en-US" b="1" dirty="0">
                <a:solidFill>
                  <a:srgbClr val="000000"/>
                </a:solidFill>
                <a:ea typeface="MS PGothic" pitchFamily="34" charset="-128"/>
              </a:rPr>
              <a:t> Product Certifications</a:t>
            </a:r>
          </a:p>
          <a:p>
            <a:pPr fontAlgn="base">
              <a:spcBef>
                <a:spcPct val="0"/>
              </a:spcBef>
              <a:spcAft>
                <a:spcPct val="0"/>
              </a:spcAft>
              <a:buFont typeface="Wingdings" pitchFamily="2" charset="2"/>
              <a:buChar char="§"/>
            </a:pPr>
            <a:endParaRPr lang="en-US" altLang="en-US" b="1" dirty="0">
              <a:solidFill>
                <a:srgbClr val="000000"/>
              </a:solidFill>
              <a:ea typeface="MS PGothic" pitchFamily="34" charset="-128"/>
            </a:endParaRPr>
          </a:p>
        </p:txBody>
      </p:sp>
      <p:sp>
        <p:nvSpPr>
          <p:cNvPr id="2546701" name="Rectangle 13"/>
          <p:cNvSpPr>
            <a:spLocks noChangeArrowheads="1"/>
          </p:cNvSpPr>
          <p:nvPr/>
        </p:nvSpPr>
        <p:spPr bwMode="auto">
          <a:xfrm>
            <a:off x="7141214" y="3391217"/>
            <a:ext cx="2854324" cy="1200329"/>
          </a:xfrm>
          <a:prstGeom prst="rect">
            <a:avLst/>
          </a:prstGeom>
          <a:solidFill>
            <a:srgbClr val="99FFCC"/>
          </a:solidFill>
          <a:ln w="9525" algn="ctr">
            <a:solidFill>
              <a:schemeClr val="tx1"/>
            </a:solidFill>
            <a:miter lim="800000"/>
            <a:headEnd/>
            <a:tailEnd/>
          </a:ln>
          <a:effectLst/>
          <a:extLst/>
        </p:spPr>
        <p:txBody>
          <a:bodyPr wrap="square" anchor="ctr" anchorCtr="0">
            <a:spAutoFit/>
          </a:bodyPr>
          <a:lstStyle>
            <a:lvl1pPr marL="233363" indent="-233363">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b="1" dirty="0">
                <a:solidFill>
                  <a:srgbClr val="000000"/>
                </a:solidFill>
                <a:ea typeface="MS PGothic" pitchFamily="34" charset="-128"/>
              </a:rPr>
              <a:t>Toxics Elimination </a:t>
            </a:r>
          </a:p>
          <a:p>
            <a:pPr fontAlgn="base">
              <a:spcBef>
                <a:spcPct val="0"/>
              </a:spcBef>
              <a:spcAft>
                <a:spcPct val="0"/>
              </a:spcAft>
            </a:pPr>
            <a:r>
              <a:rPr lang="en-US" altLang="en-US" b="1" dirty="0">
                <a:solidFill>
                  <a:srgbClr val="000000"/>
                </a:solidFill>
                <a:ea typeface="MS PGothic" pitchFamily="34" charset="-128"/>
              </a:rPr>
              <a:t>From Inks, Electronics, etc.</a:t>
            </a:r>
          </a:p>
          <a:p>
            <a:pPr fontAlgn="base">
              <a:spcBef>
                <a:spcPct val="0"/>
              </a:spcBef>
              <a:spcAft>
                <a:spcPct val="0"/>
              </a:spcAft>
            </a:pPr>
            <a:endParaRPr lang="en-US" altLang="en-US" b="1" dirty="0">
              <a:solidFill>
                <a:srgbClr val="000000"/>
              </a:solidFill>
              <a:ea typeface="MS PGothic" pitchFamily="34" charset="-128"/>
            </a:endParaRPr>
          </a:p>
        </p:txBody>
      </p:sp>
      <p:sp>
        <p:nvSpPr>
          <p:cNvPr id="2546702" name="Rectangle 14"/>
          <p:cNvSpPr>
            <a:spLocks noChangeArrowheads="1"/>
          </p:cNvSpPr>
          <p:nvPr/>
        </p:nvSpPr>
        <p:spPr bwMode="auto">
          <a:xfrm>
            <a:off x="3175636" y="1884184"/>
            <a:ext cx="2819400" cy="1138773"/>
          </a:xfrm>
          <a:prstGeom prst="rect">
            <a:avLst/>
          </a:prstGeom>
          <a:solidFill>
            <a:schemeClr val="bg2">
              <a:lumMod val="60000"/>
              <a:lumOff val="40000"/>
            </a:schemeClr>
          </a:solidFill>
          <a:ln w="9525" algn="ctr">
            <a:solidFill>
              <a:schemeClr val="tx1"/>
            </a:solidFill>
            <a:miter lim="800000"/>
            <a:headEnd/>
            <a:tailEnd/>
          </a:ln>
          <a:effectLst/>
          <a:extLst/>
        </p:spPr>
        <p:txBody>
          <a:bodyPr wrap="square">
            <a:spAutoFit/>
          </a:bodyPr>
          <a:lstStyle>
            <a:lvl1pPr marL="179388" indent="-1793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Wingdings" pitchFamily="2" charset="2"/>
              <a:buChar char="§"/>
            </a:pPr>
            <a:r>
              <a:rPr lang="en-US" altLang="en-US" sz="1700" b="1" dirty="0">
                <a:solidFill>
                  <a:srgbClr val="990000"/>
                </a:solidFill>
                <a:ea typeface="MS PGothic" pitchFamily="34" charset="-128"/>
              </a:rPr>
              <a:t>Child and Forced Labor</a:t>
            </a:r>
          </a:p>
          <a:p>
            <a:pPr fontAlgn="base">
              <a:spcBef>
                <a:spcPct val="0"/>
              </a:spcBef>
              <a:spcAft>
                <a:spcPct val="0"/>
              </a:spcAft>
              <a:buFont typeface="Wingdings" pitchFamily="2" charset="2"/>
              <a:buChar char="§"/>
            </a:pPr>
            <a:r>
              <a:rPr lang="en-US" altLang="en-US" sz="1700" b="1" dirty="0">
                <a:solidFill>
                  <a:srgbClr val="990000"/>
                </a:solidFill>
                <a:ea typeface="MS PGothic" pitchFamily="34" charset="-128"/>
              </a:rPr>
              <a:t>Growing Concern about  Toxics Contam.  &amp;  Env. Problems</a:t>
            </a:r>
            <a:endParaRPr lang="en-US" altLang="en-US" sz="1700" b="1" dirty="0">
              <a:solidFill>
                <a:srgbClr val="DAEDEF">
                  <a:lumMod val="25000"/>
                </a:srgbClr>
              </a:solidFill>
              <a:ea typeface="MS PGothic" pitchFamily="34" charset="-128"/>
            </a:endParaRPr>
          </a:p>
        </p:txBody>
      </p:sp>
      <p:sp>
        <p:nvSpPr>
          <p:cNvPr id="2546703" name="Rectangle 15"/>
          <p:cNvSpPr>
            <a:spLocks noChangeArrowheads="1"/>
          </p:cNvSpPr>
          <p:nvPr/>
        </p:nvSpPr>
        <p:spPr bwMode="auto">
          <a:xfrm>
            <a:off x="3175636" y="4913312"/>
            <a:ext cx="2819400" cy="1231106"/>
          </a:xfrm>
          <a:prstGeom prst="rect">
            <a:avLst/>
          </a:prstGeom>
          <a:solidFill>
            <a:schemeClr val="bg2">
              <a:lumMod val="60000"/>
              <a:lumOff val="40000"/>
            </a:schemeClr>
          </a:solidFill>
          <a:ln>
            <a:solidFill>
              <a:schemeClr val="tx1"/>
            </a:solidFill>
          </a:ln>
          <a:effectLst/>
          <a:extLst/>
        </p:spPr>
        <p:txBody>
          <a:bodyPr wrap="square">
            <a:spAutoFit/>
          </a:bodyPr>
          <a:lstStyle/>
          <a:p>
            <a:pPr algn="ctr" fontAlgn="base">
              <a:spcBef>
                <a:spcPct val="0"/>
              </a:spcBef>
              <a:spcAft>
                <a:spcPct val="0"/>
              </a:spcAft>
            </a:pPr>
            <a:endParaRPr lang="en-US" altLang="en-US" b="1" dirty="0">
              <a:solidFill>
                <a:srgbClr val="990000"/>
              </a:solidFill>
              <a:ea typeface="MS PGothic" pitchFamily="34" charset="-128"/>
            </a:endParaRPr>
          </a:p>
          <a:p>
            <a:pPr algn="ctr" fontAlgn="base">
              <a:spcBef>
                <a:spcPct val="0"/>
              </a:spcBef>
              <a:spcAft>
                <a:spcPct val="0"/>
              </a:spcAft>
            </a:pPr>
            <a:r>
              <a:rPr lang="en-US" altLang="en-US" b="1" dirty="0">
                <a:solidFill>
                  <a:srgbClr val="990000"/>
                </a:solidFill>
                <a:ea typeface="MS PGothic" pitchFamily="34" charset="-128"/>
              </a:rPr>
              <a:t>Growing Mistrust of </a:t>
            </a:r>
          </a:p>
          <a:p>
            <a:pPr algn="ctr" fontAlgn="base">
              <a:spcBef>
                <a:spcPct val="0"/>
              </a:spcBef>
              <a:spcAft>
                <a:spcPct val="0"/>
              </a:spcAft>
            </a:pPr>
            <a:r>
              <a:rPr lang="en-US" altLang="en-US" b="1" dirty="0">
                <a:solidFill>
                  <a:srgbClr val="990000"/>
                </a:solidFill>
                <a:ea typeface="MS PGothic" pitchFamily="34" charset="-128"/>
              </a:rPr>
              <a:t>Business</a:t>
            </a:r>
          </a:p>
          <a:p>
            <a:pPr algn="ctr" fontAlgn="base">
              <a:spcBef>
                <a:spcPct val="0"/>
              </a:spcBef>
              <a:spcAft>
                <a:spcPct val="0"/>
              </a:spcAft>
            </a:pPr>
            <a:r>
              <a:rPr lang="en-US" altLang="en-US" sz="2000" b="1" dirty="0">
                <a:solidFill>
                  <a:srgbClr val="808080">
                    <a:lumMod val="75000"/>
                  </a:srgbClr>
                </a:solidFill>
                <a:ea typeface="MS PGothic" pitchFamily="34" charset="-128"/>
              </a:rPr>
              <a:t> </a:t>
            </a:r>
          </a:p>
        </p:txBody>
      </p:sp>
      <p:sp>
        <p:nvSpPr>
          <p:cNvPr id="2546704" name="Rectangle 16"/>
          <p:cNvSpPr>
            <a:spLocks noChangeArrowheads="1"/>
          </p:cNvSpPr>
          <p:nvPr/>
        </p:nvSpPr>
        <p:spPr bwMode="auto">
          <a:xfrm>
            <a:off x="7228842" y="1884184"/>
            <a:ext cx="2804795" cy="1200329"/>
          </a:xfrm>
          <a:prstGeom prst="rect">
            <a:avLst/>
          </a:prstGeom>
          <a:solidFill>
            <a:srgbClr val="99FFCC"/>
          </a:solidFill>
          <a:ln w="9525" algn="ctr">
            <a:solidFill>
              <a:schemeClr val="tx1"/>
            </a:solidFill>
            <a:miter lim="800000"/>
            <a:headEnd/>
            <a:tailEnd/>
          </a:ln>
          <a:effectLst/>
          <a:extLst/>
        </p:spPr>
        <p:txBody>
          <a:bodyPr wrap="square">
            <a:spAutoFit/>
          </a:bodyPr>
          <a:lstStyle/>
          <a:p>
            <a:pPr fontAlgn="base">
              <a:spcBef>
                <a:spcPct val="0"/>
              </a:spcBef>
              <a:spcAft>
                <a:spcPct val="0"/>
              </a:spcAft>
              <a:buFont typeface="Wingdings" pitchFamily="2" charset="2"/>
              <a:buChar char="§"/>
            </a:pPr>
            <a:endParaRPr lang="en-US" altLang="en-US" b="1" dirty="0">
              <a:solidFill>
                <a:srgbClr val="000000"/>
              </a:solidFill>
              <a:ea typeface="MS PGothic" pitchFamily="34" charset="-128"/>
            </a:endParaRPr>
          </a:p>
          <a:p>
            <a:pPr fontAlgn="base">
              <a:spcBef>
                <a:spcPct val="0"/>
              </a:spcBef>
              <a:spcAft>
                <a:spcPct val="0"/>
              </a:spcAft>
              <a:buFont typeface="Wingdings" pitchFamily="2" charset="2"/>
              <a:buChar char="§"/>
            </a:pPr>
            <a:r>
              <a:rPr lang="en-US" altLang="en-US" b="1" dirty="0">
                <a:solidFill>
                  <a:srgbClr val="000000"/>
                </a:solidFill>
                <a:ea typeface="MS PGothic" pitchFamily="34" charset="-128"/>
              </a:rPr>
              <a:t>Ethical Sourcing </a:t>
            </a:r>
          </a:p>
          <a:p>
            <a:pPr fontAlgn="base">
              <a:spcBef>
                <a:spcPct val="0"/>
              </a:spcBef>
              <a:spcAft>
                <a:spcPct val="0"/>
              </a:spcAft>
              <a:buFont typeface="Wingdings" pitchFamily="2" charset="2"/>
              <a:buChar char="§"/>
            </a:pPr>
            <a:r>
              <a:rPr lang="en-US" altLang="en-US" b="1" dirty="0">
                <a:solidFill>
                  <a:srgbClr val="000000"/>
                </a:solidFill>
                <a:ea typeface="MS PGothic" pitchFamily="34" charset="-128"/>
              </a:rPr>
              <a:t>Supplier Assessments </a:t>
            </a:r>
          </a:p>
          <a:p>
            <a:pPr fontAlgn="base">
              <a:spcBef>
                <a:spcPct val="0"/>
              </a:spcBef>
              <a:spcAft>
                <a:spcPct val="0"/>
              </a:spcAft>
            </a:pPr>
            <a:endParaRPr lang="en-US" altLang="en-US" b="1" dirty="0">
              <a:solidFill>
                <a:srgbClr val="000000"/>
              </a:solidFill>
              <a:ea typeface="MS PGothic" pitchFamily="34" charset="-128"/>
            </a:endParaRPr>
          </a:p>
        </p:txBody>
      </p:sp>
      <p:sp>
        <p:nvSpPr>
          <p:cNvPr id="2546705" name="Rectangle 17"/>
          <p:cNvSpPr>
            <a:spLocks noChangeArrowheads="1"/>
          </p:cNvSpPr>
          <p:nvPr/>
        </p:nvSpPr>
        <p:spPr bwMode="auto">
          <a:xfrm>
            <a:off x="3175636" y="3389313"/>
            <a:ext cx="2819400" cy="1200329"/>
          </a:xfrm>
          <a:prstGeom prst="rect">
            <a:avLst/>
          </a:prstGeom>
          <a:solidFill>
            <a:schemeClr val="bg2">
              <a:lumMod val="60000"/>
              <a:lumOff val="40000"/>
            </a:schemeClr>
          </a:solidFill>
          <a:ln>
            <a:solidFill>
              <a:schemeClr val="tx1"/>
            </a:solidFill>
          </a:ln>
          <a:effectLst/>
          <a:extLst/>
        </p:spPr>
        <p:txBody>
          <a:bodyPr wrap="square">
            <a:spAutoFit/>
          </a:bodyPr>
          <a:lstStyle/>
          <a:p>
            <a:pPr algn="ctr" fontAlgn="base">
              <a:spcBef>
                <a:spcPct val="0"/>
              </a:spcBef>
              <a:spcAft>
                <a:spcPct val="0"/>
              </a:spcAft>
            </a:pPr>
            <a:endParaRPr lang="en-US" altLang="en-US" b="1" dirty="0">
              <a:solidFill>
                <a:srgbClr val="990000"/>
              </a:solidFill>
              <a:ea typeface="MS PGothic" pitchFamily="34" charset="-128"/>
            </a:endParaRPr>
          </a:p>
          <a:p>
            <a:pPr algn="ctr" fontAlgn="base">
              <a:spcBef>
                <a:spcPct val="0"/>
              </a:spcBef>
              <a:spcAft>
                <a:spcPct val="0"/>
              </a:spcAft>
            </a:pPr>
            <a:r>
              <a:rPr lang="en-US" altLang="en-US" b="1" dirty="0">
                <a:solidFill>
                  <a:srgbClr val="990000"/>
                </a:solidFill>
                <a:ea typeface="MS PGothic" pitchFamily="34" charset="-128"/>
              </a:rPr>
              <a:t>Spread of Toxic </a:t>
            </a:r>
          </a:p>
          <a:p>
            <a:pPr algn="ctr" fontAlgn="base">
              <a:spcBef>
                <a:spcPct val="0"/>
              </a:spcBef>
              <a:spcAft>
                <a:spcPct val="0"/>
              </a:spcAft>
            </a:pPr>
            <a:r>
              <a:rPr lang="en-US" altLang="en-US" b="1" dirty="0">
                <a:solidFill>
                  <a:srgbClr val="990000"/>
                </a:solidFill>
                <a:ea typeface="MS PGothic" pitchFamily="34" charset="-128"/>
              </a:rPr>
              <a:t>Pollutants</a:t>
            </a:r>
          </a:p>
          <a:p>
            <a:pPr algn="ctr" fontAlgn="base">
              <a:spcBef>
                <a:spcPct val="0"/>
              </a:spcBef>
              <a:spcAft>
                <a:spcPct val="0"/>
              </a:spcAft>
              <a:buFont typeface="Wingdings" pitchFamily="2" charset="2"/>
              <a:buNone/>
            </a:pPr>
            <a:endParaRPr lang="en-US" altLang="en-US" b="1" dirty="0">
              <a:solidFill>
                <a:srgbClr val="DAEDEF">
                  <a:lumMod val="25000"/>
                </a:srgbClr>
              </a:solidFill>
              <a:ea typeface="MS PGothic" pitchFamily="34" charset="-128"/>
            </a:endParaRPr>
          </a:p>
        </p:txBody>
      </p:sp>
      <p:sp>
        <p:nvSpPr>
          <p:cNvPr id="2546706" name="Text Box 18"/>
          <p:cNvSpPr txBox="1">
            <a:spLocks noChangeArrowheads="1"/>
          </p:cNvSpPr>
          <p:nvPr/>
        </p:nvSpPr>
        <p:spPr bwMode="auto">
          <a:xfrm>
            <a:off x="3937636" y="1219200"/>
            <a:ext cx="1030288" cy="457200"/>
          </a:xfrm>
          <a:prstGeom prst="rect">
            <a:avLst/>
          </a:prstGeom>
          <a:noFill/>
          <a:ln>
            <a:noFill/>
          </a:ln>
          <a:effectLst/>
          <a:extLst>
            <a:ext uri="{909E8E84-426E-40DD-AFC4-6F175D3DCCD1}">
              <a14:hiddenFill xmlns:a14="http://schemas.microsoft.com/office/drawing/2010/main">
                <a:solidFill>
                  <a:srgbClr val="FFCCFF">
                    <a:alpha val="6000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b="1" u="sng" dirty="0">
                <a:solidFill>
                  <a:srgbClr val="333399">
                    <a:lumMod val="75000"/>
                  </a:srgbClr>
                </a:solidFill>
                <a:ea typeface="MS PGothic" pitchFamily="34" charset="-128"/>
              </a:rPr>
              <a:t>Trend</a:t>
            </a:r>
          </a:p>
        </p:txBody>
      </p:sp>
      <p:sp>
        <p:nvSpPr>
          <p:cNvPr id="2546707" name="Text Box 19"/>
          <p:cNvSpPr txBox="1">
            <a:spLocks noChangeArrowheads="1"/>
          </p:cNvSpPr>
          <p:nvPr/>
        </p:nvSpPr>
        <p:spPr bwMode="auto">
          <a:xfrm>
            <a:off x="7826025" y="1219201"/>
            <a:ext cx="1484702" cy="461665"/>
          </a:xfrm>
          <a:prstGeom prst="rect">
            <a:avLst/>
          </a:prstGeom>
          <a:noFill/>
          <a:ln>
            <a:noFill/>
          </a:ln>
          <a:effectLst/>
          <a:extLst>
            <a:ext uri="{909E8E84-426E-40DD-AFC4-6F175D3DCCD1}">
              <a14:hiddenFill xmlns:a14="http://schemas.microsoft.com/office/drawing/2010/main">
                <a:solidFill>
                  <a:srgbClr val="FFCCFF">
                    <a:alpha val="6000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b="1" u="sng" dirty="0">
                <a:solidFill>
                  <a:srgbClr val="333399">
                    <a:lumMod val="75000"/>
                  </a:srgbClr>
                </a:solidFill>
                <a:uFill>
                  <a:solidFill>
                    <a:srgbClr val="333399">
                      <a:lumMod val="75000"/>
                    </a:srgbClr>
                  </a:solidFill>
                </a:uFill>
                <a:ea typeface="MS PGothic" pitchFamily="34" charset="-128"/>
              </a:rPr>
              <a:t>Reaction</a:t>
            </a:r>
          </a:p>
        </p:txBody>
      </p:sp>
      <p:pic>
        <p:nvPicPr>
          <p:cNvPr id="3" name="Picture 2"/>
          <p:cNvPicPr>
            <a:picLocks noChangeAspect="1"/>
          </p:cNvPicPr>
          <p:nvPr/>
        </p:nvPicPr>
        <p:blipFill>
          <a:blip r:embed="rId3"/>
          <a:stretch>
            <a:fillRect/>
          </a:stretch>
        </p:blipFill>
        <p:spPr>
          <a:xfrm>
            <a:off x="7238811" y="6371872"/>
            <a:ext cx="3212870" cy="469433"/>
          </a:xfrm>
          <a:prstGeom prst="rect">
            <a:avLst/>
          </a:prstGeom>
        </p:spPr>
      </p:pic>
    </p:spTree>
    <p:extLst>
      <p:ext uri="{BB962C8B-B14F-4D97-AF65-F5344CB8AC3E}">
        <p14:creationId xmlns:p14="http://schemas.microsoft.com/office/powerpoint/2010/main" val="4198262535"/>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66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4670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4670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466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467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4670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466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46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6691" grpId="0" animBg="1"/>
      <p:bldP spid="2546692" grpId="0" animBg="1"/>
      <p:bldP spid="2546693" grpId="0" animBg="1"/>
      <p:bldP spid="2546695" grpId="0" animBg="1"/>
      <p:bldP spid="2546701" grpId="0" animBg="1"/>
      <p:bldP spid="2546703" grpId="0" animBg="1"/>
      <p:bldP spid="2546704" grpId="0" animBg="1"/>
      <p:bldP spid="2546705" grpId="0" animBg="1"/>
    </p:bldLst>
  </p:timing>
</p:sld>
</file>

<file path=ppt/slides/slide2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8763000" cy="563562"/>
          </a:xfrm>
        </p:spPr>
        <p:txBody>
          <a:bodyPr/>
          <a:lstStyle/>
          <a:p>
            <a:r>
              <a:rPr lang="en-US" sz="4000" dirty="0"/>
              <a:t>GRI G4 Aspects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04360339"/>
              </p:ext>
            </p:extLst>
          </p:nvPr>
        </p:nvGraphicFramePr>
        <p:xfrm>
          <a:off x="1676400" y="1371600"/>
          <a:ext cx="8915400" cy="4724400"/>
        </p:xfrm>
        <a:graphic>
          <a:graphicData uri="http://schemas.openxmlformats.org/drawingml/2006/table">
            <a:tbl>
              <a:tblPr firstRow="1" bandRow="1">
                <a:tableStyleId>{5C22544A-7EE6-4342-B048-85BDC9FD1C3A}</a:tableStyleId>
              </a:tblPr>
              <a:tblGrid>
                <a:gridCol w="2228850">
                  <a:extLst>
                    <a:ext uri="{9D8B030D-6E8A-4147-A177-3AD203B41FA5}">
                      <a16:colId xmlns:a16="http://schemas.microsoft.com/office/drawing/2014/main" xmlns="" val="20000"/>
                    </a:ext>
                  </a:extLst>
                </a:gridCol>
                <a:gridCol w="2228850">
                  <a:extLst>
                    <a:ext uri="{9D8B030D-6E8A-4147-A177-3AD203B41FA5}">
                      <a16:colId xmlns:a16="http://schemas.microsoft.com/office/drawing/2014/main" xmlns="" val="20001"/>
                    </a:ext>
                  </a:extLst>
                </a:gridCol>
                <a:gridCol w="2228850">
                  <a:extLst>
                    <a:ext uri="{9D8B030D-6E8A-4147-A177-3AD203B41FA5}">
                      <a16:colId xmlns:a16="http://schemas.microsoft.com/office/drawing/2014/main" xmlns="" val="20002"/>
                    </a:ext>
                  </a:extLst>
                </a:gridCol>
                <a:gridCol w="2228850">
                  <a:extLst>
                    <a:ext uri="{9D8B030D-6E8A-4147-A177-3AD203B41FA5}">
                      <a16:colId xmlns:a16="http://schemas.microsoft.com/office/drawing/2014/main" xmlns="" val="20003"/>
                    </a:ext>
                  </a:extLst>
                </a:gridCol>
              </a:tblGrid>
              <a:tr h="370840">
                <a:tc>
                  <a:txBody>
                    <a:bodyPr/>
                    <a:lstStyle/>
                    <a:p>
                      <a:pPr algn="ctr"/>
                      <a:r>
                        <a:rPr lang="en-US" sz="2000" dirty="0">
                          <a:solidFill>
                            <a:schemeClr val="tx1"/>
                          </a:solidFill>
                        </a:rPr>
                        <a:t>Labor  Practices</a:t>
                      </a:r>
                      <a:r>
                        <a:rPr lang="en-US" sz="2000" baseline="0" dirty="0">
                          <a:solidFill>
                            <a:schemeClr val="tx1"/>
                          </a:solidFill>
                        </a:rPr>
                        <a:t> </a:t>
                      </a:r>
                      <a:r>
                        <a:rPr lang="en-US" sz="2000" dirty="0">
                          <a:solidFill>
                            <a:schemeClr val="tx1"/>
                          </a:solidFill>
                        </a:rPr>
                        <a:t>&amp; Decent Work</a:t>
                      </a:r>
                    </a:p>
                  </a:txBody>
                  <a:tcPr/>
                </a:tc>
                <a:tc>
                  <a:txBody>
                    <a:bodyPr/>
                    <a:lstStyle/>
                    <a:p>
                      <a:pPr algn="ctr"/>
                      <a:r>
                        <a:rPr lang="en-US" sz="2000" baseline="0" dirty="0">
                          <a:solidFill>
                            <a:schemeClr val="tx1"/>
                          </a:solidFill>
                        </a:rPr>
                        <a:t>Human Rights</a:t>
                      </a:r>
                      <a:endParaRPr lang="en-US" sz="2000" dirty="0">
                        <a:solidFill>
                          <a:schemeClr val="tx1"/>
                        </a:solidFill>
                      </a:endParaRPr>
                    </a:p>
                  </a:txBody>
                  <a:tcPr anchor="ctr"/>
                </a:tc>
                <a:tc>
                  <a:txBody>
                    <a:bodyPr/>
                    <a:lstStyle/>
                    <a:p>
                      <a:pPr algn="ctr"/>
                      <a:r>
                        <a:rPr lang="en-US" sz="2000" dirty="0">
                          <a:solidFill>
                            <a:schemeClr val="tx1"/>
                          </a:solidFill>
                        </a:rPr>
                        <a:t>Society</a:t>
                      </a:r>
                    </a:p>
                  </a:txBody>
                  <a:tcPr anchor="ctr"/>
                </a:tc>
                <a:tc>
                  <a:txBody>
                    <a:bodyPr/>
                    <a:lstStyle/>
                    <a:p>
                      <a:pPr algn="ctr"/>
                      <a:r>
                        <a:rPr lang="en-US" sz="2000" dirty="0">
                          <a:solidFill>
                            <a:schemeClr val="tx1"/>
                          </a:solidFill>
                        </a:rPr>
                        <a:t>Product Responsibility</a:t>
                      </a:r>
                    </a:p>
                  </a:txBody>
                  <a:tcPr anchor="ctr"/>
                </a:tc>
                <a:extLst>
                  <a:ext uri="{0D108BD9-81ED-4DB2-BD59-A6C34878D82A}">
                    <a16:rowId xmlns:a16="http://schemas.microsoft.com/office/drawing/2014/main" xmlns="" val="10000"/>
                  </a:ext>
                </a:extLst>
              </a:tr>
              <a:tr h="370840">
                <a:tc>
                  <a:txBody>
                    <a:bodyPr/>
                    <a:lstStyle/>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Employment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Labor/Management Relations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Occupational Health and Safety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Training and Education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Diversity and Equal Opportunity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Equal Remuneration for Women and Men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Supplier Assessment for Labor Practices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Labor Practices Grievance Mechanisms </a:t>
                      </a:r>
                    </a:p>
                    <a:p>
                      <a:r>
                        <a:rPr lang="en-US" sz="1800" b="0" i="0" u="none" strike="noStrike" kern="1200" baseline="0" dirty="0">
                          <a:solidFill>
                            <a:schemeClr val="dk1"/>
                          </a:solidFill>
                          <a:latin typeface="+mn-lt"/>
                          <a:ea typeface="+mn-ea"/>
                          <a:cs typeface="+mn-cs"/>
                        </a:rPr>
                        <a:t>	</a:t>
                      </a:r>
                    </a:p>
                  </a:txBody>
                  <a:tcPr/>
                </a:tc>
                <a:tc>
                  <a:txBody>
                    <a:bodyPr/>
                    <a:lstStyle/>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Investment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Non-discrimination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Freedom of Association and Collective Bargaining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Child Labor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Forced or Compulsory Labor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Security Practices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Indigenous Rights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Assessment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Supplier Human Rights Assessment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Human Rights Grievance Mechanisms </a:t>
                      </a:r>
                    </a:p>
                    <a:p>
                      <a:r>
                        <a:rPr lang="en-US" sz="1800" b="0" i="0" u="none" strike="noStrike" kern="1200" baseline="0" dirty="0">
                          <a:solidFill>
                            <a:schemeClr val="dk1"/>
                          </a:solidFill>
                          <a:latin typeface="+mn-lt"/>
                          <a:ea typeface="+mn-ea"/>
                          <a:cs typeface="+mn-cs"/>
                        </a:rPr>
                        <a:t>	</a:t>
                      </a:r>
                    </a:p>
                  </a:txBody>
                  <a:tcPr/>
                </a:tc>
                <a:tc>
                  <a:txBody>
                    <a:bodyPr/>
                    <a:lstStyle/>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Local Communities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Anti-corruption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Public Policy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Anti-competitive Behavior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Compliance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Supplier Assessment for Impacts on Society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Grievance Mechanisms for Impacts on Society </a:t>
                      </a:r>
                    </a:p>
                    <a:p>
                      <a:r>
                        <a:rPr lang="en-US" sz="1800" b="0" i="0" u="none" strike="noStrike" kern="1200" baseline="0" dirty="0">
                          <a:solidFill>
                            <a:schemeClr val="dk1"/>
                          </a:solidFill>
                          <a:latin typeface="+mn-lt"/>
                          <a:ea typeface="+mn-ea"/>
                          <a:cs typeface="+mn-cs"/>
                        </a:rPr>
                        <a:t>	</a:t>
                      </a:r>
                    </a:p>
                    <a:p>
                      <a:endParaRPr lang="en-US" sz="1800" b="0" i="0" u="none" strike="noStrike" kern="1200" baseline="0" dirty="0">
                        <a:solidFill>
                          <a:schemeClr val="dk1"/>
                        </a:solidFill>
                        <a:latin typeface="+mn-lt"/>
                        <a:ea typeface="+mn-ea"/>
                        <a:cs typeface="+mn-cs"/>
                      </a:endParaRPr>
                    </a:p>
                    <a:p>
                      <a:r>
                        <a:rPr lang="en-US" sz="1800" b="0" i="0" u="none" strike="noStrike" kern="1200" baseline="0" dirty="0">
                          <a:solidFill>
                            <a:schemeClr val="dk1"/>
                          </a:solidFill>
                          <a:latin typeface="+mn-lt"/>
                          <a:ea typeface="+mn-ea"/>
                          <a:cs typeface="+mn-cs"/>
                        </a:rPr>
                        <a:t>	</a:t>
                      </a:r>
                    </a:p>
                  </a:txBody>
                  <a:tcPr/>
                </a:tc>
                <a:tc>
                  <a:txBody>
                    <a:bodyPr/>
                    <a:lstStyle/>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Customer Health and Safety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Product and Service Labeling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Marketing Communications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Customer Privacy </a:t>
                      </a:r>
                    </a:p>
                    <a:p>
                      <a:pPr marL="285750" indent="-285750">
                        <a:buFont typeface="Arial" panose="020B0604020202020204" pitchFamily="34" charset="0"/>
                        <a:buChar char="•"/>
                      </a:pPr>
                      <a:r>
                        <a:rPr lang="en-US" sz="1500" b="0" i="0" u="none" strike="noStrike" kern="1200" baseline="0" dirty="0">
                          <a:solidFill>
                            <a:schemeClr val="dk1"/>
                          </a:solidFill>
                          <a:latin typeface="Tahoma" panose="020B0604030504040204" pitchFamily="34" charset="0"/>
                          <a:ea typeface="+mn-ea"/>
                          <a:cs typeface="+mn-cs"/>
                        </a:rPr>
                        <a:t>Compliance </a:t>
                      </a:r>
                    </a:p>
                    <a:p>
                      <a:r>
                        <a:rPr lang="en-US" sz="1800" b="0" i="0" u="none" strike="noStrike" kern="1200" baseline="0" dirty="0">
                          <a:solidFill>
                            <a:schemeClr val="dk1"/>
                          </a:solidFill>
                          <a:latin typeface="+mn-lt"/>
                          <a:ea typeface="+mn-ea"/>
                          <a:cs typeface="+mn-cs"/>
                        </a:rPr>
                        <a:t>	</a:t>
                      </a:r>
                    </a:p>
                    <a:p>
                      <a:endParaRPr lang="en-US" sz="1800" b="0" i="0" u="none" strike="noStrike" kern="1200" baseline="0" dirty="0">
                        <a:solidFill>
                          <a:schemeClr val="dk1"/>
                        </a:solidFill>
                        <a:latin typeface="+mn-lt"/>
                        <a:ea typeface="+mn-ea"/>
                        <a:cs typeface="+mn-cs"/>
                      </a:endParaRPr>
                    </a:p>
                    <a:p>
                      <a:r>
                        <a:rPr lang="en-US" sz="1800" b="0" i="0" u="none" strike="noStrike" kern="1200" baseline="0" dirty="0">
                          <a:solidFill>
                            <a:schemeClr val="dk1"/>
                          </a:solidFill>
                          <a:latin typeface="+mn-lt"/>
                          <a:ea typeface="+mn-ea"/>
                          <a:cs typeface="+mn-cs"/>
                        </a:rPr>
                        <a:t>	</a:t>
                      </a:r>
                    </a:p>
                  </a:txBody>
                  <a:tcPr/>
                </a:tc>
                <a:extLst>
                  <a:ext uri="{0D108BD9-81ED-4DB2-BD59-A6C34878D82A}">
                    <a16:rowId xmlns:a16="http://schemas.microsoft.com/office/drawing/2014/main" xmlns="" val="10001"/>
                  </a:ext>
                </a:extLst>
              </a:tr>
            </a:tbl>
          </a:graphicData>
        </a:graphic>
      </p:graphicFrame>
      <p:sp>
        <p:nvSpPr>
          <p:cNvPr id="3" name="TextBox 2"/>
          <p:cNvSpPr txBox="1"/>
          <p:nvPr/>
        </p:nvSpPr>
        <p:spPr>
          <a:xfrm>
            <a:off x="5486401" y="838200"/>
            <a:ext cx="1604927" cy="523220"/>
          </a:xfrm>
          <a:prstGeom prst="rect">
            <a:avLst/>
          </a:prstGeom>
          <a:noFill/>
        </p:spPr>
        <p:txBody>
          <a:bodyPr wrap="none" rtlCol="0">
            <a:spAutoFit/>
          </a:bodyPr>
          <a:lstStyle/>
          <a:p>
            <a:r>
              <a:rPr lang="en-US" sz="2800" b="1" u="sng" dirty="0"/>
              <a:t>SOCIAL</a:t>
            </a:r>
            <a:r>
              <a:rPr lang="en-US" dirty="0"/>
              <a:t> </a:t>
            </a:r>
          </a:p>
        </p:txBody>
      </p:sp>
      <p:pic>
        <p:nvPicPr>
          <p:cNvPr id="6" name="Picture 35" descr="GRI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4876800"/>
            <a:ext cx="145142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09000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3060701" y="-666750"/>
            <a:ext cx="149643" cy="62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spcBef>
                <a:spcPct val="70000"/>
              </a:spcBef>
              <a:spcAft>
                <a:spcPct val="20000"/>
              </a:spcAft>
              <a:buClr>
                <a:srgbClr val="000099"/>
              </a:buClr>
              <a:buFont typeface="Wingdings" pitchFamily="2" charset="2"/>
              <a:buNone/>
            </a:pPr>
            <a:endParaRPr lang="en-US" altLang="en-US"/>
          </a:p>
        </p:txBody>
      </p:sp>
      <p:graphicFrame>
        <p:nvGraphicFramePr>
          <p:cNvPr id="91139" name="Object 3"/>
          <p:cNvGraphicFramePr>
            <a:graphicFrameLocks noChangeAspect="1"/>
          </p:cNvGraphicFramePr>
          <p:nvPr/>
        </p:nvGraphicFramePr>
        <p:xfrm>
          <a:off x="4427538" y="-1462088"/>
          <a:ext cx="5935662" cy="8243888"/>
        </p:xfrm>
        <a:graphic>
          <a:graphicData uri="http://schemas.openxmlformats.org/presentationml/2006/ole">
            <mc:AlternateContent xmlns:mc="http://schemas.openxmlformats.org/markup-compatibility/2006">
              <mc:Choice xmlns:v="urn:schemas-microsoft-com:vml" Requires="v">
                <p:oleObj spid="_x0000_s1195" name="Chart" r:id="rId4" imgW="5905500" imgH="8191500" progId="MSGraph.Chart.8">
                  <p:embed/>
                </p:oleObj>
              </mc:Choice>
              <mc:Fallback>
                <p:oleObj name="Chart" r:id="rId4" imgW="5905500" imgH="8191500" progId="MSGraph.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1462088"/>
                        <a:ext cx="5935662" cy="824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1140" name="Text Box 4"/>
          <p:cNvSpPr txBox="1">
            <a:spLocks noChangeArrowheads="1"/>
          </p:cNvSpPr>
          <p:nvPr/>
        </p:nvSpPr>
        <p:spPr bwMode="auto">
          <a:xfrm>
            <a:off x="1808689" y="2133600"/>
            <a:ext cx="2849036" cy="179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r"/>
            <a:r>
              <a:rPr lang="en-US" altLang="en-US" sz="2400">
                <a:solidFill>
                  <a:srgbClr val="800000"/>
                </a:solidFill>
              </a:rPr>
              <a:t>No. of Companies </a:t>
            </a:r>
          </a:p>
          <a:p>
            <a:pPr algn="r"/>
            <a:r>
              <a:rPr lang="en-US" altLang="en-US" sz="2400">
                <a:solidFill>
                  <a:srgbClr val="800000"/>
                </a:solidFill>
              </a:rPr>
              <a:t>with Goals on </a:t>
            </a:r>
          </a:p>
          <a:p>
            <a:pPr algn="r"/>
            <a:r>
              <a:rPr lang="en-US" altLang="en-US" sz="2400">
                <a:solidFill>
                  <a:srgbClr val="800000"/>
                </a:solidFill>
              </a:rPr>
              <a:t>Subject Per </a:t>
            </a:r>
          </a:p>
          <a:p>
            <a:pPr algn="r"/>
            <a:r>
              <a:rPr lang="en-US" altLang="en-US" sz="2400">
                <a:solidFill>
                  <a:srgbClr val="800000"/>
                </a:solidFill>
              </a:rPr>
              <a:t>Conf Bd. Study</a:t>
            </a:r>
            <a:r>
              <a:rPr lang="en-US" altLang="en-US" sz="1600" b="0"/>
              <a:t> </a:t>
            </a:r>
          </a:p>
          <a:p>
            <a:pPr algn="r"/>
            <a:r>
              <a:rPr lang="en-US" altLang="en-US" sz="1600" b="0"/>
              <a:t>(total=11)</a:t>
            </a:r>
          </a:p>
        </p:txBody>
      </p:sp>
      <p:sp>
        <p:nvSpPr>
          <p:cNvPr id="91141" name="Text Box 5"/>
          <p:cNvSpPr txBox="1">
            <a:spLocks noChangeArrowheads="1"/>
          </p:cNvSpPr>
          <p:nvPr/>
        </p:nvSpPr>
        <p:spPr bwMode="auto">
          <a:xfrm>
            <a:off x="1600200" y="5562601"/>
            <a:ext cx="3150400" cy="76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r>
              <a:rPr lang="en-US" altLang="en-US" sz="1200" b="0"/>
              <a:t>Source: W. Blackburn, </a:t>
            </a:r>
            <a:r>
              <a:rPr lang="en-US" altLang="en-US" sz="1200" b="0" i="1"/>
              <a:t>Frameworks for </a:t>
            </a:r>
          </a:p>
          <a:p>
            <a:r>
              <a:rPr lang="en-US" altLang="en-US" sz="1200" b="0" i="1"/>
              <a:t>Integrating Citizenship and Sustainability…,</a:t>
            </a:r>
            <a:r>
              <a:rPr lang="en-US" altLang="en-US" sz="1200" b="0"/>
              <a:t> </a:t>
            </a:r>
          </a:p>
          <a:p>
            <a:r>
              <a:rPr lang="en-US" altLang="en-US" sz="1200" b="0"/>
              <a:t>Report 1446, (2009), available at </a:t>
            </a:r>
          </a:p>
          <a:p>
            <a:pPr>
              <a:lnSpc>
                <a:spcPct val="50000"/>
              </a:lnSpc>
            </a:pPr>
            <a:r>
              <a:rPr lang="en-US" altLang="en-US" sz="1200" b="0">
                <a:hlinkClick r:id="rId6"/>
              </a:rPr>
              <a:t>www.Conference-Board.org</a:t>
            </a:r>
            <a:r>
              <a:rPr lang="en-US" altLang="en-US" sz="1800" b="0"/>
              <a:t> </a:t>
            </a:r>
          </a:p>
        </p:txBody>
      </p:sp>
    </p:spTree>
    <p:extLst>
      <p:ext uri="{BB962C8B-B14F-4D97-AF65-F5344CB8AC3E}">
        <p14:creationId xmlns:p14="http://schemas.microsoft.com/office/powerpoint/2010/main" val="268272836"/>
      </p:ext>
    </p:extLst>
  </p:cSld>
  <p:clrMapOvr>
    <a:masterClrMapping/>
  </p:clrMapOvr>
  <p:transition>
    <p:pull dir="ld"/>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819400" y="2286000"/>
            <a:ext cx="7391400" cy="1143000"/>
          </a:xfrm>
        </p:spPr>
        <p:txBody>
          <a:bodyPr/>
          <a:lstStyle/>
          <a:p>
            <a:r>
              <a:rPr lang="en-US" altLang="en-US" sz="4800" dirty="0">
                <a:solidFill>
                  <a:srgbClr val="7D2F36"/>
                </a:solidFill>
              </a:rPr>
              <a:t>Public Sustainability Reporting</a:t>
            </a:r>
          </a:p>
        </p:txBody>
      </p:sp>
      <p:sp>
        <p:nvSpPr>
          <p:cNvPr id="1366021" name="Rectangle 5"/>
          <p:cNvSpPr>
            <a:spLocks noChangeArrowheads="1"/>
          </p:cNvSpPr>
          <p:nvPr/>
        </p:nvSpPr>
        <p:spPr bwMode="auto">
          <a:xfrm>
            <a:off x="1765301" y="2019300"/>
            <a:ext cx="149643" cy="5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spAutoFit/>
          </a:bodyPr>
          <a:lstStyle/>
          <a:p>
            <a:pPr>
              <a:lnSpc>
                <a:spcPct val="90000"/>
              </a:lnSpc>
              <a:spcBef>
                <a:spcPct val="20000"/>
              </a:spcBef>
              <a:spcAft>
                <a:spcPct val="20000"/>
              </a:spcAft>
              <a:buClr>
                <a:schemeClr val="tx2"/>
              </a:buClr>
              <a:buSzPct val="65000"/>
              <a:buFont typeface="Wingdings" pitchFamily="2" charset="2"/>
              <a:buNone/>
              <a:defRPr/>
            </a:pPr>
            <a:endParaRPr lang="en-US" sz="3200">
              <a:effectLst>
                <a:outerShdw blurRad="38100" dist="38100" dir="2700000" algn="tl">
                  <a:srgbClr val="000000"/>
                </a:outerShdw>
              </a:effectLst>
              <a:latin typeface="Arial" charset="0"/>
            </a:endParaRPr>
          </a:p>
        </p:txBody>
      </p:sp>
      <p:sp>
        <p:nvSpPr>
          <p:cNvPr id="5" name="TextBox 4"/>
          <p:cNvSpPr txBox="1"/>
          <p:nvPr/>
        </p:nvSpPr>
        <p:spPr>
          <a:xfrm>
            <a:off x="7201905" y="59436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355428912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9400" y="1"/>
            <a:ext cx="7848600" cy="6206827"/>
          </a:xfrm>
          <a:prstGeom prst="rect">
            <a:avLst/>
          </a:prstGeom>
        </p:spPr>
        <p:txBody>
          <a:bodyPr wrap="square">
            <a:spAutoFit/>
          </a:bodyPr>
          <a:lstStyle/>
          <a:p>
            <a:pPr algn="ctr"/>
            <a:r>
              <a:rPr lang="en-US" sz="3200" b="1" dirty="0">
                <a:solidFill>
                  <a:srgbClr val="800000"/>
                </a:solidFill>
                <a:latin typeface="+mj-lt"/>
                <a:ea typeface="Times New Roman"/>
              </a:rPr>
              <a:t>Why Companies Transparently Report </a:t>
            </a:r>
          </a:p>
          <a:p>
            <a:pPr algn="ctr"/>
            <a:r>
              <a:rPr lang="en-US" sz="3200" b="1" dirty="0">
                <a:solidFill>
                  <a:srgbClr val="800000"/>
                </a:solidFill>
                <a:latin typeface="+mj-lt"/>
                <a:ea typeface="Times New Roman"/>
              </a:rPr>
              <a:t>About Their Sustainability Performance</a:t>
            </a:r>
          </a:p>
          <a:p>
            <a:pPr algn="ctr">
              <a:lnSpc>
                <a:spcPts val="2500"/>
              </a:lnSpc>
            </a:pPr>
            <a:r>
              <a:rPr lang="en-US" sz="2800" b="1" dirty="0">
                <a:latin typeface="+mj-lt"/>
                <a:ea typeface="Times New Roman"/>
              </a:rPr>
              <a:t> </a:t>
            </a:r>
          </a:p>
          <a:p>
            <a:pPr marL="342900" indent="-342900">
              <a:lnSpc>
                <a:spcPts val="2500"/>
              </a:lnSpc>
              <a:buFont typeface="+mj-lt"/>
              <a:buAutoNum type="arabicPeriod"/>
              <a:tabLst>
                <a:tab pos="674370" algn="l"/>
              </a:tabLst>
            </a:pPr>
            <a:r>
              <a:rPr lang="en-US" sz="2400" dirty="0">
                <a:latin typeface="+mj-lt"/>
                <a:ea typeface="Times New Roman"/>
                <a:cs typeface="Times New Roman"/>
              </a:rPr>
              <a:t>Drives constructive change in the management of sustainability issues</a:t>
            </a:r>
          </a:p>
          <a:p>
            <a:pPr marL="342900" indent="-342900">
              <a:lnSpc>
                <a:spcPts val="2500"/>
              </a:lnSpc>
              <a:buFont typeface="+mj-lt"/>
              <a:buAutoNum type="arabicPeriod"/>
              <a:tabLst>
                <a:tab pos="674370" algn="l"/>
              </a:tabLst>
            </a:pPr>
            <a:endParaRPr lang="en-US" sz="2400" dirty="0">
              <a:latin typeface="+mj-lt"/>
              <a:ea typeface="Times New Roman"/>
              <a:cs typeface="Times New Roman"/>
            </a:endParaRPr>
          </a:p>
          <a:p>
            <a:pPr marL="342900" indent="-342900">
              <a:lnSpc>
                <a:spcPts val="2500"/>
              </a:lnSpc>
              <a:buFont typeface="+mj-lt"/>
              <a:buAutoNum type="arabicPeriod"/>
              <a:tabLst>
                <a:tab pos="674370" algn="l"/>
              </a:tabLst>
            </a:pPr>
            <a:r>
              <a:rPr lang="en-US" sz="2400" dirty="0">
                <a:latin typeface="+mj-lt"/>
                <a:ea typeface="Times New Roman"/>
                <a:cs typeface="Times New Roman"/>
              </a:rPr>
              <a:t>Educates employees</a:t>
            </a:r>
          </a:p>
          <a:p>
            <a:pPr marL="342900" indent="-342900">
              <a:lnSpc>
                <a:spcPts val="2500"/>
              </a:lnSpc>
              <a:buFont typeface="+mj-lt"/>
              <a:buAutoNum type="arabicPeriod"/>
              <a:tabLst>
                <a:tab pos="674370" algn="l"/>
              </a:tabLst>
            </a:pPr>
            <a:endParaRPr lang="en-US" sz="2400" dirty="0">
              <a:latin typeface="+mj-lt"/>
              <a:ea typeface="Times New Roman"/>
              <a:cs typeface="Times New Roman"/>
            </a:endParaRPr>
          </a:p>
          <a:p>
            <a:pPr marL="342900" indent="-342900">
              <a:lnSpc>
                <a:spcPts val="2500"/>
              </a:lnSpc>
              <a:buFont typeface="+mj-lt"/>
              <a:buAutoNum type="arabicPeriod"/>
              <a:tabLst>
                <a:tab pos="674370" algn="l"/>
              </a:tabLst>
            </a:pPr>
            <a:r>
              <a:rPr lang="en-US" sz="2400" dirty="0">
                <a:latin typeface="+mj-lt"/>
                <a:ea typeface="Times New Roman"/>
                <a:cs typeface="Times New Roman"/>
              </a:rPr>
              <a:t>Aligns the organization on areas of needed improvement</a:t>
            </a:r>
          </a:p>
          <a:p>
            <a:pPr marL="342900" indent="-342900">
              <a:lnSpc>
                <a:spcPts val="2500"/>
              </a:lnSpc>
              <a:buFont typeface="+mj-lt"/>
              <a:buAutoNum type="arabicPeriod"/>
              <a:tabLst>
                <a:tab pos="674370" algn="l"/>
              </a:tabLst>
            </a:pPr>
            <a:endParaRPr lang="en-US" sz="2400" dirty="0">
              <a:latin typeface="+mj-lt"/>
              <a:ea typeface="Times New Roman"/>
              <a:cs typeface="Times New Roman"/>
            </a:endParaRPr>
          </a:p>
          <a:p>
            <a:pPr marL="342900" indent="-342900">
              <a:lnSpc>
                <a:spcPts val="2500"/>
              </a:lnSpc>
              <a:buFont typeface="+mj-lt"/>
              <a:buAutoNum type="arabicPeriod"/>
              <a:tabLst>
                <a:tab pos="674370" algn="l"/>
              </a:tabLst>
            </a:pPr>
            <a:r>
              <a:rPr lang="en-US" sz="2400" dirty="0">
                <a:latin typeface="+mj-lt"/>
                <a:ea typeface="Times New Roman"/>
                <a:cs typeface="Times New Roman"/>
              </a:rPr>
              <a:t>Hastens the resolution of problems before they magnify</a:t>
            </a:r>
          </a:p>
          <a:p>
            <a:pPr marL="342900" indent="-342900">
              <a:lnSpc>
                <a:spcPts val="2500"/>
              </a:lnSpc>
              <a:buFont typeface="+mj-lt"/>
              <a:buAutoNum type="arabicPeriod"/>
              <a:tabLst>
                <a:tab pos="674370" algn="l"/>
              </a:tabLst>
            </a:pPr>
            <a:endParaRPr lang="en-US" sz="2400" dirty="0">
              <a:latin typeface="+mj-lt"/>
              <a:ea typeface="Times New Roman"/>
              <a:cs typeface="Times New Roman"/>
            </a:endParaRPr>
          </a:p>
          <a:p>
            <a:pPr marL="342900" indent="-342900">
              <a:lnSpc>
                <a:spcPts val="2500"/>
              </a:lnSpc>
              <a:buFont typeface="+mj-lt"/>
              <a:buAutoNum type="arabicPeriod"/>
              <a:tabLst>
                <a:tab pos="674370" algn="l"/>
              </a:tabLst>
            </a:pPr>
            <a:r>
              <a:rPr lang="en-US" sz="2400" dirty="0">
                <a:latin typeface="+mj-lt"/>
                <a:ea typeface="Times New Roman"/>
                <a:cs typeface="Times New Roman"/>
              </a:rPr>
              <a:t>Enhances company reputation for honesty</a:t>
            </a:r>
          </a:p>
          <a:p>
            <a:pPr marL="342900" indent="-342900">
              <a:lnSpc>
                <a:spcPts val="2500"/>
              </a:lnSpc>
              <a:buFont typeface="+mj-lt"/>
              <a:buAutoNum type="arabicPeriod"/>
              <a:tabLst>
                <a:tab pos="674370" algn="l"/>
              </a:tabLst>
            </a:pPr>
            <a:endParaRPr lang="en-US" sz="2400" dirty="0">
              <a:latin typeface="+mj-lt"/>
              <a:ea typeface="Times New Roman"/>
              <a:cs typeface="Times New Roman"/>
            </a:endParaRPr>
          </a:p>
          <a:p>
            <a:pPr marL="342900" indent="-342900">
              <a:lnSpc>
                <a:spcPts val="2500"/>
              </a:lnSpc>
              <a:buFont typeface="+mj-lt"/>
              <a:buAutoNum type="arabicPeriod"/>
              <a:tabLst>
                <a:tab pos="674370" algn="l"/>
              </a:tabLst>
            </a:pPr>
            <a:r>
              <a:rPr lang="en-US" sz="2400" dirty="0">
                <a:solidFill>
                  <a:srgbClr val="000000"/>
                </a:solidFill>
                <a:ea typeface="Times New Roman"/>
                <a:cs typeface="Times New Roman"/>
              </a:rPr>
              <a:t>Builds stakeholder trust; s</a:t>
            </a:r>
            <a:r>
              <a:rPr lang="en-US" sz="2400" dirty="0">
                <a:latin typeface="+mj-lt"/>
                <a:ea typeface="Times New Roman"/>
                <a:cs typeface="Times New Roman"/>
              </a:rPr>
              <a:t>trengthens relationships (and brand) with stakeholders</a:t>
            </a:r>
          </a:p>
        </p:txBody>
      </p:sp>
      <p:sp>
        <p:nvSpPr>
          <p:cNvPr id="3" name="TextBox 2"/>
          <p:cNvSpPr txBox="1"/>
          <p:nvPr/>
        </p:nvSpPr>
        <p:spPr>
          <a:xfrm>
            <a:off x="7391401" y="6581002"/>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301810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8610600" cy="1143000"/>
          </a:xfrm>
        </p:spPr>
        <p:txBody>
          <a:bodyPr/>
          <a:lstStyle/>
          <a:p>
            <a:pPr>
              <a:spcBef>
                <a:spcPts val="0"/>
              </a:spcBef>
              <a:spcAft>
                <a:spcPts val="0"/>
              </a:spcAft>
            </a:pPr>
            <a:r>
              <a:rPr lang="en-US" sz="3200" dirty="0">
                <a:solidFill>
                  <a:srgbClr val="800000"/>
                </a:solidFill>
                <a:latin typeface="+mn-lt"/>
                <a:ea typeface="Times New Roman"/>
              </a:rPr>
              <a:t>Why Companies Don’t Transparently Report </a:t>
            </a:r>
            <a:r>
              <a:rPr lang="en-US" sz="2400" dirty="0">
                <a:latin typeface="Calibri" panose="020F0502020204030204" pitchFamily="34" charset="0"/>
                <a:ea typeface="Times New Roman"/>
              </a:rPr>
              <a:t/>
            </a:r>
            <a:br>
              <a:rPr lang="en-US" sz="2400" dirty="0">
                <a:latin typeface="Calibri" panose="020F0502020204030204" pitchFamily="34" charset="0"/>
                <a:ea typeface="Times New Roman"/>
              </a:rPr>
            </a:br>
            <a:endParaRPr lang="en-US" sz="2400" dirty="0">
              <a:latin typeface="Calibri" panose="020F0502020204030204" pitchFamily="34" charset="0"/>
              <a:ea typeface="Times New Roman"/>
            </a:endParaRPr>
          </a:p>
        </p:txBody>
      </p:sp>
      <p:sp>
        <p:nvSpPr>
          <p:cNvPr id="3" name="Content Placeholder 2"/>
          <p:cNvSpPr>
            <a:spLocks noGrp="1"/>
          </p:cNvSpPr>
          <p:nvPr>
            <p:ph idx="1"/>
          </p:nvPr>
        </p:nvSpPr>
        <p:spPr>
          <a:xfrm>
            <a:off x="3122064" y="990601"/>
            <a:ext cx="7086600" cy="4525963"/>
          </a:xfrm>
        </p:spPr>
        <p:txBody>
          <a:bodyPr/>
          <a:lstStyle/>
          <a:p>
            <a:pPr>
              <a:spcBef>
                <a:spcPts val="0"/>
              </a:spcBef>
              <a:spcAft>
                <a:spcPts val="0"/>
              </a:spcAft>
              <a:buFont typeface="+mj-lt"/>
              <a:buAutoNum type="arabicPeriod"/>
              <a:tabLst>
                <a:tab pos="685800" algn="l"/>
              </a:tabLst>
            </a:pPr>
            <a:r>
              <a:rPr lang="en-US" sz="2400" dirty="0">
                <a:solidFill>
                  <a:schemeClr val="tx1"/>
                </a:solidFill>
                <a:latin typeface="+mj-lt"/>
                <a:ea typeface="Times New Roman"/>
                <a:cs typeface="Times New Roman"/>
              </a:rPr>
              <a:t>Embarrassed about performance</a:t>
            </a:r>
          </a:p>
          <a:p>
            <a:pPr>
              <a:spcBef>
                <a:spcPts val="0"/>
              </a:spcBef>
              <a:spcAft>
                <a:spcPts val="0"/>
              </a:spcAft>
              <a:buFont typeface="+mj-lt"/>
              <a:buAutoNum type="arabicPeriod"/>
              <a:tabLst>
                <a:tab pos="685800" algn="l"/>
              </a:tabLst>
            </a:pPr>
            <a:endParaRPr lang="en-US" sz="2400" dirty="0">
              <a:solidFill>
                <a:schemeClr val="tx1"/>
              </a:solidFill>
              <a:latin typeface="+mj-lt"/>
              <a:ea typeface="Times New Roman"/>
              <a:cs typeface="Times New Roman"/>
            </a:endParaRPr>
          </a:p>
          <a:p>
            <a:pPr>
              <a:spcBef>
                <a:spcPts val="0"/>
              </a:spcBef>
              <a:spcAft>
                <a:spcPts val="0"/>
              </a:spcAft>
              <a:buFont typeface="+mj-lt"/>
              <a:buAutoNum type="arabicPeriod"/>
              <a:tabLst>
                <a:tab pos="685800" algn="l"/>
              </a:tabLst>
            </a:pPr>
            <a:r>
              <a:rPr lang="en-US" sz="2400" dirty="0">
                <a:solidFill>
                  <a:srgbClr val="000000"/>
                </a:solidFill>
                <a:ea typeface="Times New Roman"/>
                <a:cs typeface="Times New Roman"/>
              </a:rPr>
              <a:t>Afraid the media will criticize the company for its  failings</a:t>
            </a:r>
          </a:p>
          <a:p>
            <a:pPr>
              <a:spcBef>
                <a:spcPts val="0"/>
              </a:spcBef>
              <a:spcAft>
                <a:spcPts val="0"/>
              </a:spcAft>
              <a:buFont typeface="+mj-lt"/>
              <a:buAutoNum type="arabicPeriod"/>
              <a:tabLst>
                <a:tab pos="685800" algn="l"/>
              </a:tabLst>
            </a:pPr>
            <a:endParaRPr lang="en-US" sz="2400" dirty="0">
              <a:solidFill>
                <a:srgbClr val="000000"/>
              </a:solidFill>
              <a:ea typeface="Times New Roman"/>
              <a:cs typeface="Times New Roman"/>
            </a:endParaRPr>
          </a:p>
          <a:p>
            <a:pPr>
              <a:spcBef>
                <a:spcPts val="0"/>
              </a:spcBef>
              <a:spcAft>
                <a:spcPts val="0"/>
              </a:spcAft>
              <a:buFont typeface="+mj-lt"/>
              <a:buAutoNum type="arabicPeriod"/>
              <a:tabLst>
                <a:tab pos="685800" algn="l"/>
              </a:tabLst>
            </a:pPr>
            <a:r>
              <a:rPr lang="en-US" sz="2400" dirty="0">
                <a:solidFill>
                  <a:srgbClr val="000000"/>
                </a:solidFill>
                <a:ea typeface="Times New Roman"/>
                <a:cs typeface="Times New Roman"/>
              </a:rPr>
              <a:t>Afraid it will stir up certain stakeholders, create PR or legal problems </a:t>
            </a:r>
          </a:p>
          <a:p>
            <a:pPr marL="0" indent="0">
              <a:spcBef>
                <a:spcPts val="0"/>
              </a:spcBef>
              <a:spcAft>
                <a:spcPts val="0"/>
              </a:spcAft>
              <a:buNone/>
              <a:tabLst>
                <a:tab pos="685800" algn="l"/>
              </a:tabLst>
            </a:pPr>
            <a:endParaRPr lang="en-US" sz="2400" dirty="0">
              <a:solidFill>
                <a:srgbClr val="000000"/>
              </a:solidFill>
              <a:ea typeface="Times New Roman"/>
              <a:cs typeface="Times New Roman"/>
            </a:endParaRPr>
          </a:p>
          <a:p>
            <a:pPr>
              <a:spcBef>
                <a:spcPts val="0"/>
              </a:spcBef>
              <a:spcAft>
                <a:spcPts val="0"/>
              </a:spcAft>
              <a:buFont typeface="+mj-lt"/>
              <a:buAutoNum type="arabicPeriod" startAt="4"/>
              <a:tabLst>
                <a:tab pos="685800" algn="l"/>
              </a:tabLst>
            </a:pPr>
            <a:r>
              <a:rPr lang="en-US" sz="2400" dirty="0">
                <a:solidFill>
                  <a:srgbClr val="000000"/>
                </a:solidFill>
                <a:ea typeface="Times New Roman"/>
                <a:cs typeface="Times New Roman"/>
              </a:rPr>
              <a:t>Concerned about reporting information that could create a competitive or security risk</a:t>
            </a:r>
          </a:p>
          <a:p>
            <a:pPr>
              <a:spcBef>
                <a:spcPts val="0"/>
              </a:spcBef>
              <a:spcAft>
                <a:spcPts val="0"/>
              </a:spcAft>
              <a:buFont typeface="+mj-lt"/>
              <a:buAutoNum type="arabicPeriod" startAt="4"/>
              <a:tabLst>
                <a:tab pos="685800" algn="l"/>
              </a:tabLst>
            </a:pPr>
            <a:endParaRPr lang="en-US" sz="2400" dirty="0">
              <a:solidFill>
                <a:srgbClr val="000000"/>
              </a:solidFill>
              <a:latin typeface="+mj-lt"/>
              <a:ea typeface="Times New Roman"/>
              <a:cs typeface="Times New Roman"/>
            </a:endParaRPr>
          </a:p>
          <a:p>
            <a:pPr>
              <a:spcBef>
                <a:spcPts val="0"/>
              </a:spcBef>
              <a:spcAft>
                <a:spcPts val="0"/>
              </a:spcAft>
              <a:buFont typeface="+mj-lt"/>
              <a:buAutoNum type="arabicPeriod" startAt="4"/>
              <a:tabLst>
                <a:tab pos="685800" algn="l"/>
              </a:tabLst>
            </a:pPr>
            <a:r>
              <a:rPr lang="en-US" sz="2400" dirty="0">
                <a:solidFill>
                  <a:schemeClr val="tx1"/>
                </a:solidFill>
                <a:latin typeface="+mj-lt"/>
                <a:ea typeface="Times New Roman"/>
                <a:cs typeface="Times New Roman"/>
              </a:rPr>
              <a:t>Key competitors aren’t reporting on the issue; no competitive advantage</a:t>
            </a:r>
          </a:p>
          <a:p>
            <a:pPr>
              <a:spcBef>
                <a:spcPts val="0"/>
              </a:spcBef>
              <a:spcAft>
                <a:spcPts val="0"/>
              </a:spcAft>
              <a:buFont typeface="+mj-lt"/>
              <a:buAutoNum type="arabicPeriod" startAt="4"/>
              <a:tabLst>
                <a:tab pos="685800" algn="l"/>
              </a:tabLst>
            </a:pPr>
            <a:endParaRPr lang="en-US" sz="2400" dirty="0">
              <a:solidFill>
                <a:schemeClr val="tx1"/>
              </a:solidFill>
              <a:latin typeface="+mj-lt"/>
              <a:ea typeface="Times New Roman"/>
              <a:cs typeface="Times New Roman"/>
            </a:endParaRPr>
          </a:p>
          <a:p>
            <a:pPr>
              <a:spcBef>
                <a:spcPts val="0"/>
              </a:spcBef>
              <a:spcAft>
                <a:spcPts val="0"/>
              </a:spcAft>
              <a:buFont typeface="+mj-lt"/>
              <a:buAutoNum type="arabicPeriod" startAt="4"/>
              <a:tabLst>
                <a:tab pos="685800" algn="l"/>
              </a:tabLst>
            </a:pPr>
            <a:endParaRPr lang="en-US" sz="2400" dirty="0">
              <a:solidFill>
                <a:schemeClr val="tx1"/>
              </a:solidFill>
              <a:latin typeface="+mj-lt"/>
              <a:ea typeface="Times New Roman"/>
              <a:cs typeface="Times New Roman"/>
            </a:endParaRPr>
          </a:p>
        </p:txBody>
      </p:sp>
      <p:sp>
        <p:nvSpPr>
          <p:cNvPr id="4" name="TextBox 3"/>
          <p:cNvSpPr txBox="1"/>
          <p:nvPr/>
        </p:nvSpPr>
        <p:spPr>
          <a:xfrm>
            <a:off x="7467601" y="6581002"/>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97382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81000"/>
            <a:ext cx="8610600" cy="1143000"/>
          </a:xfrm>
        </p:spPr>
        <p:txBody>
          <a:bodyPr/>
          <a:lstStyle/>
          <a:p>
            <a:pPr>
              <a:spcBef>
                <a:spcPts val="0"/>
              </a:spcBef>
              <a:spcAft>
                <a:spcPts val="0"/>
              </a:spcAft>
            </a:pPr>
            <a:r>
              <a:rPr lang="en-US" sz="3200" dirty="0">
                <a:solidFill>
                  <a:srgbClr val="800000"/>
                </a:solidFill>
                <a:ea typeface="Times New Roman"/>
              </a:rPr>
              <a:t>Why Companies Don’t Transparently Report </a:t>
            </a:r>
            <a:r>
              <a:rPr lang="en-US" sz="2400" dirty="0">
                <a:latin typeface="Calibri" panose="020F0502020204030204" pitchFamily="34" charset="0"/>
                <a:ea typeface="Times New Roman"/>
              </a:rPr>
              <a:t/>
            </a:r>
            <a:br>
              <a:rPr lang="en-US" sz="2400" dirty="0">
                <a:latin typeface="Calibri" panose="020F0502020204030204" pitchFamily="34" charset="0"/>
                <a:ea typeface="Times New Roman"/>
              </a:rPr>
            </a:br>
            <a:endParaRPr lang="en-US" sz="2400" dirty="0">
              <a:latin typeface="Calibri" panose="020F0502020204030204" pitchFamily="34" charset="0"/>
              <a:ea typeface="Times New Roman"/>
            </a:endParaRPr>
          </a:p>
        </p:txBody>
      </p:sp>
      <p:sp>
        <p:nvSpPr>
          <p:cNvPr id="3" name="Content Placeholder 2"/>
          <p:cNvSpPr>
            <a:spLocks noGrp="1"/>
          </p:cNvSpPr>
          <p:nvPr>
            <p:ph idx="1"/>
          </p:nvPr>
        </p:nvSpPr>
        <p:spPr>
          <a:xfrm>
            <a:off x="2971800" y="1520440"/>
            <a:ext cx="7581212" cy="4525963"/>
          </a:xfrm>
        </p:spPr>
        <p:txBody>
          <a:bodyPr/>
          <a:lstStyle/>
          <a:p>
            <a:pPr marL="517525" indent="-457200">
              <a:spcBef>
                <a:spcPts val="0"/>
              </a:spcBef>
              <a:spcAft>
                <a:spcPts val="0"/>
              </a:spcAft>
              <a:buFont typeface="+mj-lt"/>
              <a:buAutoNum type="arabicPeriod" startAt="6"/>
              <a:tabLst>
                <a:tab pos="512763" algn="l"/>
              </a:tabLst>
            </a:pPr>
            <a:r>
              <a:rPr lang="en-US" sz="2400" dirty="0">
                <a:solidFill>
                  <a:srgbClr val="000000"/>
                </a:solidFill>
                <a:ea typeface="Times New Roman"/>
                <a:cs typeface="Times New Roman"/>
              </a:rPr>
              <a:t>Don’t fully understand the issue, n</a:t>
            </a:r>
            <a:r>
              <a:rPr lang="en-US" sz="2400" dirty="0">
                <a:solidFill>
                  <a:schemeClr val="tx1"/>
                </a:solidFill>
                <a:latin typeface="+mj-lt"/>
                <a:ea typeface="Times New Roman"/>
                <a:cs typeface="Times New Roman"/>
              </a:rPr>
              <a:t>ot aware of the issue</a:t>
            </a:r>
          </a:p>
          <a:p>
            <a:pPr marL="517525" indent="-457200">
              <a:spcBef>
                <a:spcPts val="0"/>
              </a:spcBef>
              <a:spcAft>
                <a:spcPts val="0"/>
              </a:spcAft>
              <a:buAutoNum type="arabicPeriod" startAt="6"/>
              <a:tabLst>
                <a:tab pos="512763" algn="l"/>
              </a:tabLst>
            </a:pPr>
            <a:endParaRPr lang="en-US" sz="2400" dirty="0">
              <a:solidFill>
                <a:schemeClr val="tx1"/>
              </a:solidFill>
              <a:latin typeface="+mj-lt"/>
              <a:ea typeface="Times New Roman"/>
              <a:cs typeface="Times New Roman"/>
            </a:endParaRPr>
          </a:p>
          <a:p>
            <a:pPr marL="512763" indent="-512763">
              <a:spcBef>
                <a:spcPts val="0"/>
              </a:spcBef>
              <a:spcAft>
                <a:spcPts val="0"/>
              </a:spcAft>
              <a:buFont typeface="+mj-lt"/>
              <a:buAutoNum type="arabicPeriod" startAt="7"/>
              <a:tabLst>
                <a:tab pos="685800" algn="l"/>
              </a:tabLst>
            </a:pPr>
            <a:r>
              <a:rPr lang="en-US" sz="2400" dirty="0">
                <a:solidFill>
                  <a:srgbClr val="000000"/>
                </a:solidFill>
                <a:ea typeface="Times New Roman"/>
                <a:cs typeface="Times New Roman"/>
              </a:rPr>
              <a:t>Think the issue isn’t significant/material enough to be a priority; not concerned about improving performance on the issue</a:t>
            </a:r>
          </a:p>
          <a:p>
            <a:pPr marL="512763" indent="-512763">
              <a:spcBef>
                <a:spcPts val="0"/>
              </a:spcBef>
              <a:spcAft>
                <a:spcPts val="0"/>
              </a:spcAft>
              <a:buFont typeface="+mj-lt"/>
              <a:buAutoNum type="arabicPeriod" startAt="6"/>
              <a:tabLst>
                <a:tab pos="512763" algn="l"/>
              </a:tabLst>
            </a:pPr>
            <a:endParaRPr lang="en-US" sz="2400" dirty="0">
              <a:solidFill>
                <a:schemeClr val="tx1"/>
              </a:solidFill>
              <a:latin typeface="+mj-lt"/>
              <a:ea typeface="Times New Roman"/>
              <a:cs typeface="Times New Roman"/>
            </a:endParaRPr>
          </a:p>
          <a:p>
            <a:pPr marL="512763" indent="-512763">
              <a:spcBef>
                <a:spcPts val="0"/>
              </a:spcBef>
              <a:spcAft>
                <a:spcPts val="0"/>
              </a:spcAft>
              <a:buFont typeface="+mj-lt"/>
              <a:buAutoNum type="arabicPeriod" startAt="8"/>
              <a:tabLst>
                <a:tab pos="512763" algn="l"/>
              </a:tabLst>
            </a:pPr>
            <a:r>
              <a:rPr lang="en-US" sz="2400" dirty="0">
                <a:solidFill>
                  <a:schemeClr val="tx1"/>
                </a:solidFill>
                <a:latin typeface="+mj-lt"/>
                <a:ea typeface="Times New Roman"/>
                <a:cs typeface="Times New Roman"/>
              </a:rPr>
              <a:t>Think their trade association is adequately    addressing the issue</a:t>
            </a:r>
          </a:p>
          <a:p>
            <a:pPr marL="512763" indent="-512763">
              <a:spcBef>
                <a:spcPts val="0"/>
              </a:spcBef>
              <a:spcAft>
                <a:spcPts val="0"/>
              </a:spcAft>
              <a:buNone/>
              <a:tabLst>
                <a:tab pos="685800" algn="l"/>
              </a:tabLst>
            </a:pPr>
            <a:endParaRPr lang="en-US" sz="2400" dirty="0">
              <a:solidFill>
                <a:schemeClr val="tx1"/>
              </a:solidFill>
              <a:latin typeface="+mj-lt"/>
              <a:ea typeface="Times New Roman"/>
              <a:cs typeface="Times New Roman"/>
            </a:endParaRPr>
          </a:p>
          <a:p>
            <a:pPr marL="512763" indent="-512763">
              <a:spcBef>
                <a:spcPts val="0"/>
              </a:spcBef>
              <a:spcAft>
                <a:spcPts val="0"/>
              </a:spcAft>
              <a:buFont typeface="+mj-lt"/>
              <a:buAutoNum type="arabicPeriod" startAt="9"/>
              <a:tabLst>
                <a:tab pos="685800" algn="l"/>
              </a:tabLst>
            </a:pPr>
            <a:r>
              <a:rPr lang="en-US" sz="2400" dirty="0">
                <a:solidFill>
                  <a:schemeClr val="tx1"/>
                </a:solidFill>
                <a:latin typeface="+mj-lt"/>
                <a:ea typeface="Times New Roman"/>
                <a:cs typeface="Times New Roman"/>
              </a:rPr>
              <a:t>Think the cost and effort of reporting would be excessive</a:t>
            </a:r>
          </a:p>
        </p:txBody>
      </p:sp>
      <p:sp>
        <p:nvSpPr>
          <p:cNvPr id="4" name="TextBox 3"/>
          <p:cNvSpPr txBox="1"/>
          <p:nvPr/>
        </p:nvSpPr>
        <p:spPr>
          <a:xfrm>
            <a:off x="7162801" y="61722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52540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493" t="5972" r="43317" b="46687"/>
          <a:stretch/>
        </p:blipFill>
        <p:spPr bwMode="auto">
          <a:xfrm>
            <a:off x="3276600" y="124933"/>
            <a:ext cx="6629400" cy="6700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315201" y="6602773"/>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167857299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789294310"/>
              </p:ext>
            </p:extLst>
          </p:nvPr>
        </p:nvGraphicFramePr>
        <p:xfrm>
          <a:off x="2895600" y="457200"/>
          <a:ext cx="7620000" cy="4998720"/>
        </p:xfrm>
        <a:graphic>
          <a:graphicData uri="http://schemas.openxmlformats.org/drawingml/2006/table">
            <a:tbl>
              <a:tblPr firstRow="1" firstCol="1" lastRow="1" lastCol="1" bandRow="1" bandCol="1"/>
              <a:tblGrid>
                <a:gridCol w="3896591">
                  <a:extLst>
                    <a:ext uri="{9D8B030D-6E8A-4147-A177-3AD203B41FA5}">
                      <a16:colId xmlns:a16="http://schemas.microsoft.com/office/drawing/2014/main" xmlns="" val="20000"/>
                    </a:ext>
                  </a:extLst>
                </a:gridCol>
                <a:gridCol w="3723409">
                  <a:extLst>
                    <a:ext uri="{9D8B030D-6E8A-4147-A177-3AD203B41FA5}">
                      <a16:colId xmlns:a16="http://schemas.microsoft.com/office/drawing/2014/main" xmlns="" val="20001"/>
                    </a:ext>
                  </a:extLst>
                </a:gridCol>
              </a:tblGrid>
              <a:tr h="1037357">
                <a:tc gridSpan="2">
                  <a:txBody>
                    <a:bodyPr/>
                    <a:lstStyle/>
                    <a:p>
                      <a:pPr marL="0" marR="0" algn="ctr">
                        <a:spcBef>
                          <a:spcPts val="0"/>
                        </a:spcBef>
                        <a:spcAft>
                          <a:spcPts val="0"/>
                        </a:spcAft>
                      </a:pPr>
                      <a:endParaRPr lang="en-US" sz="3200" b="1" baseline="0" dirty="0">
                        <a:solidFill>
                          <a:srgbClr val="800000"/>
                        </a:solidFill>
                        <a:effectLst/>
                        <a:latin typeface="Calibri" panose="020F0502020204030204" pitchFamily="34" charset="0"/>
                        <a:ea typeface="Times New Roman"/>
                      </a:endParaRPr>
                    </a:p>
                    <a:p>
                      <a:pPr marL="0" marR="0" algn="ctr">
                        <a:spcBef>
                          <a:spcPts val="0"/>
                        </a:spcBef>
                        <a:spcAft>
                          <a:spcPts val="0"/>
                        </a:spcAft>
                      </a:pPr>
                      <a:r>
                        <a:rPr lang="en-US" sz="3200" b="1" baseline="0" dirty="0">
                          <a:solidFill>
                            <a:srgbClr val="800000"/>
                          </a:solidFill>
                          <a:effectLst/>
                          <a:latin typeface="Calibri" panose="020F0502020204030204" pitchFamily="34" charset="0"/>
                          <a:ea typeface="Times New Roman"/>
                        </a:rPr>
                        <a:t>Report Planning Considerations</a:t>
                      </a:r>
                      <a:endParaRPr lang="en-US" sz="3200" baseline="0" dirty="0">
                        <a:solidFill>
                          <a:srgbClr val="800000"/>
                        </a:solidFill>
                        <a:effectLst/>
                        <a:latin typeface="Calibri" panose="020F0502020204030204" pitchFamily="34" charset="0"/>
                        <a:ea typeface="Times New Roman"/>
                      </a:endParaRPr>
                    </a:p>
                    <a:p>
                      <a:pPr marL="0" marR="0">
                        <a:spcBef>
                          <a:spcPts val="0"/>
                        </a:spcBef>
                        <a:spcAft>
                          <a:spcPts val="0"/>
                        </a:spcAft>
                      </a:pPr>
                      <a:r>
                        <a:rPr lang="en-US" sz="2400" b="1" baseline="0" dirty="0">
                          <a:solidFill>
                            <a:srgbClr val="800000"/>
                          </a:solidFill>
                          <a:effectLst/>
                          <a:latin typeface="Calibri" panose="020F0502020204030204" pitchFamily="34" charset="0"/>
                          <a:ea typeface="Times New Roman"/>
                        </a:rPr>
                        <a:t> </a:t>
                      </a:r>
                      <a:endParaRPr lang="en-US" sz="2400" baseline="0" dirty="0">
                        <a:solidFill>
                          <a:srgbClr val="800000"/>
                        </a:solidFill>
                        <a:effectLst/>
                        <a:latin typeface="Calibri" panose="020F0502020204030204" pitchFamily="34" charset="0"/>
                        <a:ea typeface="Times New Roman"/>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0"/>
                  </a:ext>
                </a:extLst>
              </a:tr>
              <a:tr h="3352800">
                <a:tc>
                  <a:txBody>
                    <a:bodyPr/>
                    <a:lstStyle/>
                    <a:p>
                      <a:pPr marL="0" marR="0">
                        <a:spcBef>
                          <a:spcPts val="0"/>
                        </a:spcBef>
                        <a:spcAft>
                          <a:spcPts val="0"/>
                        </a:spcAft>
                      </a:pPr>
                      <a:r>
                        <a:rPr lang="en-US" sz="2400" dirty="0">
                          <a:effectLst/>
                          <a:latin typeface="Calibri" panose="020F0502020204030204" pitchFamily="34" charset="0"/>
                          <a:ea typeface="Times New Roman"/>
                        </a:rPr>
                        <a:t> </a:t>
                      </a:r>
                    </a:p>
                    <a:p>
                      <a:pPr marL="742950" marR="0" lvl="1" indent="-285750">
                        <a:spcBef>
                          <a:spcPts val="0"/>
                        </a:spcBef>
                        <a:spcAft>
                          <a:spcPts val="0"/>
                        </a:spcAft>
                        <a:buFont typeface="+mj-lt"/>
                        <a:buAutoNum type="arabicPeriod"/>
                        <a:tabLst>
                          <a:tab pos="388620" algn="l"/>
                        </a:tabLst>
                      </a:pPr>
                      <a:r>
                        <a:rPr lang="en-US" sz="2400" b="1" dirty="0">
                          <a:effectLst/>
                          <a:latin typeface="Calibri" panose="020F0502020204030204" pitchFamily="34" charset="0"/>
                          <a:ea typeface="Times New Roman"/>
                          <a:cs typeface="Times New Roman"/>
                        </a:rPr>
                        <a:t>Audiences</a:t>
                      </a:r>
                    </a:p>
                    <a:p>
                      <a:pPr marL="742950" marR="0" lvl="1" indent="-285750">
                        <a:spcBef>
                          <a:spcPts val="0"/>
                        </a:spcBef>
                        <a:spcAft>
                          <a:spcPts val="0"/>
                        </a:spcAft>
                        <a:buFont typeface="+mj-lt"/>
                        <a:buAutoNum type="arabicPeriod"/>
                        <a:tabLst>
                          <a:tab pos="388620" algn="l"/>
                        </a:tabLst>
                      </a:pPr>
                      <a:r>
                        <a:rPr lang="en-US" sz="2400" b="1" dirty="0">
                          <a:effectLst/>
                          <a:latin typeface="Calibri" panose="020F0502020204030204" pitchFamily="34" charset="0"/>
                          <a:ea typeface="Times New Roman"/>
                          <a:cs typeface="Times New Roman"/>
                        </a:rPr>
                        <a:t>Scope</a:t>
                      </a:r>
                    </a:p>
                    <a:p>
                      <a:pPr marL="742950" marR="0" lvl="1" indent="-285750">
                        <a:spcBef>
                          <a:spcPts val="0"/>
                        </a:spcBef>
                        <a:spcAft>
                          <a:spcPts val="0"/>
                        </a:spcAft>
                        <a:buFont typeface="+mj-lt"/>
                        <a:buAutoNum type="arabicPeriod"/>
                        <a:tabLst>
                          <a:tab pos="388620" algn="l"/>
                        </a:tabLst>
                      </a:pPr>
                      <a:r>
                        <a:rPr lang="en-US" sz="2400" b="1" dirty="0">
                          <a:effectLst/>
                          <a:latin typeface="Calibri" panose="020F0502020204030204" pitchFamily="34" charset="0"/>
                          <a:ea typeface="Times New Roman"/>
                          <a:cs typeface="Times New Roman"/>
                        </a:rPr>
                        <a:t>Medium: Web and/or hard copy?</a:t>
                      </a:r>
                    </a:p>
                    <a:p>
                      <a:pPr marL="742950" marR="0" lvl="1" indent="-285750">
                        <a:spcBef>
                          <a:spcPts val="0"/>
                        </a:spcBef>
                        <a:spcAft>
                          <a:spcPts val="0"/>
                        </a:spcAft>
                        <a:buFont typeface="+mj-lt"/>
                        <a:buAutoNum type="arabicPeriod"/>
                        <a:tabLst>
                          <a:tab pos="388620" algn="l"/>
                        </a:tabLst>
                      </a:pPr>
                      <a:r>
                        <a:rPr lang="en-US" sz="2400" b="1" dirty="0">
                          <a:effectLst/>
                          <a:latin typeface="Calibri" panose="020F0502020204030204" pitchFamily="34" charset="0"/>
                          <a:ea typeface="Times New Roman"/>
                          <a:cs typeface="Times New Roman"/>
                        </a:rPr>
                        <a:t>Size</a:t>
                      </a:r>
                    </a:p>
                    <a:p>
                      <a:pPr marL="742950" marR="0" lvl="1" indent="-285750">
                        <a:spcBef>
                          <a:spcPts val="0"/>
                        </a:spcBef>
                        <a:spcAft>
                          <a:spcPts val="0"/>
                        </a:spcAft>
                        <a:buFont typeface="+mj-lt"/>
                        <a:buAutoNum type="arabicPeriod"/>
                        <a:tabLst>
                          <a:tab pos="388620" algn="l"/>
                        </a:tabLst>
                      </a:pPr>
                      <a:r>
                        <a:rPr lang="en-US" sz="2400" b="1" dirty="0">
                          <a:effectLst/>
                          <a:latin typeface="Calibri" panose="020F0502020204030204" pitchFamily="34" charset="0"/>
                          <a:ea typeface="Times New Roman"/>
                          <a:cs typeface="Times New Roman"/>
                        </a:rPr>
                        <a:t>Quantity of reports; distribution plan</a:t>
                      </a:r>
                    </a:p>
                    <a:p>
                      <a:pPr marL="742950" marR="0" lvl="1" indent="-285750">
                        <a:spcBef>
                          <a:spcPts val="0"/>
                        </a:spcBef>
                        <a:spcAft>
                          <a:spcPts val="0"/>
                        </a:spcAft>
                        <a:buFont typeface="+mj-lt"/>
                        <a:buAutoNum type="arabicPeriod"/>
                        <a:tabLst>
                          <a:tab pos="388620" algn="l"/>
                        </a:tabLst>
                      </a:pPr>
                      <a:r>
                        <a:rPr lang="en-US" sz="2400" b="1" dirty="0">
                          <a:effectLst/>
                          <a:latin typeface="Calibri" panose="020F0502020204030204" pitchFamily="34" charset="0"/>
                          <a:ea typeface="Times New Roman"/>
                          <a:cs typeface="Times New Roman"/>
                        </a:rPr>
                        <a:t>Budget</a:t>
                      </a:r>
                    </a:p>
                    <a:p>
                      <a:pPr marL="0" marR="0">
                        <a:spcBef>
                          <a:spcPts val="0"/>
                        </a:spcBef>
                        <a:spcAft>
                          <a:spcPts val="0"/>
                        </a:spcAft>
                      </a:pPr>
                      <a:r>
                        <a:rPr lang="en-US" sz="2400" dirty="0">
                          <a:effectLst/>
                          <a:latin typeface="Calibri" panose="020F0502020204030204" pitchFamily="34" charset="0"/>
                          <a:ea typeface="Times New Roman"/>
                        </a:rPr>
                        <a:t> </a:t>
                      </a:r>
                    </a:p>
                  </a:txBody>
                  <a:tcPr marL="68580" marR="68580" marT="0" marB="0">
                    <a:lnL w="1905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tcPr>
                </a:tc>
                <a:tc>
                  <a:txBody>
                    <a:bodyPr/>
                    <a:lstStyle/>
                    <a:p>
                      <a:pPr marL="0" marR="0">
                        <a:spcBef>
                          <a:spcPts val="0"/>
                        </a:spcBef>
                        <a:spcAft>
                          <a:spcPts val="0"/>
                        </a:spcAft>
                      </a:pPr>
                      <a:r>
                        <a:rPr lang="en-US" sz="2400" dirty="0">
                          <a:effectLst/>
                          <a:latin typeface="Calibri" panose="020F0502020204030204" pitchFamily="34" charset="0"/>
                          <a:ea typeface="Times New Roman"/>
                        </a:rPr>
                        <a:t> </a:t>
                      </a:r>
                    </a:p>
                    <a:p>
                      <a:pPr lvl="1"/>
                      <a:r>
                        <a:rPr lang="en-US" sz="2400" b="1" kern="1200" dirty="0">
                          <a:solidFill>
                            <a:schemeClr val="tx1"/>
                          </a:solidFill>
                          <a:effectLst/>
                          <a:latin typeface="Calibri" panose="020F0502020204030204" pitchFamily="34" charset="0"/>
                          <a:ea typeface="+mn-ea"/>
                          <a:cs typeface="+mn-cs"/>
                        </a:rPr>
                        <a:t>7. Schedule </a:t>
                      </a:r>
                    </a:p>
                    <a:p>
                      <a:pPr lvl="1"/>
                      <a:r>
                        <a:rPr lang="en-US" sz="2400" b="1" kern="1200" dirty="0">
                          <a:solidFill>
                            <a:schemeClr val="tx1"/>
                          </a:solidFill>
                          <a:effectLst/>
                          <a:latin typeface="Calibri" panose="020F0502020204030204" pitchFamily="34" charset="0"/>
                          <a:ea typeface="+mn-ea"/>
                          <a:cs typeface="+mn-cs"/>
                        </a:rPr>
                        <a:t>8. Title and theme</a:t>
                      </a:r>
                    </a:p>
                    <a:p>
                      <a:pPr marL="798513" lvl="1" indent="-341313"/>
                      <a:r>
                        <a:rPr lang="en-US" sz="2400" b="1" kern="1200" dirty="0">
                          <a:solidFill>
                            <a:schemeClr val="tx1"/>
                          </a:solidFill>
                          <a:effectLst/>
                          <a:latin typeface="Calibri" panose="020F0502020204030204" pitchFamily="34" charset="0"/>
                          <a:ea typeface="+mn-ea"/>
                          <a:cs typeface="+mn-cs"/>
                        </a:rPr>
                        <a:t>9. Structure,  organization</a:t>
                      </a:r>
                    </a:p>
                    <a:p>
                      <a:pPr marL="457200" lvl="1" indent="-114300"/>
                      <a:r>
                        <a:rPr lang="en-US" sz="2400" b="1" kern="1200" dirty="0">
                          <a:solidFill>
                            <a:schemeClr val="tx1"/>
                          </a:solidFill>
                          <a:effectLst/>
                          <a:latin typeface="Calibri" panose="020F0502020204030204" pitchFamily="34" charset="0"/>
                          <a:ea typeface="+mn-ea"/>
                          <a:cs typeface="+mn-cs"/>
                        </a:rPr>
                        <a:t>10. Content</a:t>
                      </a:r>
                    </a:p>
                    <a:p>
                      <a:pPr marL="741363" lvl="1" indent="-398463">
                        <a:buAutoNum type="arabicPeriod" startAt="11"/>
                      </a:pPr>
                      <a:r>
                        <a:rPr lang="en-US" sz="2400" b="1" kern="1200" dirty="0">
                          <a:solidFill>
                            <a:schemeClr val="tx1"/>
                          </a:solidFill>
                          <a:effectLst/>
                          <a:latin typeface="Calibri" panose="020F0502020204030204" pitchFamily="34" charset="0"/>
                          <a:ea typeface="+mn-ea"/>
                          <a:cs typeface="+mn-cs"/>
                        </a:rPr>
                        <a:t> Reporting tone and  </a:t>
                      </a:r>
                    </a:p>
                    <a:p>
                      <a:pPr marL="342900" lvl="1" indent="0">
                        <a:buNone/>
                      </a:pPr>
                      <a:r>
                        <a:rPr lang="en-US" sz="2400" b="1" kern="1200" dirty="0">
                          <a:solidFill>
                            <a:schemeClr val="tx1"/>
                          </a:solidFill>
                          <a:effectLst/>
                          <a:latin typeface="Calibri" panose="020F0502020204030204" pitchFamily="34" charset="0"/>
                          <a:ea typeface="+mn-ea"/>
                          <a:cs typeface="+mn-cs"/>
                        </a:rPr>
                        <a:t>       philosophy</a:t>
                      </a:r>
                    </a:p>
                    <a:p>
                      <a:pPr marL="0" indent="342900"/>
                      <a:r>
                        <a:rPr lang="en-US" sz="2400" b="1" kern="1200" dirty="0">
                          <a:solidFill>
                            <a:schemeClr val="tx1"/>
                          </a:solidFill>
                          <a:effectLst/>
                          <a:latin typeface="Calibri" panose="020F0502020204030204" pitchFamily="34" charset="0"/>
                          <a:ea typeface="+mn-ea"/>
                          <a:cs typeface="+mn-cs"/>
                        </a:rPr>
                        <a:t>12. Verification</a:t>
                      </a:r>
                      <a:endParaRPr lang="en-US" sz="2400" b="1" dirty="0">
                        <a:effectLst/>
                        <a:latin typeface="Calibri" panose="020F0502020204030204"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2" name="Rectangle 1"/>
          <p:cNvSpPr/>
          <p:nvPr/>
        </p:nvSpPr>
        <p:spPr>
          <a:xfrm>
            <a:off x="7315201" y="6324601"/>
            <a:ext cx="3009157" cy="276999"/>
          </a:xfrm>
          <a:prstGeom prst="rect">
            <a:avLst/>
          </a:prstGeom>
        </p:spPr>
        <p:txBody>
          <a:bodyPr wrap="none">
            <a:spAutoFit/>
          </a:bodyPr>
          <a:lstStyle/>
          <a:p>
            <a:pPr lvl="0"/>
            <a:r>
              <a:rPr lang="en-US" altLang="en-US" sz="1200" dirty="0">
                <a:solidFill>
                  <a:srgbClr val="000000"/>
                </a:solidFill>
              </a:rPr>
              <a:t>©2017 William Blackburn Consulting, Ltd.</a:t>
            </a:r>
            <a:endParaRPr lang="en-US" altLang="en-US" sz="1200" u="sng" dirty="0">
              <a:solidFill>
                <a:srgbClr val="000000"/>
              </a:solidFill>
            </a:endParaRPr>
          </a:p>
        </p:txBody>
      </p:sp>
    </p:spTree>
    <p:extLst>
      <p:ext uri="{BB962C8B-B14F-4D97-AF65-F5344CB8AC3E}">
        <p14:creationId xmlns:p14="http://schemas.microsoft.com/office/powerpoint/2010/main" val="329327366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819400" y="457200"/>
            <a:ext cx="7391400" cy="1143000"/>
          </a:xfrm>
        </p:spPr>
        <p:txBody>
          <a:bodyPr/>
          <a:lstStyle/>
          <a:p>
            <a:r>
              <a:rPr lang="en-US" altLang="en-US" sz="3600" dirty="0">
                <a:solidFill>
                  <a:srgbClr val="7D2F36"/>
                </a:solidFill>
              </a:rPr>
              <a:t>Top Strategies for Strengthening the Credibility of Reports</a:t>
            </a:r>
          </a:p>
        </p:txBody>
      </p:sp>
      <p:sp>
        <p:nvSpPr>
          <p:cNvPr id="1366019" name="Rectangle 3"/>
          <p:cNvSpPr>
            <a:spLocks noGrp="1" noChangeArrowheads="1"/>
          </p:cNvSpPr>
          <p:nvPr>
            <p:ph type="body" idx="1"/>
          </p:nvPr>
        </p:nvSpPr>
        <p:spPr>
          <a:xfrm>
            <a:off x="3200400" y="2286000"/>
            <a:ext cx="7543800" cy="3581400"/>
          </a:xfrm>
        </p:spPr>
        <p:txBody>
          <a:bodyPr/>
          <a:lstStyle/>
          <a:p>
            <a:pPr marL="609600" indent="-609600">
              <a:buClr>
                <a:schemeClr val="accent2">
                  <a:lumMod val="50000"/>
                </a:schemeClr>
              </a:buClr>
              <a:buSzPct val="80000"/>
              <a:buFont typeface="Wingdings" pitchFamily="2" charset="2"/>
              <a:buAutoNum type="arabicPeriod"/>
              <a:defRPr/>
            </a:pPr>
            <a:r>
              <a:rPr lang="en-US" sz="2800" dirty="0">
                <a:solidFill>
                  <a:schemeClr val="tx1"/>
                </a:solidFill>
              </a:rPr>
              <a:t>External verification</a:t>
            </a:r>
          </a:p>
          <a:p>
            <a:pPr marL="609600" indent="-609600">
              <a:buClr>
                <a:schemeClr val="accent2">
                  <a:lumMod val="50000"/>
                </a:schemeClr>
              </a:buClr>
              <a:buSzPct val="80000"/>
              <a:buFont typeface="Wingdings" pitchFamily="2" charset="2"/>
              <a:buAutoNum type="arabicPeriod"/>
              <a:defRPr/>
            </a:pPr>
            <a:r>
              <a:rPr lang="en-US" sz="2800" dirty="0">
                <a:solidFill>
                  <a:schemeClr val="tx1"/>
                </a:solidFill>
              </a:rPr>
              <a:t>Being honest about mistakes and bad practices</a:t>
            </a:r>
          </a:p>
          <a:p>
            <a:pPr marL="609600" indent="-609600">
              <a:buClr>
                <a:schemeClr val="accent2">
                  <a:lumMod val="50000"/>
                </a:schemeClr>
              </a:buClr>
              <a:buSzPct val="80000"/>
              <a:buFont typeface="Wingdings" pitchFamily="2" charset="2"/>
              <a:buAutoNum type="arabicPeriod"/>
              <a:defRPr/>
            </a:pPr>
            <a:r>
              <a:rPr lang="en-US" sz="2800" dirty="0">
                <a:solidFill>
                  <a:schemeClr val="tx1"/>
                </a:solidFill>
              </a:rPr>
              <a:t>External reporting standard  (GRI)</a:t>
            </a:r>
          </a:p>
          <a:p>
            <a:pPr marL="0" indent="0">
              <a:buClr>
                <a:schemeClr val="accent2">
                  <a:lumMod val="50000"/>
                </a:schemeClr>
              </a:buClr>
              <a:buSzPct val="80000"/>
              <a:buNone/>
              <a:defRPr/>
            </a:pPr>
            <a:endParaRPr lang="en-US" dirty="0">
              <a:solidFill>
                <a:schemeClr val="tx1"/>
              </a:solidFill>
            </a:endParaRPr>
          </a:p>
          <a:p>
            <a:pPr marL="609600" indent="-609600">
              <a:buClr>
                <a:schemeClr val="tx2"/>
              </a:buClr>
              <a:buSzPct val="80000"/>
              <a:buNone/>
              <a:defRPr/>
            </a:pPr>
            <a:r>
              <a:rPr lang="en-US" sz="1600" dirty="0">
                <a:solidFill>
                  <a:schemeClr val="tx1"/>
                </a:solidFill>
              </a:rPr>
              <a:t>	Source: Pleon Kohtes Klewes Global Stakeholder Survey--2005</a:t>
            </a:r>
          </a:p>
        </p:txBody>
      </p:sp>
      <p:pic>
        <p:nvPicPr>
          <p:cNvPr id="99332"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1768475"/>
            <a:ext cx="175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6021" name="Rectangle 5"/>
          <p:cNvSpPr>
            <a:spLocks noChangeArrowheads="1"/>
          </p:cNvSpPr>
          <p:nvPr/>
        </p:nvSpPr>
        <p:spPr bwMode="auto">
          <a:xfrm>
            <a:off x="1765301" y="2019300"/>
            <a:ext cx="149643" cy="5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spAutoFit/>
          </a:bodyPr>
          <a:lstStyle/>
          <a:p>
            <a:pPr>
              <a:lnSpc>
                <a:spcPct val="90000"/>
              </a:lnSpc>
              <a:spcBef>
                <a:spcPct val="20000"/>
              </a:spcBef>
              <a:spcAft>
                <a:spcPct val="20000"/>
              </a:spcAft>
              <a:buClr>
                <a:schemeClr val="tx2"/>
              </a:buClr>
              <a:buSzPct val="65000"/>
              <a:buFont typeface="Wingdings" pitchFamily="2" charset="2"/>
              <a:buNone/>
              <a:defRPr/>
            </a:pPr>
            <a:endParaRPr lang="en-US" sz="3200">
              <a:effectLst>
                <a:outerShdw blurRad="38100" dist="38100" dir="2700000" algn="tl">
                  <a:srgbClr val="000000"/>
                </a:outerShdw>
              </a:effectLst>
              <a:latin typeface="Arial" charset="0"/>
            </a:endParaRPr>
          </a:p>
        </p:txBody>
      </p:sp>
      <p:sp>
        <p:nvSpPr>
          <p:cNvPr id="99334" name="Rectangle 2"/>
          <p:cNvSpPr>
            <a:spLocks noChangeArrowheads="1"/>
          </p:cNvSpPr>
          <p:nvPr/>
        </p:nvSpPr>
        <p:spPr bwMode="auto">
          <a:xfrm>
            <a:off x="7204076" y="5943601"/>
            <a:ext cx="32353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buFont typeface="Wingdings" pitchFamily="2" charset="2"/>
              <a:buNone/>
            </a:pPr>
            <a:r>
              <a:rPr lang="en-US" altLang="en-US" sz="1200" dirty="0">
                <a:solidFill>
                  <a:srgbClr val="000000"/>
                </a:solidFill>
              </a:rPr>
              <a:t>©2017 William Blackburn Consulting, Ltd.</a:t>
            </a:r>
            <a:endParaRPr lang="en-US" altLang="en-US" sz="1200" u="sng" dirty="0">
              <a:solidFill>
                <a:srgbClr val="000000"/>
              </a:solidFill>
            </a:endParaRPr>
          </a:p>
        </p:txBody>
      </p:sp>
    </p:spTree>
    <p:extLst>
      <p:ext uri="{BB962C8B-B14F-4D97-AF65-F5344CB8AC3E}">
        <p14:creationId xmlns:p14="http://schemas.microsoft.com/office/powerpoint/2010/main" val="3474024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660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60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60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660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743200" y="688976"/>
            <a:ext cx="7924800" cy="758825"/>
          </a:xfrm>
        </p:spPr>
        <p:txBody>
          <a:bodyPr/>
          <a:lstStyle/>
          <a:p>
            <a:r>
              <a:rPr lang="en-US" altLang="en-US" sz="3200" dirty="0">
                <a:solidFill>
                  <a:srgbClr val="7D2F36"/>
                </a:solidFill>
              </a:rPr>
              <a:t>Majority Use</a:t>
            </a:r>
            <a:br>
              <a:rPr lang="en-US" altLang="en-US" sz="3200" dirty="0">
                <a:solidFill>
                  <a:srgbClr val="7D2F36"/>
                </a:solidFill>
              </a:rPr>
            </a:br>
            <a:r>
              <a:rPr lang="en-US" altLang="en-US" sz="3200" dirty="0">
                <a:solidFill>
                  <a:srgbClr val="7D2F36"/>
                </a:solidFill>
              </a:rPr>
              <a:t>Global Reporting Initiative (GRI)</a:t>
            </a:r>
            <a:br>
              <a:rPr lang="en-US" altLang="en-US" sz="3200" dirty="0">
                <a:solidFill>
                  <a:srgbClr val="7D2F36"/>
                </a:solidFill>
              </a:rPr>
            </a:br>
            <a:r>
              <a:rPr lang="en-US" altLang="en-US" sz="3200" dirty="0">
                <a:solidFill>
                  <a:srgbClr val="7D2F36"/>
                </a:solidFill>
              </a:rPr>
              <a:t>Sustainability Reporting Guidelines/ Standards</a:t>
            </a:r>
            <a:endParaRPr lang="en-GB" altLang="en-US" sz="3200" dirty="0">
              <a:solidFill>
                <a:srgbClr val="7D2F36"/>
              </a:solidFill>
            </a:endParaRPr>
          </a:p>
        </p:txBody>
      </p:sp>
      <p:pic>
        <p:nvPicPr>
          <p:cNvPr id="100355" name="Picture 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9799">
            <a:off x="7127995" y="2293466"/>
            <a:ext cx="2279650" cy="3406775"/>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p:cNvSpPr txBox="1">
            <a:spLocks noChangeArrowheads="1"/>
          </p:cNvSpPr>
          <p:nvPr/>
        </p:nvSpPr>
        <p:spPr bwMode="auto">
          <a:xfrm>
            <a:off x="1846263" y="2214564"/>
            <a:ext cx="470535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50000"/>
              </a:spcBef>
              <a:buFont typeface="Wingdings" pitchFamily="2" charset="2"/>
              <a:buNone/>
            </a:pPr>
            <a:endParaRPr lang="en-US" altLang="en-US" sz="2000"/>
          </a:p>
          <a:p>
            <a:pPr eaLnBrk="1" hangingPunct="1">
              <a:spcBef>
                <a:spcPct val="10000"/>
              </a:spcBef>
              <a:buClr>
                <a:srgbClr val="73AECF"/>
              </a:buClr>
              <a:buFont typeface="Wingdings" pitchFamily="2" charset="2"/>
              <a:buNone/>
            </a:pPr>
            <a:endParaRPr lang="en-US" altLang="en-US" sz="2000"/>
          </a:p>
        </p:txBody>
      </p:sp>
      <p:sp>
        <p:nvSpPr>
          <p:cNvPr id="100357" name="Text Box 5"/>
          <p:cNvSpPr txBox="1">
            <a:spLocks noChangeArrowheads="1"/>
          </p:cNvSpPr>
          <p:nvPr/>
        </p:nvSpPr>
        <p:spPr bwMode="auto">
          <a:xfrm>
            <a:off x="3659189" y="3322639"/>
            <a:ext cx="149643" cy="62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buFont typeface="Wingdings" pitchFamily="2" charset="2"/>
              <a:buNone/>
            </a:pPr>
            <a:endParaRPr lang="en-US" altLang="en-US" sz="3600"/>
          </a:p>
        </p:txBody>
      </p:sp>
      <p:sp>
        <p:nvSpPr>
          <p:cNvPr id="101382" name="Text Box 6"/>
          <p:cNvSpPr txBox="1">
            <a:spLocks noChangeArrowheads="1"/>
          </p:cNvSpPr>
          <p:nvPr/>
        </p:nvSpPr>
        <p:spPr bwMode="auto">
          <a:xfrm>
            <a:off x="3276600" y="2237250"/>
            <a:ext cx="3810000" cy="43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4066" tIns="37033" rIns="74066" bIns="37033">
            <a:spAutoFit/>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marL="342900" indent="-342900" eaLnBrk="1" hangingPunct="1">
              <a:spcAft>
                <a:spcPts val="1800"/>
              </a:spcAft>
              <a:buClr>
                <a:srgbClr val="002060"/>
              </a:buClr>
              <a:buSzPct val="90000"/>
              <a:buFont typeface="Wingdings" pitchFamily="2" charset="2"/>
              <a:buChar char="q"/>
              <a:defRPr/>
            </a:pPr>
            <a:r>
              <a:rPr lang="en-US" sz="2400" b="0" dirty="0"/>
              <a:t>Founded 1997 by CERES &amp; UNEP</a:t>
            </a:r>
          </a:p>
          <a:p>
            <a:pPr marL="342900" indent="-342900" eaLnBrk="1" hangingPunct="1">
              <a:spcAft>
                <a:spcPts val="1800"/>
              </a:spcAft>
              <a:buClr>
                <a:srgbClr val="002060"/>
              </a:buClr>
              <a:buSzPct val="90000"/>
              <a:buFont typeface="Wingdings" pitchFamily="2" charset="2"/>
              <a:buChar char="q"/>
              <a:defRPr/>
            </a:pPr>
            <a:r>
              <a:rPr lang="en-US" sz="2400" b="0" dirty="0"/>
              <a:t>Global multi-stakeholder consensus</a:t>
            </a:r>
          </a:p>
          <a:p>
            <a:pPr marL="342900" indent="-342900" eaLnBrk="1" hangingPunct="1">
              <a:spcAft>
                <a:spcPts val="1800"/>
              </a:spcAft>
              <a:buClr>
                <a:srgbClr val="002060"/>
              </a:buClr>
              <a:buSzPct val="90000"/>
              <a:buFont typeface="Wingdings" pitchFamily="2" charset="2"/>
              <a:buChar char="q"/>
              <a:defRPr/>
            </a:pPr>
            <a:r>
              <a:rPr lang="en-US" sz="2400" b="0" dirty="0"/>
              <a:t>Model indicators/ metrics</a:t>
            </a:r>
          </a:p>
          <a:p>
            <a:pPr marL="342900" indent="-342900" eaLnBrk="1" hangingPunct="1">
              <a:spcAft>
                <a:spcPts val="1800"/>
              </a:spcAft>
              <a:buClr>
                <a:srgbClr val="002060"/>
              </a:buClr>
              <a:buSzPct val="90000"/>
              <a:buFont typeface="Wingdings" pitchFamily="2" charset="2"/>
              <a:buChar char="q"/>
              <a:defRPr/>
            </a:pPr>
            <a:r>
              <a:rPr lang="en-US" sz="2400" b="0" dirty="0"/>
              <a:t>Reporting process</a:t>
            </a:r>
          </a:p>
          <a:p>
            <a:pPr>
              <a:spcBef>
                <a:spcPct val="70000"/>
              </a:spcBef>
              <a:spcAft>
                <a:spcPct val="20000"/>
              </a:spcAft>
              <a:buClr>
                <a:srgbClr val="000099"/>
              </a:buClr>
              <a:buFont typeface="Wingdings" pitchFamily="2" charset="2"/>
              <a:buNone/>
              <a:defRPr/>
            </a:pPr>
            <a:endParaRPr lang="en-US" sz="2800" dirty="0"/>
          </a:p>
        </p:txBody>
      </p:sp>
      <p:sp>
        <p:nvSpPr>
          <p:cNvPr id="7" name="TextBox 6"/>
          <p:cNvSpPr txBox="1"/>
          <p:nvPr/>
        </p:nvSpPr>
        <p:spPr>
          <a:xfrm>
            <a:off x="7204076" y="59436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©2016 William Blackburn Consulting, Ltd.</a:t>
            </a:r>
            <a:endParaRPr lang="en-US" sz="1200" u="sng" dirty="0">
              <a:latin typeface="Arial" charset="0"/>
            </a:endParaRPr>
          </a:p>
        </p:txBody>
      </p:sp>
    </p:spTree>
    <p:extLst>
      <p:ext uri="{BB962C8B-B14F-4D97-AF65-F5344CB8AC3E}">
        <p14:creationId xmlns:p14="http://schemas.microsoft.com/office/powerpoint/2010/main" val="18564152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685800"/>
            <a:ext cx="7620000" cy="1143000"/>
          </a:xfrm>
        </p:spPr>
        <p:txBody>
          <a:bodyPr/>
          <a:lstStyle/>
          <a:p>
            <a:pPr algn="l"/>
            <a:r>
              <a:rPr lang="en-US" sz="4800" dirty="0">
                <a:solidFill>
                  <a:srgbClr val="C00000"/>
                </a:solidFill>
              </a:rPr>
              <a:t/>
            </a:r>
            <a:br>
              <a:rPr lang="en-US" sz="4800" dirty="0">
                <a:solidFill>
                  <a:srgbClr val="C00000"/>
                </a:solidFill>
              </a:rPr>
            </a:br>
            <a:r>
              <a:rPr lang="en-US" dirty="0">
                <a:solidFill>
                  <a:srgbClr val="C00000"/>
                </a:solidFill>
              </a:rPr>
              <a:t>Business can choose to…</a:t>
            </a:r>
            <a:r>
              <a:rPr lang="en-US" altLang="en-US" sz="3600" dirty="0">
                <a:solidFill>
                  <a:srgbClr val="990000"/>
                </a:solidFill>
              </a:rPr>
              <a:t/>
            </a:r>
            <a:br>
              <a:rPr lang="en-US" altLang="en-US" sz="3600" dirty="0">
                <a:solidFill>
                  <a:srgbClr val="990000"/>
                </a:solidFill>
              </a:rPr>
            </a:br>
            <a:r>
              <a:rPr lang="en-US" altLang="en-US" sz="3600" dirty="0">
                <a:solidFill>
                  <a:srgbClr val="990000"/>
                </a:solidFill>
              </a:rPr>
              <a:t/>
            </a:r>
            <a:br>
              <a:rPr lang="en-US" altLang="en-US" sz="3600" dirty="0">
                <a:solidFill>
                  <a:srgbClr val="990000"/>
                </a:solidFill>
              </a:rPr>
            </a:br>
            <a:endParaRPr lang="en-US" altLang="en-US" sz="3600" dirty="0">
              <a:solidFill>
                <a:srgbClr val="002060"/>
              </a:solidFill>
            </a:endParaRPr>
          </a:p>
        </p:txBody>
      </p:sp>
      <p:sp>
        <p:nvSpPr>
          <p:cNvPr id="3" name="Title 1"/>
          <p:cNvSpPr txBox="1">
            <a:spLocks/>
          </p:cNvSpPr>
          <p:nvPr/>
        </p:nvSpPr>
        <p:spPr bwMode="auto">
          <a:xfrm>
            <a:off x="3048000" y="2286000"/>
            <a:ext cx="716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0" baseline="0">
                <a:solidFill>
                  <a:srgbClr val="A5002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marL="57150" indent="-57150" algn="l"/>
            <a:r>
              <a:rPr lang="en-US" altLang="en-US" sz="3600" kern="0" dirty="0">
                <a:solidFill>
                  <a:srgbClr val="002060"/>
                </a:solidFill>
              </a:rPr>
              <a:t/>
            </a:r>
            <a:br>
              <a:rPr lang="en-US" altLang="en-US" sz="3600" kern="0" dirty="0">
                <a:solidFill>
                  <a:srgbClr val="002060"/>
                </a:solidFill>
              </a:rPr>
            </a:br>
            <a:r>
              <a:rPr lang="en-US" altLang="en-US" sz="3600" kern="0" dirty="0">
                <a:solidFill>
                  <a:srgbClr val="002060"/>
                </a:solidFill>
              </a:rPr>
              <a:t>1. Care and try to be in control,  or, </a:t>
            </a:r>
            <a:br>
              <a:rPr lang="en-US" altLang="en-US" sz="3600" kern="0" dirty="0">
                <a:solidFill>
                  <a:srgbClr val="002060"/>
                </a:solidFill>
              </a:rPr>
            </a:br>
            <a:r>
              <a:rPr lang="en-US" altLang="en-US" sz="3600" kern="0" dirty="0">
                <a:solidFill>
                  <a:srgbClr val="002060"/>
                </a:solidFill>
              </a:rPr>
              <a:t/>
            </a:r>
            <a:br>
              <a:rPr lang="en-US" altLang="en-US" sz="3600" kern="0" dirty="0">
                <a:solidFill>
                  <a:srgbClr val="002060"/>
                </a:solidFill>
              </a:rPr>
            </a:br>
            <a:endParaRPr lang="en-US" altLang="en-US" sz="3600" kern="0" dirty="0">
              <a:solidFill>
                <a:srgbClr val="002060"/>
              </a:solidFill>
            </a:endParaRPr>
          </a:p>
        </p:txBody>
      </p:sp>
      <p:sp>
        <p:nvSpPr>
          <p:cNvPr id="4" name="Title 1"/>
          <p:cNvSpPr txBox="1">
            <a:spLocks/>
          </p:cNvSpPr>
          <p:nvPr/>
        </p:nvSpPr>
        <p:spPr bwMode="auto">
          <a:xfrm>
            <a:off x="3124200" y="3657600"/>
            <a:ext cx="716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0" baseline="0">
                <a:solidFill>
                  <a:srgbClr val="A5002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3600" kern="0" dirty="0">
                <a:solidFill>
                  <a:srgbClr val="002060"/>
                </a:solidFill>
              </a:rPr>
              <a:t/>
            </a:r>
            <a:br>
              <a:rPr lang="en-US" altLang="en-US" sz="3600" kern="0" dirty="0">
                <a:solidFill>
                  <a:srgbClr val="002060"/>
                </a:solidFill>
              </a:rPr>
            </a:br>
            <a:r>
              <a:rPr lang="en-US" altLang="en-US" sz="3600" kern="0" dirty="0">
                <a:solidFill>
                  <a:srgbClr val="002060"/>
                </a:solidFill>
              </a:rPr>
              <a:t>2. Not care and be out of control.</a:t>
            </a:r>
          </a:p>
        </p:txBody>
      </p:sp>
      <p:pic>
        <p:nvPicPr>
          <p:cNvPr id="5" name="Picture 4"/>
          <p:cNvPicPr>
            <a:picLocks noChangeAspect="1"/>
          </p:cNvPicPr>
          <p:nvPr/>
        </p:nvPicPr>
        <p:blipFill>
          <a:blip r:embed="rId2"/>
          <a:stretch>
            <a:fillRect/>
          </a:stretch>
        </p:blipFill>
        <p:spPr>
          <a:xfrm>
            <a:off x="7094070" y="6248401"/>
            <a:ext cx="3212870" cy="469433"/>
          </a:xfrm>
          <a:prstGeom prst="rect">
            <a:avLst/>
          </a:prstGeom>
        </p:spPr>
      </p:pic>
    </p:spTree>
    <p:extLst>
      <p:ext uri="{BB962C8B-B14F-4D97-AF65-F5344CB8AC3E}">
        <p14:creationId xmlns:p14="http://schemas.microsoft.com/office/powerpoint/2010/main" val="5466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04076" y="59436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solidFill>
                  <a:srgbClr val="000000"/>
                </a:solidFill>
                <a:latin typeface="Arial" charset="0"/>
              </a:rPr>
              <a:t>©2016 William Blackburn Consulting, Ltd.</a:t>
            </a:r>
            <a:endParaRPr lang="en-US" sz="1200" u="sng" dirty="0">
              <a:solidFill>
                <a:srgbClr val="000000"/>
              </a:solidFill>
              <a:latin typeface="Arial" charset="0"/>
            </a:endParaRPr>
          </a:p>
        </p:txBody>
      </p:sp>
      <p:sp>
        <p:nvSpPr>
          <p:cNvPr id="5" name="TextBox 4"/>
          <p:cNvSpPr txBox="1"/>
          <p:nvPr/>
        </p:nvSpPr>
        <p:spPr>
          <a:xfrm>
            <a:off x="3048000" y="1371601"/>
            <a:ext cx="7327900" cy="5324535"/>
          </a:xfrm>
          <a:prstGeom prst="rect">
            <a:avLst/>
          </a:prstGeom>
          <a:noFill/>
        </p:spPr>
        <p:txBody>
          <a:bodyPr>
            <a:spAutoFit/>
          </a:bodyPr>
          <a:lstStyle/>
          <a:p>
            <a:pPr marL="571500" indent="-571500" eaLnBrk="0" hangingPunct="0">
              <a:spcAft>
                <a:spcPts val="1800"/>
              </a:spcAft>
              <a:buClr>
                <a:srgbClr val="000099"/>
              </a:buClr>
              <a:buFont typeface="Wingdings" pitchFamily="2" charset="2"/>
              <a:buChar char="q"/>
              <a:defRPr/>
            </a:pPr>
            <a:r>
              <a:rPr lang="en-US" sz="2400" b="1" i="1" dirty="0">
                <a:solidFill>
                  <a:srgbClr val="000099"/>
                </a:solidFill>
                <a:latin typeface="Arial" charset="0"/>
              </a:rPr>
              <a:t>Global Reporting Initiative Sustainability Reporting Guidelines </a:t>
            </a:r>
            <a:r>
              <a:rPr lang="en-US" sz="2000" dirty="0">
                <a:solidFill>
                  <a:srgbClr val="000000"/>
                </a:solidFill>
                <a:latin typeface="Arial" charset="0"/>
              </a:rPr>
              <a:t>= the international gold standard for public sustainability/CSR reporting—env., social, econ. </a:t>
            </a:r>
          </a:p>
          <a:p>
            <a:pPr marL="571500" indent="-571500" eaLnBrk="0" hangingPunct="0">
              <a:spcAft>
                <a:spcPts val="1800"/>
              </a:spcAft>
              <a:buClr>
                <a:srgbClr val="000099"/>
              </a:buClr>
              <a:buFont typeface="Wingdings" pitchFamily="2" charset="2"/>
              <a:buChar char="q"/>
              <a:defRPr/>
            </a:pPr>
            <a:r>
              <a:rPr lang="en-US" sz="2400" dirty="0">
                <a:solidFill>
                  <a:srgbClr val="000000"/>
                </a:solidFill>
                <a:latin typeface="Arial" charset="0"/>
              </a:rPr>
              <a:t>~4,300 GRI reports (2015) (~3/4 of total);                 vs. ~2200 (2010)  </a:t>
            </a:r>
          </a:p>
          <a:p>
            <a:pPr marL="571500" indent="-571500" eaLnBrk="0" hangingPunct="0">
              <a:spcAft>
                <a:spcPts val="1800"/>
              </a:spcAft>
              <a:buClr>
                <a:srgbClr val="000099"/>
              </a:buClr>
              <a:buFont typeface="Wingdings" pitchFamily="2" charset="2"/>
              <a:buChar char="q"/>
              <a:defRPr/>
            </a:pPr>
            <a:r>
              <a:rPr lang="en-US" sz="2400" dirty="0">
                <a:solidFill>
                  <a:srgbClr val="000000"/>
                </a:solidFill>
                <a:latin typeface="Arial" charset="0"/>
              </a:rPr>
              <a:t>95% of top 250 global companies report on sustainability/CSR; 80% use GRI</a:t>
            </a:r>
          </a:p>
          <a:p>
            <a:pPr marL="571500" indent="-571500" eaLnBrk="0" hangingPunct="0">
              <a:spcAft>
                <a:spcPts val="1800"/>
              </a:spcAft>
              <a:buClr>
                <a:srgbClr val="000099"/>
              </a:buClr>
              <a:buFont typeface="Wingdings" pitchFamily="2" charset="2"/>
              <a:buChar char="q"/>
              <a:defRPr/>
            </a:pPr>
            <a:r>
              <a:rPr lang="en-US" sz="2400" dirty="0">
                <a:solidFill>
                  <a:srgbClr val="000000"/>
                </a:solidFill>
                <a:latin typeface="Arial" charset="0"/>
              </a:rPr>
              <a:t>Currently 4</a:t>
            </a:r>
            <a:r>
              <a:rPr lang="en-US" sz="2400" baseline="30000" dirty="0">
                <a:solidFill>
                  <a:srgbClr val="000000"/>
                </a:solidFill>
                <a:latin typeface="Arial" charset="0"/>
              </a:rPr>
              <a:t>th</a:t>
            </a:r>
            <a:r>
              <a:rPr lang="en-US" sz="2400" dirty="0">
                <a:solidFill>
                  <a:srgbClr val="000000"/>
                </a:solidFill>
                <a:latin typeface="Arial" charset="0"/>
              </a:rPr>
              <a:t> edition (G4) (2013);                    </a:t>
            </a:r>
            <a:r>
              <a:rPr lang="en-US" sz="2400" u="sng" dirty="0">
                <a:solidFill>
                  <a:srgbClr val="000000"/>
                </a:solidFill>
                <a:latin typeface="Arial" charset="0"/>
              </a:rPr>
              <a:t>new GRI “Standards” (SRS) (2016),                     (effective 2018)</a:t>
            </a:r>
          </a:p>
          <a:p>
            <a:pPr marL="571500" indent="-571500" eaLnBrk="0" hangingPunct="0">
              <a:spcAft>
                <a:spcPts val="600"/>
              </a:spcAft>
              <a:buClr>
                <a:srgbClr val="800000"/>
              </a:buClr>
              <a:buFont typeface="Wingdings" pitchFamily="2" charset="2"/>
              <a:buChar char="q"/>
              <a:defRPr/>
            </a:pPr>
            <a:endParaRPr lang="en-US" sz="2400" dirty="0">
              <a:solidFill>
                <a:srgbClr val="000000"/>
              </a:solidFill>
              <a:latin typeface="Arial" charset="0"/>
            </a:endParaRPr>
          </a:p>
        </p:txBody>
      </p:sp>
      <p:sp>
        <p:nvSpPr>
          <p:cNvPr id="101380" name="TextBox 5"/>
          <p:cNvSpPr txBox="1">
            <a:spLocks noChangeArrowheads="1"/>
          </p:cNvSpPr>
          <p:nvPr/>
        </p:nvSpPr>
        <p:spPr bwMode="auto">
          <a:xfrm>
            <a:off x="1561070" y="282574"/>
            <a:ext cx="77406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a:buFont typeface="Wingdings" pitchFamily="2" charset="2"/>
              <a:buNone/>
            </a:pPr>
            <a:r>
              <a:rPr lang="en-US" altLang="en-US" sz="4000" dirty="0">
                <a:solidFill>
                  <a:srgbClr val="800000"/>
                </a:solidFill>
              </a:rPr>
              <a:t>GRI Background</a:t>
            </a:r>
          </a:p>
        </p:txBody>
      </p:sp>
      <p:pic>
        <p:nvPicPr>
          <p:cNvPr id="1013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82576"/>
            <a:ext cx="168275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233105" y="5943600"/>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354286433"/>
      </p:ext>
    </p:extLst>
  </p:cSld>
  <p:clrMapOvr>
    <a:masterClrMapping/>
  </p:clrMapOvr>
  <p:transition>
    <p:pull dir="ld"/>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951163" y="228600"/>
            <a:ext cx="7315200" cy="654050"/>
          </a:xfrm>
        </p:spPr>
        <p:txBody>
          <a:bodyPr/>
          <a:lstStyle/>
          <a:p>
            <a:r>
              <a:rPr lang="en-GB" altLang="en-US" sz="4000">
                <a:solidFill>
                  <a:srgbClr val="7D2F36"/>
                </a:solidFill>
              </a:rPr>
              <a:t>GRI Reporting Framework</a:t>
            </a:r>
            <a:endParaRPr lang="en-US" altLang="en-US" sz="4000">
              <a:solidFill>
                <a:srgbClr val="7D2F36"/>
              </a:solidFill>
            </a:endParaRPr>
          </a:p>
        </p:txBody>
      </p:sp>
      <p:sp>
        <p:nvSpPr>
          <p:cNvPr id="102403" name="PubChord"/>
          <p:cNvSpPr>
            <a:spLocks noEditPoints="1" noChangeArrowheads="1"/>
          </p:cNvSpPr>
          <p:nvPr/>
        </p:nvSpPr>
        <p:spPr bwMode="auto">
          <a:xfrm rot="-2737402">
            <a:off x="3268663" y="2063750"/>
            <a:ext cx="2266950" cy="2266950"/>
          </a:xfrm>
          <a:custGeom>
            <a:avLst/>
            <a:gdLst>
              <a:gd name="T0" fmla="*/ 2147483647 w 21600"/>
              <a:gd name="T1" fmla="*/ 2147483647 h 21600"/>
              <a:gd name="T2" fmla="*/ 2147483647 w 21600"/>
              <a:gd name="T3" fmla="*/ 2147483647 h 21600"/>
              <a:gd name="T4" fmla="*/ 2147483647 w 21600"/>
              <a:gd name="T5" fmla="*/ 2147483647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3163" y="3163"/>
                </a:moveTo>
                <a:cubicBezTo>
                  <a:pt x="1137" y="5188"/>
                  <a:pt x="0" y="7935"/>
                  <a:pt x="0" y="10799"/>
                </a:cubicBezTo>
                <a:cubicBezTo>
                  <a:pt x="0" y="16764"/>
                  <a:pt x="4835" y="21600"/>
                  <a:pt x="10800" y="21600"/>
                </a:cubicBezTo>
                <a:cubicBezTo>
                  <a:pt x="13664" y="21600"/>
                  <a:pt x="16411" y="20462"/>
                  <a:pt x="18436" y="18436"/>
                </a:cubicBezTo>
                <a:lnTo>
                  <a:pt x="3163" y="3163"/>
                </a:lnTo>
                <a:close/>
              </a:path>
            </a:pathLst>
          </a:custGeom>
          <a:solidFill>
            <a:srgbClr val="458BB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02404" name="PubChord"/>
          <p:cNvSpPr>
            <a:spLocks noEditPoints="1" noChangeArrowheads="1"/>
          </p:cNvSpPr>
          <p:nvPr/>
        </p:nvSpPr>
        <p:spPr bwMode="auto">
          <a:xfrm rot="8061916">
            <a:off x="3359150" y="1838325"/>
            <a:ext cx="2266950" cy="2266950"/>
          </a:xfrm>
          <a:custGeom>
            <a:avLst/>
            <a:gdLst>
              <a:gd name="T0" fmla="*/ 2147483647 w 21600"/>
              <a:gd name="T1" fmla="*/ 2147483647 h 21600"/>
              <a:gd name="T2" fmla="*/ 2147483647 w 21600"/>
              <a:gd name="T3" fmla="*/ 2147483647 h 21600"/>
              <a:gd name="T4" fmla="*/ 2147483647 w 21600"/>
              <a:gd name="T5" fmla="*/ 2147483647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3163" y="3163"/>
                </a:moveTo>
                <a:cubicBezTo>
                  <a:pt x="1137" y="5188"/>
                  <a:pt x="0" y="7935"/>
                  <a:pt x="0" y="10799"/>
                </a:cubicBezTo>
                <a:cubicBezTo>
                  <a:pt x="0" y="16764"/>
                  <a:pt x="4835" y="21600"/>
                  <a:pt x="10800" y="21600"/>
                </a:cubicBezTo>
                <a:cubicBezTo>
                  <a:pt x="13664" y="21600"/>
                  <a:pt x="16411" y="20462"/>
                  <a:pt x="18436" y="18436"/>
                </a:cubicBezTo>
                <a:lnTo>
                  <a:pt x="3163" y="3163"/>
                </a:lnTo>
                <a:close/>
              </a:path>
            </a:pathLst>
          </a:custGeom>
          <a:solidFill>
            <a:srgbClr val="144699"/>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1264645" name="Text Box 5"/>
          <p:cNvSpPr txBox="1">
            <a:spLocks noChangeArrowheads="1"/>
          </p:cNvSpPr>
          <p:nvPr/>
        </p:nvSpPr>
        <p:spPr bwMode="auto">
          <a:xfrm>
            <a:off x="3505200" y="2187576"/>
            <a:ext cx="1981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spcAft>
                <a:spcPct val="20000"/>
              </a:spcAft>
              <a:buClr>
                <a:srgbClr val="000099"/>
              </a:buClr>
              <a:buFont typeface="Wingdings" pitchFamily="2" charset="2"/>
              <a:buNone/>
              <a:defRPr/>
            </a:pPr>
            <a:r>
              <a:rPr lang="en-US" sz="2400" dirty="0">
                <a:solidFill>
                  <a:srgbClr val="CCFFFF"/>
                </a:solidFill>
                <a:effectLst>
                  <a:outerShdw blurRad="38100" dist="38100" dir="2700000" algn="tl">
                    <a:srgbClr val="000000"/>
                  </a:outerShdw>
                </a:effectLst>
                <a:latin typeface="Arial" charset="0"/>
              </a:rPr>
              <a:t>Principles </a:t>
            </a:r>
            <a:r>
              <a:rPr lang="en-US" sz="1600" dirty="0">
                <a:solidFill>
                  <a:srgbClr val="CCFFFF"/>
                </a:solidFill>
                <a:effectLst>
                  <a:outerShdw blurRad="38100" dist="38100" dir="2700000" algn="tl">
                    <a:srgbClr val="000000"/>
                  </a:outerShdw>
                </a:effectLst>
                <a:latin typeface="Arial" charset="0"/>
              </a:rPr>
              <a:t>(content &amp; q</a:t>
            </a:r>
            <a:r>
              <a:rPr lang="en-US" sz="1600" dirty="0">
                <a:solidFill>
                  <a:srgbClr val="CCFFFF"/>
                </a:solidFill>
                <a:latin typeface="Arial" charset="0"/>
              </a:rPr>
              <a:t>ualit</a:t>
            </a:r>
            <a:r>
              <a:rPr lang="en-US" sz="1600" dirty="0">
                <a:solidFill>
                  <a:srgbClr val="CCFFFF"/>
                </a:solidFill>
                <a:effectLst>
                  <a:outerShdw blurRad="38100" dist="38100" dir="2700000" algn="tl">
                    <a:srgbClr val="000000"/>
                  </a:outerShdw>
                </a:effectLst>
                <a:latin typeface="Arial" charset="0"/>
              </a:rPr>
              <a:t>y)</a:t>
            </a:r>
          </a:p>
        </p:txBody>
      </p:sp>
      <p:sp>
        <p:nvSpPr>
          <p:cNvPr id="1264646" name="Text Box 6"/>
          <p:cNvSpPr txBox="1">
            <a:spLocks noChangeArrowheads="1"/>
          </p:cNvSpPr>
          <p:nvPr/>
        </p:nvSpPr>
        <p:spPr bwMode="auto">
          <a:xfrm>
            <a:off x="3330576" y="3213101"/>
            <a:ext cx="22320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spcAft>
                <a:spcPct val="20000"/>
              </a:spcAft>
              <a:buClr>
                <a:srgbClr val="000099"/>
              </a:buClr>
              <a:buFont typeface="Wingdings" pitchFamily="2" charset="2"/>
              <a:buNone/>
              <a:defRPr/>
            </a:pPr>
            <a:r>
              <a:rPr lang="en-US" sz="800" dirty="0">
                <a:effectLst>
                  <a:outerShdw blurRad="38100" dist="38100" dir="2700000" algn="tl">
                    <a:srgbClr val="000000"/>
                  </a:outerShdw>
                </a:effectLst>
                <a:latin typeface="Arial" charset="0"/>
              </a:rPr>
              <a:t>Standard</a:t>
            </a:r>
            <a:r>
              <a:rPr lang="en-US" sz="2400" dirty="0">
                <a:effectLst>
                  <a:outerShdw blurRad="38100" dist="38100" dir="2700000" algn="tl">
                    <a:srgbClr val="000000"/>
                  </a:outerShdw>
                </a:effectLst>
                <a:latin typeface="Arial" charset="0"/>
              </a:rPr>
              <a:t/>
            </a:r>
            <a:br>
              <a:rPr lang="en-US" sz="2400" dirty="0">
                <a:effectLst>
                  <a:outerShdw blurRad="38100" dist="38100" dir="2700000" algn="tl">
                    <a:srgbClr val="000000"/>
                  </a:outerShdw>
                </a:effectLst>
                <a:latin typeface="Arial" charset="0"/>
              </a:rPr>
            </a:br>
            <a:r>
              <a:rPr lang="en-US" sz="2400" dirty="0">
                <a:effectLst>
                  <a:outerShdw blurRad="38100" dist="38100" dir="2700000" algn="tl">
                    <a:srgbClr val="000000"/>
                  </a:outerShdw>
                </a:effectLst>
                <a:latin typeface="Arial" charset="0"/>
              </a:rPr>
              <a:t>Disclosures </a:t>
            </a:r>
            <a:r>
              <a:rPr lang="en-US" sz="1600" dirty="0">
                <a:latin typeface="Arial" charset="0"/>
              </a:rPr>
              <a:t>(w/ protocols)</a:t>
            </a:r>
          </a:p>
        </p:txBody>
      </p:sp>
      <p:sp>
        <p:nvSpPr>
          <p:cNvPr id="102407" name="Text Box 9"/>
          <p:cNvSpPr txBox="1">
            <a:spLocks noChangeArrowheads="1"/>
          </p:cNvSpPr>
          <p:nvPr/>
        </p:nvSpPr>
        <p:spPr bwMode="auto">
          <a:xfrm>
            <a:off x="6096001" y="3357563"/>
            <a:ext cx="9366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50000"/>
              </a:spcBef>
              <a:buFont typeface="Wingdings" pitchFamily="2" charset="2"/>
              <a:buNone/>
            </a:pPr>
            <a:r>
              <a:rPr lang="en-US" altLang="en-US" sz="4400">
                <a:solidFill>
                  <a:srgbClr val="FF3300"/>
                </a:solidFill>
              </a:rPr>
              <a:t>+</a:t>
            </a:r>
          </a:p>
        </p:txBody>
      </p:sp>
      <p:sp>
        <p:nvSpPr>
          <p:cNvPr id="1264650" name="Rectangle 10"/>
          <p:cNvSpPr>
            <a:spLocks noChangeArrowheads="1"/>
          </p:cNvSpPr>
          <p:nvPr/>
        </p:nvSpPr>
        <p:spPr bwMode="auto">
          <a:xfrm>
            <a:off x="7104063" y="3381376"/>
            <a:ext cx="2952750" cy="962025"/>
          </a:xfrm>
          <a:prstGeom prst="rect">
            <a:avLst/>
          </a:prstGeom>
          <a:solidFill>
            <a:schemeClr val="folHlink"/>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buClr>
                <a:srgbClr val="000099"/>
              </a:buClr>
              <a:buFont typeface="Wingdings" pitchFamily="2" charset="2"/>
              <a:buNone/>
              <a:defRPr/>
            </a:pPr>
            <a:r>
              <a:rPr lang="en-US" sz="2400" dirty="0">
                <a:effectLst>
                  <a:outerShdw blurRad="38100" dist="38100" dir="2700000" algn="tl">
                    <a:srgbClr val="000000"/>
                  </a:outerShdw>
                </a:effectLst>
                <a:latin typeface="Arial" charset="0"/>
              </a:rPr>
              <a:t>Sector Supplements</a:t>
            </a:r>
          </a:p>
          <a:p>
            <a:pPr algn="ctr">
              <a:buClr>
                <a:srgbClr val="000099"/>
              </a:buClr>
              <a:buFont typeface="Wingdings" pitchFamily="2" charset="2"/>
              <a:buNone/>
              <a:defRPr/>
            </a:pPr>
            <a:r>
              <a:rPr lang="en-US" sz="2400" dirty="0">
                <a:effectLst>
                  <a:outerShdw blurRad="38100" dist="38100" dir="2700000" algn="tl">
                    <a:srgbClr val="000000"/>
                  </a:outerShdw>
                </a:effectLst>
                <a:latin typeface="Arial" charset="0"/>
              </a:rPr>
              <a:t>(suggested)</a:t>
            </a:r>
          </a:p>
        </p:txBody>
      </p:sp>
      <p:pic>
        <p:nvPicPr>
          <p:cNvPr id="102410" name="Picture 12"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6662" y="1368922"/>
            <a:ext cx="2284539" cy="99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204076" y="59436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18313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64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4650"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3351213" y="127000"/>
            <a:ext cx="67437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eaLnBrk="1" hangingPunct="1">
              <a:lnSpc>
                <a:spcPts val="3600"/>
              </a:lnSpc>
              <a:spcBef>
                <a:spcPct val="0"/>
              </a:spcBef>
              <a:spcAft>
                <a:spcPct val="0"/>
              </a:spcAft>
              <a:buClrTx/>
              <a:buNone/>
            </a:pPr>
            <a:r>
              <a:rPr lang="en-US" altLang="en-US" sz="4400">
                <a:solidFill>
                  <a:srgbClr val="800000"/>
                </a:solidFill>
              </a:rPr>
              <a:t>GRI- ISO 26000 Linkage*</a:t>
            </a:r>
          </a:p>
          <a:p>
            <a:pPr algn="ctr" eaLnBrk="1" hangingPunct="1">
              <a:lnSpc>
                <a:spcPts val="3600"/>
              </a:lnSpc>
              <a:spcBef>
                <a:spcPct val="0"/>
              </a:spcBef>
              <a:spcAft>
                <a:spcPct val="0"/>
              </a:spcAft>
              <a:buClrTx/>
              <a:buNone/>
            </a:pPr>
            <a:r>
              <a:rPr lang="en-US" altLang="en-US" sz="3200">
                <a:solidFill>
                  <a:srgbClr val="800000"/>
                </a:solidFill>
              </a:rPr>
              <a:t>(Content and Quality)</a:t>
            </a:r>
          </a:p>
        </p:txBody>
      </p:sp>
      <p:sp>
        <p:nvSpPr>
          <p:cNvPr id="103427" name="Text Box 4"/>
          <p:cNvSpPr txBox="1">
            <a:spLocks noChangeArrowheads="1"/>
          </p:cNvSpPr>
          <p:nvPr/>
        </p:nvSpPr>
        <p:spPr bwMode="auto">
          <a:xfrm>
            <a:off x="3803651" y="5486400"/>
            <a:ext cx="5535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r">
              <a:spcBef>
                <a:spcPct val="0"/>
              </a:spcBef>
              <a:spcAft>
                <a:spcPct val="0"/>
              </a:spcAft>
              <a:buClrTx/>
              <a:buFontTx/>
              <a:buNone/>
            </a:pPr>
            <a:r>
              <a:rPr lang="en-US" altLang="en-US" sz="1400" b="0">
                <a:solidFill>
                  <a:srgbClr val="000000"/>
                </a:solidFill>
              </a:rPr>
              <a:t>*Based on the GRI reporting guidelines and ISO 26000 SR standard</a:t>
            </a:r>
          </a:p>
        </p:txBody>
      </p:sp>
      <p:sp>
        <p:nvSpPr>
          <p:cNvPr id="5" name="TextBox 4"/>
          <p:cNvSpPr txBox="1"/>
          <p:nvPr/>
        </p:nvSpPr>
        <p:spPr>
          <a:xfrm>
            <a:off x="7204076" y="59436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
        <p:nvSpPr>
          <p:cNvPr id="103429" name="Text Box 3"/>
          <p:cNvSpPr txBox="1">
            <a:spLocks noChangeArrowheads="1"/>
          </p:cNvSpPr>
          <p:nvPr/>
        </p:nvSpPr>
        <p:spPr bwMode="auto">
          <a:xfrm>
            <a:off x="2743200" y="1219200"/>
            <a:ext cx="7924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460375"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lvl="1" eaLnBrk="1" hangingPunct="1">
              <a:spcBef>
                <a:spcPct val="50000"/>
              </a:spcBef>
              <a:spcAft>
                <a:spcPct val="0"/>
              </a:spcAft>
              <a:buClr>
                <a:srgbClr val="6699FF"/>
              </a:buClr>
              <a:buFontTx/>
              <a:buChar char="o"/>
            </a:pPr>
            <a:endParaRPr lang="en-US" altLang="en-US">
              <a:solidFill>
                <a:srgbClr val="003399"/>
              </a:solidFill>
            </a:endParaRPr>
          </a:p>
        </p:txBody>
      </p:sp>
      <p:graphicFrame>
        <p:nvGraphicFramePr>
          <p:cNvPr id="7" name="Group 91"/>
          <p:cNvGraphicFramePr>
            <a:graphicFrameLocks noGrp="1"/>
          </p:cNvGraphicFramePr>
          <p:nvPr/>
        </p:nvGraphicFramePr>
        <p:xfrm>
          <a:off x="2895600" y="1144589"/>
          <a:ext cx="7620000" cy="4333877"/>
        </p:xfrm>
        <a:graphic>
          <a:graphicData uri="http://schemas.openxmlformats.org/drawingml/2006/table">
            <a:tbl>
              <a:tblPr/>
              <a:tblGrid>
                <a:gridCol w="3886200">
                  <a:extLst>
                    <a:ext uri="{9D8B030D-6E8A-4147-A177-3AD203B41FA5}">
                      <a16:colId xmlns:a16="http://schemas.microsoft.com/office/drawing/2014/main" xmlns="" val="20000"/>
                    </a:ext>
                  </a:extLst>
                </a:gridCol>
                <a:gridCol w="3733800">
                  <a:extLst>
                    <a:ext uri="{9D8B030D-6E8A-4147-A177-3AD203B41FA5}">
                      <a16:colId xmlns:a16="http://schemas.microsoft.com/office/drawing/2014/main" xmlns="" val="20001"/>
                    </a:ext>
                  </a:extLst>
                </a:gridCol>
              </a:tblGrid>
              <a:tr h="67664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1" i="0" u="none" strike="noStrike" cap="none" normalizeH="0" baseline="0" dirty="0">
                          <a:ln>
                            <a:noFill/>
                          </a:ln>
                          <a:solidFill>
                            <a:schemeClr val="tx1"/>
                          </a:solidFill>
                          <a:effectLst/>
                          <a:latin typeface="Calibri" pitchFamily="34" charset="0"/>
                        </a:rPr>
                        <a:t>ISO 26000 SR Information Characteristics </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1" i="0" u="none" strike="noStrike" cap="none" normalizeH="0" baseline="0" dirty="0">
                          <a:ln>
                            <a:noFill/>
                          </a:ln>
                          <a:solidFill>
                            <a:schemeClr val="tx1"/>
                          </a:solidFill>
                          <a:effectLst/>
                          <a:latin typeface="Calibri" pitchFamily="34" charset="0"/>
                        </a:rPr>
                        <a:t>GRI Reporting Principles (with Tests)</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0635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a:ln>
                            <a:noFill/>
                          </a:ln>
                          <a:solidFill>
                            <a:schemeClr val="tx1"/>
                          </a:solidFill>
                          <a:effectLst/>
                          <a:latin typeface="Calibri" pitchFamily="34" charset="0"/>
                        </a:rPr>
                        <a:t>Complete</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dirty="0">
                          <a:ln>
                            <a:noFill/>
                          </a:ln>
                          <a:solidFill>
                            <a:schemeClr val="tx1"/>
                          </a:solidFill>
                          <a:effectLst/>
                          <a:latin typeface="Calibri" pitchFamily="34" charset="0"/>
                        </a:rPr>
                        <a:t>Completeness, Materiality</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0635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dirty="0">
                          <a:ln>
                            <a:noFill/>
                          </a:ln>
                          <a:solidFill>
                            <a:schemeClr val="tx1"/>
                          </a:solidFill>
                          <a:effectLst/>
                          <a:latin typeface="Calibri" pitchFamily="34" charset="0"/>
                        </a:rPr>
                        <a:t>Accurate</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dirty="0">
                          <a:ln>
                            <a:noFill/>
                          </a:ln>
                          <a:solidFill>
                            <a:schemeClr val="tx1"/>
                          </a:solidFill>
                          <a:effectLst/>
                          <a:latin typeface="Calibri" pitchFamily="34" charset="0"/>
                        </a:rPr>
                        <a:t>Accuracy, Reliability</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0635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a:ln>
                            <a:noFill/>
                          </a:ln>
                          <a:solidFill>
                            <a:schemeClr val="tx1"/>
                          </a:solidFill>
                          <a:effectLst/>
                          <a:latin typeface="Calibri" pitchFamily="34" charset="0"/>
                        </a:rPr>
                        <a:t>Balanced</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dirty="0">
                          <a:ln>
                            <a:noFill/>
                          </a:ln>
                          <a:solidFill>
                            <a:schemeClr val="tx1"/>
                          </a:solidFill>
                          <a:effectLst/>
                          <a:latin typeface="Calibri" pitchFamily="34" charset="0"/>
                        </a:rPr>
                        <a:t>Balance</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0635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a:ln>
                            <a:noFill/>
                          </a:ln>
                          <a:solidFill>
                            <a:schemeClr val="tx1"/>
                          </a:solidFill>
                          <a:effectLst/>
                          <a:latin typeface="Calibri" pitchFamily="34" charset="0"/>
                        </a:rPr>
                        <a:t>Timely</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a:ln>
                            <a:noFill/>
                          </a:ln>
                          <a:solidFill>
                            <a:schemeClr val="tx1"/>
                          </a:solidFill>
                          <a:effectLst/>
                          <a:latin typeface="Calibri" pitchFamily="34" charset="0"/>
                        </a:rPr>
                        <a:t>Timeliness</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0635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a:ln>
                            <a:noFill/>
                          </a:ln>
                          <a:solidFill>
                            <a:schemeClr val="tx1"/>
                          </a:solidFill>
                          <a:effectLst/>
                          <a:latin typeface="Calibri" pitchFamily="34" charset="0"/>
                        </a:rPr>
                        <a:t>Understandable</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a:ln>
                            <a:noFill/>
                          </a:ln>
                          <a:solidFill>
                            <a:schemeClr val="tx1"/>
                          </a:solidFill>
                          <a:effectLst/>
                          <a:latin typeface="Calibri" pitchFamily="34" charset="0"/>
                        </a:rPr>
                        <a:t>Clarity</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0635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a:ln>
                            <a:noFill/>
                          </a:ln>
                          <a:solidFill>
                            <a:schemeClr val="tx1"/>
                          </a:solidFill>
                          <a:effectLst/>
                          <a:latin typeface="Calibri" pitchFamily="34" charset="0"/>
                        </a:rPr>
                        <a:t>Responsiveness</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a:ln>
                            <a:noFill/>
                          </a:ln>
                          <a:solidFill>
                            <a:schemeClr val="tx1"/>
                          </a:solidFill>
                          <a:effectLst/>
                          <a:latin typeface="Calibri" pitchFamily="34" charset="0"/>
                        </a:rPr>
                        <a:t>Stakeholder Inclusiveness</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40635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a:ln>
                            <a:noFill/>
                          </a:ln>
                          <a:solidFill>
                            <a:schemeClr val="tx1"/>
                          </a:solidFill>
                          <a:effectLst/>
                          <a:latin typeface="Calibri" pitchFamily="34" charset="0"/>
                        </a:rPr>
                        <a:t>Accessible</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endParaRPr kumimoji="0" lang="en-US" sz="2400" b="0" i="0" u="none" strike="noStrike" cap="none" normalizeH="0" baseline="0">
                        <a:ln>
                          <a:noFill/>
                        </a:ln>
                        <a:solidFill>
                          <a:schemeClr val="tx1"/>
                        </a:solidFill>
                        <a:effectLst/>
                        <a:latin typeface="Calibri" pitchFamily="34" charset="0"/>
                      </a:endParaRP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40635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endParaRPr kumimoji="0" lang="en-US" sz="2400" b="0" i="0" u="none" strike="noStrike" cap="none" normalizeH="0" baseline="0">
                        <a:ln>
                          <a:noFill/>
                        </a:ln>
                        <a:solidFill>
                          <a:schemeClr val="tx1"/>
                        </a:solidFill>
                        <a:effectLst/>
                        <a:latin typeface="Calibri" pitchFamily="34" charset="0"/>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a:ln>
                            <a:noFill/>
                          </a:ln>
                          <a:solidFill>
                            <a:schemeClr val="tx1"/>
                          </a:solidFill>
                          <a:effectLst/>
                          <a:latin typeface="Calibri" pitchFamily="34" charset="0"/>
                        </a:rPr>
                        <a:t>Comparability </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406359">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endParaRPr kumimoji="0" lang="en-US" sz="2400" b="0" i="0" u="none" strike="noStrike" cap="none" normalizeH="0" baseline="0" dirty="0">
                        <a:ln>
                          <a:noFill/>
                        </a:ln>
                        <a:solidFill>
                          <a:schemeClr val="tx1"/>
                        </a:solidFill>
                        <a:effectLst/>
                        <a:latin typeface="Calibri" pitchFamily="34" charset="0"/>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0" i="0" u="none" strike="noStrike" cap="none" normalizeH="0" baseline="0" dirty="0">
                          <a:ln>
                            <a:noFill/>
                          </a:ln>
                          <a:solidFill>
                            <a:schemeClr val="tx1"/>
                          </a:solidFill>
                          <a:effectLst/>
                          <a:latin typeface="Calibri" pitchFamily="34" charset="0"/>
                        </a:rPr>
                        <a:t>Sustainability Context</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bl>
          </a:graphicData>
        </a:graphic>
      </p:graphicFrame>
      <p:pic>
        <p:nvPicPr>
          <p:cNvPr id="103465" name="Picture 36" descr="ISO bannerLeft_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447800"/>
            <a:ext cx="83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66" name="Picture 35" descr="GRI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14478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919457"/>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2819400" y="1"/>
            <a:ext cx="77724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eaLnBrk="1" hangingPunct="1">
              <a:spcBef>
                <a:spcPct val="0"/>
              </a:spcBef>
              <a:spcAft>
                <a:spcPct val="0"/>
              </a:spcAft>
              <a:buClrTx/>
              <a:buFontTx/>
              <a:buNone/>
            </a:pPr>
            <a:r>
              <a:rPr lang="en-US" altLang="en-US" sz="3200">
                <a:solidFill>
                  <a:srgbClr val="7D2F36"/>
                </a:solidFill>
              </a:rPr>
              <a:t>Growing Global Multi-stakeholder Consensus on SR/Sustainability Scope</a:t>
            </a:r>
          </a:p>
        </p:txBody>
      </p:sp>
      <p:sp>
        <p:nvSpPr>
          <p:cNvPr id="104451" name="Text Box 4"/>
          <p:cNvSpPr txBox="1">
            <a:spLocks noChangeArrowheads="1"/>
          </p:cNvSpPr>
          <p:nvPr/>
        </p:nvSpPr>
        <p:spPr bwMode="auto">
          <a:xfrm>
            <a:off x="3803651" y="5562600"/>
            <a:ext cx="5535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r">
              <a:spcBef>
                <a:spcPct val="0"/>
              </a:spcBef>
              <a:spcAft>
                <a:spcPct val="0"/>
              </a:spcAft>
              <a:buClrTx/>
              <a:buFontTx/>
              <a:buNone/>
            </a:pPr>
            <a:r>
              <a:rPr lang="en-US" altLang="en-US" sz="1400" b="0">
                <a:solidFill>
                  <a:srgbClr val="000000"/>
                </a:solidFill>
              </a:rPr>
              <a:t>*Based on the GRI reporting guidelines and ISO 26000 SR standard</a:t>
            </a:r>
          </a:p>
        </p:txBody>
      </p:sp>
      <p:sp>
        <p:nvSpPr>
          <p:cNvPr id="5" name="TextBox 4"/>
          <p:cNvSpPr txBox="1"/>
          <p:nvPr/>
        </p:nvSpPr>
        <p:spPr>
          <a:xfrm>
            <a:off x="7204076" y="59436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
        <p:nvSpPr>
          <p:cNvPr id="104453" name="Text Box 3"/>
          <p:cNvSpPr txBox="1">
            <a:spLocks noChangeArrowheads="1"/>
          </p:cNvSpPr>
          <p:nvPr/>
        </p:nvSpPr>
        <p:spPr bwMode="auto">
          <a:xfrm>
            <a:off x="2743200" y="1219200"/>
            <a:ext cx="7924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460375"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lvl="1" eaLnBrk="1" hangingPunct="1">
              <a:spcBef>
                <a:spcPct val="50000"/>
              </a:spcBef>
              <a:spcAft>
                <a:spcPct val="0"/>
              </a:spcAft>
              <a:buClr>
                <a:srgbClr val="6699FF"/>
              </a:buClr>
              <a:buFontTx/>
              <a:buChar char="o"/>
            </a:pPr>
            <a:endParaRPr lang="en-US" altLang="en-US">
              <a:solidFill>
                <a:srgbClr val="003399"/>
              </a:solidFill>
            </a:endParaRPr>
          </a:p>
        </p:txBody>
      </p:sp>
      <p:graphicFrame>
        <p:nvGraphicFramePr>
          <p:cNvPr id="2" name="Table 1"/>
          <p:cNvGraphicFramePr>
            <a:graphicFrameLocks noGrp="1"/>
          </p:cNvGraphicFramePr>
          <p:nvPr/>
        </p:nvGraphicFramePr>
        <p:xfrm>
          <a:off x="2894014" y="1090613"/>
          <a:ext cx="7621587" cy="4465636"/>
        </p:xfrm>
        <a:graphic>
          <a:graphicData uri="http://schemas.openxmlformats.org/drawingml/2006/table">
            <a:tbl>
              <a:tblPr/>
              <a:tblGrid>
                <a:gridCol w="3428846">
                  <a:extLst>
                    <a:ext uri="{9D8B030D-6E8A-4147-A177-3AD203B41FA5}">
                      <a16:colId xmlns:a16="http://schemas.microsoft.com/office/drawing/2014/main" xmlns="" val="20000"/>
                    </a:ext>
                  </a:extLst>
                </a:gridCol>
                <a:gridCol w="4192741">
                  <a:extLst>
                    <a:ext uri="{9D8B030D-6E8A-4147-A177-3AD203B41FA5}">
                      <a16:colId xmlns:a16="http://schemas.microsoft.com/office/drawing/2014/main" xmlns="" val="20001"/>
                    </a:ext>
                  </a:extLst>
                </a:gridCol>
              </a:tblGrid>
              <a:tr h="676733">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1" i="0" u="none" strike="noStrike" cap="none" normalizeH="0" baseline="0" dirty="0">
                          <a:ln>
                            <a:noFill/>
                          </a:ln>
                          <a:solidFill>
                            <a:schemeClr val="tx1"/>
                          </a:solidFill>
                          <a:effectLst/>
                          <a:latin typeface="Calibri" pitchFamily="34" charset="0"/>
                        </a:rPr>
                        <a:t>ISO 26000 SR Core Subjects</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1" i="0" u="none" strike="noStrike" cap="none" normalizeH="0" baseline="0" dirty="0">
                          <a:ln>
                            <a:noFill/>
                          </a:ln>
                          <a:solidFill>
                            <a:schemeClr val="tx1"/>
                          </a:solidFill>
                          <a:effectLst/>
                          <a:latin typeface="Calibri" pitchFamily="34" charset="0"/>
                        </a:rPr>
                        <a:t>GRI Sustainability Indicator Categories/Aspects</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0644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pitchFamily="34" charset="0"/>
                        </a:rPr>
                        <a:t>Organizational Governance</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pitchFamily="34" charset="0"/>
                        </a:rPr>
                        <a:t>Governance</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0644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pitchFamily="34" charset="0"/>
                        </a:rPr>
                        <a:t>Human Rights</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pitchFamily="34" charset="0"/>
                        </a:rPr>
                        <a:t>Human Rights</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0644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pitchFamily="34" charset="0"/>
                        </a:rPr>
                        <a:t>Labour Practices</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pitchFamily="34" charset="0"/>
                        </a:rPr>
                        <a:t>Labor Practices &amp; Decent Work</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0644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pitchFamily="34" charset="0"/>
                        </a:rPr>
                        <a:t>The Environment</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pitchFamily="34" charset="0"/>
                        </a:rPr>
                        <a:t>Environment</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7918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pitchFamily="34" charset="0"/>
                        </a:rPr>
                        <a:t>Fair Operating Practices</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pitchFamily="34" charset="0"/>
                        </a:rPr>
                        <a:t>Society: Corruption, Public Policy, Anti-competitive Behavior, etc. </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0644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pitchFamily="34" charset="0"/>
                        </a:rPr>
                        <a:t>Consumer Issues</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pitchFamily="34" charset="0"/>
                        </a:rPr>
                        <a:t>Product Responsibility </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57918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pitchFamily="34" charset="0"/>
                        </a:rPr>
                        <a:t>Community Involvement &amp; Development</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Society: Community </a:t>
                      </a:r>
                    </a:p>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Economic: Indirect Economic  Impacts</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598301">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endParaRPr kumimoji="0" lang="en-US" sz="2000" b="0" i="0" u="none" strike="noStrike" cap="none" normalizeH="0" baseline="0">
                        <a:ln>
                          <a:noFill/>
                        </a:ln>
                        <a:solidFill>
                          <a:schemeClr val="tx1"/>
                        </a:solidFill>
                        <a:effectLst/>
                        <a:latin typeface="Calibri" pitchFamily="34" charset="0"/>
                      </a:endParaRP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Economic: Economic Performance, Market Performance, etc.</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pic>
        <p:nvPicPr>
          <p:cNvPr id="104486" name="Picture 36" descr="ISO bannerLeft_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026" y="1391583"/>
            <a:ext cx="942975" cy="36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7" name="Picture 35" descr="GRI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1417638"/>
            <a:ext cx="8382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482532"/>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676400" y="-152400"/>
            <a:ext cx="8839200" cy="1371600"/>
          </a:xfrm>
        </p:spPr>
        <p:txBody>
          <a:bodyPr/>
          <a:lstStyle/>
          <a:p>
            <a:pPr>
              <a:lnSpc>
                <a:spcPts val="3600"/>
              </a:lnSpc>
              <a:spcBef>
                <a:spcPts val="600"/>
              </a:spcBef>
            </a:pPr>
            <a:r>
              <a:rPr lang="en-US" altLang="en-US" sz="3200" b="1" dirty="0">
                <a:solidFill>
                  <a:srgbClr val="7D2F36"/>
                </a:solidFill>
              </a:rPr>
              <a:t>Examples of the 3 Classification Levels of Indicators (GRI G4)</a:t>
            </a:r>
          </a:p>
        </p:txBody>
      </p:sp>
      <p:graphicFrame>
        <p:nvGraphicFramePr>
          <p:cNvPr id="1288195" name="Group 3"/>
          <p:cNvGraphicFramePr>
            <a:graphicFrameLocks noGrp="1"/>
          </p:cNvGraphicFramePr>
          <p:nvPr>
            <p:ph idx="1"/>
          </p:nvPr>
        </p:nvGraphicFramePr>
        <p:xfrm>
          <a:off x="1752600" y="1066800"/>
          <a:ext cx="8610600" cy="5705476"/>
        </p:xfrm>
        <a:graphic>
          <a:graphicData uri="http://schemas.openxmlformats.org/drawingml/2006/table">
            <a:tbl>
              <a:tblPr/>
              <a:tblGrid>
                <a:gridCol w="2057401">
                  <a:extLst>
                    <a:ext uri="{9D8B030D-6E8A-4147-A177-3AD203B41FA5}">
                      <a16:colId xmlns:a16="http://schemas.microsoft.com/office/drawing/2014/main" xmlns="" val="20000"/>
                    </a:ext>
                  </a:extLst>
                </a:gridCol>
                <a:gridCol w="2077891">
                  <a:extLst>
                    <a:ext uri="{9D8B030D-6E8A-4147-A177-3AD203B41FA5}">
                      <a16:colId xmlns:a16="http://schemas.microsoft.com/office/drawing/2014/main" xmlns="" val="20001"/>
                    </a:ext>
                  </a:extLst>
                </a:gridCol>
                <a:gridCol w="4475308">
                  <a:extLst>
                    <a:ext uri="{9D8B030D-6E8A-4147-A177-3AD203B41FA5}">
                      <a16:colId xmlns:a16="http://schemas.microsoft.com/office/drawing/2014/main" xmlns="" val="20002"/>
                    </a:ext>
                  </a:extLst>
                </a:gridCol>
              </a:tblGrid>
              <a:tr h="511338">
                <a:tc>
                  <a:txBody>
                    <a:bodyPr/>
                    <a:lstStyle/>
                    <a:p>
                      <a:pPr marL="228600" marR="0" lvl="0" indent="-22860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73152" marR="73152" marT="36574" marB="365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a:ln>
                            <a:noFill/>
                          </a:ln>
                          <a:solidFill>
                            <a:schemeClr val="tx1"/>
                          </a:solidFill>
                          <a:effectLst/>
                          <a:latin typeface="Arial" pitchFamily="34" charset="0"/>
                          <a:cs typeface="Arial" pitchFamily="34" charset="0"/>
                        </a:rPr>
                        <a:t>Example 1</a:t>
                      </a:r>
                    </a:p>
                  </a:txBody>
                  <a:tcPr marL="73152" marR="73152" marT="36574" marB="365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a:ln>
                            <a:noFill/>
                          </a:ln>
                          <a:solidFill>
                            <a:schemeClr val="tx1"/>
                          </a:solidFill>
                          <a:effectLst/>
                          <a:latin typeface="Arial" pitchFamily="34" charset="0"/>
                          <a:cs typeface="Arial" pitchFamily="34" charset="0"/>
                        </a:rPr>
                        <a:t>Example 2</a:t>
                      </a:r>
                    </a:p>
                  </a:txBody>
                  <a:tcPr marL="73152" marR="73152" marT="36574" marB="365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340035">
                <a:tc>
                  <a:txBody>
                    <a:bodyPr/>
                    <a:lstStyle/>
                    <a:p>
                      <a:pPr marL="228600" marR="0" lvl="0" indent="-22860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dirty="0">
                          <a:ln>
                            <a:noFill/>
                          </a:ln>
                          <a:solidFill>
                            <a:schemeClr val="tx1"/>
                          </a:solidFill>
                          <a:effectLst/>
                          <a:latin typeface="Arial" pitchFamily="34" charset="0"/>
                          <a:cs typeface="Arial" pitchFamily="34" charset="0"/>
                        </a:rPr>
                        <a:t>Category (6)</a:t>
                      </a:r>
                    </a:p>
                    <a:p>
                      <a:pPr marL="228600" marR="0" lvl="0" indent="-22860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000" b="1" i="0" u="none" strike="noStrike" cap="none" normalizeH="0" baseline="0" dirty="0">
                          <a:ln>
                            <a:noFill/>
                          </a:ln>
                          <a:solidFill>
                            <a:schemeClr val="tx1"/>
                          </a:solidFill>
                          <a:effectLst/>
                          <a:latin typeface="Arial" pitchFamily="34" charset="0"/>
                          <a:cs typeface="Arial" pitchFamily="34" charset="0"/>
                        </a:rPr>
                        <a:t> -Economic</a:t>
                      </a:r>
                    </a:p>
                    <a:p>
                      <a:pPr marL="228600" marR="0" lvl="0" indent="-22860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000" b="1" i="0" u="none" strike="noStrike" cap="none" normalizeH="0" baseline="0" dirty="0">
                          <a:ln>
                            <a:noFill/>
                          </a:ln>
                          <a:solidFill>
                            <a:schemeClr val="tx1"/>
                          </a:solidFill>
                          <a:effectLst/>
                          <a:latin typeface="Arial" pitchFamily="34" charset="0"/>
                          <a:cs typeface="Arial" pitchFamily="34" charset="0"/>
                        </a:rPr>
                        <a:t> -Environment</a:t>
                      </a:r>
                    </a:p>
                    <a:p>
                      <a:pPr marL="228600" marR="0" lvl="0" indent="-22860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000" b="1" i="0" u="none" strike="noStrike" cap="none" normalizeH="0" baseline="0" dirty="0">
                          <a:ln>
                            <a:noFill/>
                          </a:ln>
                          <a:solidFill>
                            <a:schemeClr val="tx1"/>
                          </a:solidFill>
                          <a:effectLst/>
                          <a:latin typeface="Arial" pitchFamily="34" charset="0"/>
                          <a:cs typeface="Arial" pitchFamily="34" charset="0"/>
                        </a:rPr>
                        <a:t> -Social (4)</a:t>
                      </a:r>
                    </a:p>
                  </a:txBody>
                  <a:tcPr marL="73152" marR="73152" marT="36574" marB="365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a:ln>
                            <a:noFill/>
                          </a:ln>
                          <a:solidFill>
                            <a:schemeClr val="tx1"/>
                          </a:solidFill>
                          <a:effectLst/>
                          <a:latin typeface="Arial" pitchFamily="34" charset="0"/>
                          <a:cs typeface="Arial" pitchFamily="34" charset="0"/>
                        </a:rPr>
                        <a:t>Environment</a:t>
                      </a:r>
                    </a:p>
                  </a:txBody>
                  <a:tcPr marL="73152" marR="73152" marT="36574" marB="365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a:ln>
                            <a:noFill/>
                          </a:ln>
                          <a:solidFill>
                            <a:schemeClr val="tx1"/>
                          </a:solidFill>
                          <a:effectLst/>
                          <a:latin typeface="Arial" pitchFamily="34" charset="0"/>
                          <a:cs typeface="Arial" pitchFamily="34" charset="0"/>
                        </a:rPr>
                        <a:t>Social: Labor Practices &amp; Decent Work</a:t>
                      </a:r>
                    </a:p>
                  </a:txBody>
                  <a:tcPr marL="73152" marR="73152" marT="36574" marB="365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9521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dirty="0">
                          <a:ln>
                            <a:noFill/>
                          </a:ln>
                          <a:solidFill>
                            <a:schemeClr val="tx1"/>
                          </a:solidFill>
                          <a:effectLst/>
                          <a:latin typeface="Arial" pitchFamily="34" charset="0"/>
                          <a:cs typeface="Arial" pitchFamily="34" charset="0"/>
                        </a:rPr>
                        <a:t>Aspect (44)</a:t>
                      </a:r>
                    </a:p>
                  </a:txBody>
                  <a:tcPr marL="73152" marR="73152" marT="36574" marB="365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a:ln>
                            <a:noFill/>
                          </a:ln>
                          <a:solidFill>
                            <a:schemeClr val="tx1"/>
                          </a:solidFill>
                          <a:effectLst/>
                          <a:latin typeface="Arial" pitchFamily="34" charset="0"/>
                          <a:cs typeface="Arial" pitchFamily="34" charset="0"/>
                        </a:rPr>
                        <a:t>Water</a:t>
                      </a:r>
                    </a:p>
                  </a:txBody>
                  <a:tcPr marL="73152" marR="73152" marT="36574" marB="365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a:ln>
                            <a:noFill/>
                          </a:ln>
                          <a:solidFill>
                            <a:schemeClr val="tx1"/>
                          </a:solidFill>
                          <a:effectLst/>
                          <a:latin typeface="Arial" pitchFamily="34" charset="0"/>
                          <a:cs typeface="Arial" pitchFamily="34" charset="0"/>
                        </a:rPr>
                        <a:t>Occupational Health &amp; Safety</a:t>
                      </a:r>
                    </a:p>
                  </a:txBody>
                  <a:tcPr marL="73152" marR="73152" marT="36574" marB="365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9019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dirty="0">
                          <a:ln>
                            <a:noFill/>
                          </a:ln>
                          <a:solidFill>
                            <a:schemeClr val="tx1"/>
                          </a:solidFill>
                          <a:effectLst/>
                          <a:latin typeface="Arial" pitchFamily="34" charset="0"/>
                          <a:cs typeface="Arial" pitchFamily="34" charset="0"/>
                        </a:rPr>
                        <a:t>Indicator (95)</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000" b="1" i="0" u="none" strike="noStrike" cap="none" normalizeH="0" baseline="0" dirty="0">
                          <a:ln>
                            <a:noFill/>
                          </a:ln>
                          <a:solidFill>
                            <a:schemeClr val="tx1"/>
                          </a:solidFill>
                          <a:effectLst/>
                          <a:latin typeface="Arial" pitchFamily="34" charset="0"/>
                          <a:cs typeface="Arial" pitchFamily="34" charset="0"/>
                        </a:rPr>
                        <a:t> -66 core</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000" b="1" i="0" u="none" strike="noStrike" cap="none" normalizeH="0" baseline="0" dirty="0">
                          <a:ln>
                            <a:noFill/>
                          </a:ln>
                          <a:solidFill>
                            <a:schemeClr val="tx1"/>
                          </a:solidFill>
                          <a:effectLst/>
                          <a:latin typeface="Arial" pitchFamily="34" charset="0"/>
                          <a:cs typeface="Arial" pitchFamily="34" charset="0"/>
                        </a:rPr>
                        <a:t> -29 additional</a:t>
                      </a:r>
                    </a:p>
                  </a:txBody>
                  <a:tcPr marL="73152" marR="73152" marT="36574" marB="365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a:ln>
                            <a:noFill/>
                          </a:ln>
                          <a:solidFill>
                            <a:schemeClr val="tx1"/>
                          </a:solidFill>
                          <a:effectLst/>
                          <a:latin typeface="Arial" pitchFamily="34" charset="0"/>
                          <a:cs typeface="Arial" pitchFamily="34" charset="0"/>
                        </a:rPr>
                        <a:t>Total water withdrawal by source</a:t>
                      </a:r>
                    </a:p>
                  </a:txBody>
                  <a:tcPr marL="73152" marR="73152" marT="36574" marB="365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a:ln>
                            <a:noFill/>
                          </a:ln>
                          <a:solidFill>
                            <a:schemeClr val="tx1"/>
                          </a:solidFill>
                          <a:effectLst/>
                          <a:latin typeface="Arial" pitchFamily="34" charset="0"/>
                          <a:cs typeface="Arial" pitchFamily="34" charset="0"/>
                        </a:rPr>
                        <a:t>Injury, occ. disease, lost-day, and absenteeism rates, and no. of fatalities, broken down by total workforce, gender, region &amp; contractors</a:t>
                      </a:r>
                    </a:p>
                  </a:txBody>
                  <a:tcPr marL="73152" marR="73152" marT="36574" marB="365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418338557"/>
      </p:ext>
    </p:extLst>
  </p:cSld>
  <p:clrMapOvr>
    <a:masterClrMapping/>
  </p:clrMapOvr>
  <p:transition>
    <p:plus/>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981200" y="-381000"/>
            <a:ext cx="8229600" cy="1371600"/>
          </a:xfrm>
        </p:spPr>
        <p:txBody>
          <a:bodyPr/>
          <a:lstStyle/>
          <a:p>
            <a:r>
              <a:rPr lang="en-US" altLang="en-US" sz="4000">
                <a:solidFill>
                  <a:srgbClr val="7D2F36"/>
                </a:solidFill>
              </a:rPr>
              <a:t>GRI Report Content</a:t>
            </a:r>
          </a:p>
        </p:txBody>
      </p:sp>
      <p:sp>
        <p:nvSpPr>
          <p:cNvPr id="111619" name="Rectangle 3"/>
          <p:cNvSpPr>
            <a:spLocks noGrp="1" noChangeArrowheads="1"/>
          </p:cNvSpPr>
          <p:nvPr>
            <p:ph type="body" idx="1"/>
          </p:nvPr>
        </p:nvSpPr>
        <p:spPr>
          <a:xfrm>
            <a:off x="3200400" y="1066800"/>
            <a:ext cx="7467600" cy="5410200"/>
          </a:xfrm>
        </p:spPr>
        <p:txBody>
          <a:bodyPr/>
          <a:lstStyle/>
          <a:p>
            <a:pPr marL="457200" lvl="1" indent="-457200">
              <a:lnSpc>
                <a:spcPts val="3300"/>
              </a:lnSpc>
              <a:spcBef>
                <a:spcPts val="0"/>
              </a:spcBef>
              <a:buFont typeface="+mj-lt"/>
              <a:buAutoNum type="arabicPeriod"/>
              <a:defRPr/>
            </a:pPr>
            <a:r>
              <a:rPr lang="en-US" sz="2400" b="1" dirty="0"/>
              <a:t>CEO statement </a:t>
            </a:r>
            <a:r>
              <a:rPr lang="en-US" sz="2400" dirty="0"/>
              <a:t>(addresses GRI                                          conformance plus “report or explain”)</a:t>
            </a:r>
          </a:p>
          <a:p>
            <a:pPr marL="457200" indent="-457200">
              <a:lnSpc>
                <a:spcPts val="3300"/>
              </a:lnSpc>
              <a:spcBef>
                <a:spcPts val="0"/>
              </a:spcBef>
              <a:buFont typeface="+mj-lt"/>
              <a:buAutoNum type="arabicPeriod" startAt="2"/>
              <a:defRPr/>
            </a:pPr>
            <a:r>
              <a:rPr lang="en-US" sz="2400" b="1" dirty="0">
                <a:solidFill>
                  <a:schemeClr val="tx1"/>
                </a:solidFill>
              </a:rPr>
              <a:t>Strategy &amp; analysis</a:t>
            </a:r>
          </a:p>
          <a:p>
            <a:pPr marL="457200" indent="-457200">
              <a:lnSpc>
                <a:spcPts val="3300"/>
              </a:lnSpc>
              <a:spcBef>
                <a:spcPts val="0"/>
              </a:spcBef>
              <a:buFont typeface="+mj-lt"/>
              <a:buAutoNum type="arabicPeriod" startAt="2"/>
              <a:defRPr/>
            </a:pPr>
            <a:r>
              <a:rPr lang="en-US" sz="2400" b="1" dirty="0">
                <a:solidFill>
                  <a:schemeClr val="tx1"/>
                </a:solidFill>
              </a:rPr>
              <a:t>Organizational profile</a:t>
            </a:r>
            <a:r>
              <a:rPr lang="en-US" sz="2400" dirty="0">
                <a:solidFill>
                  <a:schemeClr val="tx1"/>
                </a:solidFill>
              </a:rPr>
              <a:t> (including supply chain)</a:t>
            </a:r>
          </a:p>
          <a:p>
            <a:pPr marL="457200" indent="-457200">
              <a:lnSpc>
                <a:spcPts val="3300"/>
              </a:lnSpc>
              <a:spcBef>
                <a:spcPts val="0"/>
              </a:spcBef>
              <a:buFont typeface="+mj-lt"/>
              <a:buAutoNum type="arabicPeriod" startAt="2"/>
              <a:defRPr/>
            </a:pPr>
            <a:r>
              <a:rPr lang="en-US" sz="2400" b="1" dirty="0">
                <a:solidFill>
                  <a:schemeClr val="tx1"/>
                </a:solidFill>
              </a:rPr>
              <a:t>Governance, commitments, &amp; stakeholder engagement</a:t>
            </a:r>
          </a:p>
          <a:p>
            <a:pPr marL="457200" indent="-457200">
              <a:lnSpc>
                <a:spcPts val="3300"/>
              </a:lnSpc>
              <a:spcBef>
                <a:spcPts val="0"/>
              </a:spcBef>
              <a:buFont typeface="+mj-lt"/>
              <a:buAutoNum type="arabicPeriod" startAt="2"/>
              <a:defRPr/>
            </a:pPr>
            <a:r>
              <a:rPr lang="en-US" sz="2400" b="1" dirty="0">
                <a:solidFill>
                  <a:schemeClr val="tx1"/>
                </a:solidFill>
              </a:rPr>
              <a:t>Disclosure on Management Approach </a:t>
            </a:r>
            <a:r>
              <a:rPr lang="en-US" sz="2400" dirty="0">
                <a:solidFill>
                  <a:schemeClr val="tx1"/>
                </a:solidFill>
              </a:rPr>
              <a:t>(DMA)</a:t>
            </a:r>
          </a:p>
          <a:p>
            <a:pPr marL="457200" indent="-457200">
              <a:lnSpc>
                <a:spcPts val="3300"/>
              </a:lnSpc>
              <a:spcBef>
                <a:spcPts val="0"/>
              </a:spcBef>
              <a:buFont typeface="+mj-lt"/>
              <a:buAutoNum type="arabicPeriod" startAt="2"/>
              <a:defRPr/>
            </a:pPr>
            <a:r>
              <a:rPr lang="en-US" sz="2400" b="1" dirty="0">
                <a:solidFill>
                  <a:schemeClr val="tx1"/>
                </a:solidFill>
              </a:rPr>
              <a:t>Performance/impact indicators</a:t>
            </a:r>
          </a:p>
          <a:p>
            <a:pPr marL="914400" lvl="1" indent="-457200">
              <a:lnSpc>
                <a:spcPts val="3300"/>
              </a:lnSpc>
              <a:spcBef>
                <a:spcPts val="0"/>
              </a:spcBef>
              <a:buFont typeface="+mj-lt"/>
              <a:buAutoNum type="arabicPeriod"/>
              <a:defRPr/>
            </a:pPr>
            <a:r>
              <a:rPr lang="en-US" sz="2400" dirty="0"/>
              <a:t>Material core and additional indicators</a:t>
            </a:r>
          </a:p>
          <a:p>
            <a:pPr marL="914400" lvl="1" indent="-457200">
              <a:lnSpc>
                <a:spcPts val="3300"/>
              </a:lnSpc>
              <a:spcBef>
                <a:spcPts val="0"/>
              </a:spcBef>
              <a:buFont typeface="+mj-lt"/>
              <a:buAutoNum type="arabicPeriod"/>
              <a:defRPr/>
            </a:pPr>
            <a:r>
              <a:rPr lang="en-US" sz="2400" dirty="0"/>
              <a:t>Sector supplements (certain sectors) </a:t>
            </a:r>
          </a:p>
          <a:p>
            <a:pPr marL="457200" indent="-457200">
              <a:lnSpc>
                <a:spcPts val="3300"/>
              </a:lnSpc>
              <a:spcBef>
                <a:spcPts val="0"/>
              </a:spcBef>
              <a:buFont typeface="+mj-lt"/>
              <a:buAutoNum type="arabicPeriod" startAt="2"/>
              <a:defRPr/>
            </a:pPr>
            <a:r>
              <a:rPr lang="en-US" sz="2400" b="1" dirty="0">
                <a:solidFill>
                  <a:schemeClr val="tx1"/>
                </a:solidFill>
              </a:rPr>
              <a:t>GRI Index</a:t>
            </a:r>
          </a:p>
        </p:txBody>
      </p:sp>
      <p:pic>
        <p:nvPicPr>
          <p:cNvPr id="10752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28124" y="1"/>
            <a:ext cx="177482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201905" y="5943601"/>
            <a:ext cx="3052439" cy="276999"/>
          </a:xfrm>
          <a:prstGeom prst="rect">
            <a:avLst/>
          </a:prstGeom>
          <a:solidFill>
            <a:schemeClr val="accent3"/>
          </a:solidFill>
        </p:spPr>
        <p:txBody>
          <a:bodyPr wrap="none">
            <a:spAutoFit/>
          </a:bodyPr>
          <a:lstStyle/>
          <a:p>
            <a:pPr>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11712587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1619">
                                            <p:txEl>
                                              <p:pRg st="1" end="1"/>
                                            </p:txEl>
                                          </p:spTgt>
                                        </p:tgtEl>
                                        <p:attrNameLst>
                                          <p:attrName>style.visibility</p:attrName>
                                        </p:attrNameLst>
                                      </p:cBhvr>
                                      <p:to>
                                        <p:strVal val="visible"/>
                                      </p:to>
                                    </p:set>
                                    <p:anim calcmode="lin" valueType="num">
                                      <p:cBhvr additive="base">
                                        <p:cTn id="11" dur="500" fill="hold"/>
                                        <p:tgtEl>
                                          <p:spTgt spid="11161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161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1619">
                                            <p:txEl>
                                              <p:pRg st="2" end="2"/>
                                            </p:txEl>
                                          </p:spTgt>
                                        </p:tgtEl>
                                        <p:attrNameLst>
                                          <p:attrName>style.visibility</p:attrName>
                                        </p:attrNameLst>
                                      </p:cBhvr>
                                      <p:to>
                                        <p:strVal val="visible"/>
                                      </p:to>
                                    </p:set>
                                    <p:anim calcmode="lin" valueType="num">
                                      <p:cBhvr additive="base">
                                        <p:cTn id="15"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161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1619">
                                            <p:txEl>
                                              <p:pRg st="3" end="3"/>
                                            </p:txEl>
                                          </p:spTgt>
                                        </p:tgtEl>
                                        <p:attrNameLst>
                                          <p:attrName>style.visibility</p:attrName>
                                        </p:attrNameLst>
                                      </p:cBhvr>
                                      <p:to>
                                        <p:strVal val="visible"/>
                                      </p:to>
                                    </p:set>
                                    <p:anim calcmode="lin" valueType="num">
                                      <p:cBhvr additive="base">
                                        <p:cTn id="19" dur="500" fill="hold"/>
                                        <p:tgtEl>
                                          <p:spTgt spid="11161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161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1619">
                                            <p:txEl>
                                              <p:pRg st="4" end="4"/>
                                            </p:txEl>
                                          </p:spTgt>
                                        </p:tgtEl>
                                        <p:attrNameLst>
                                          <p:attrName>style.visibility</p:attrName>
                                        </p:attrNameLst>
                                      </p:cBhvr>
                                      <p:to>
                                        <p:strVal val="visible"/>
                                      </p:to>
                                    </p:set>
                                    <p:anim calcmode="lin" valueType="num">
                                      <p:cBhvr additive="base">
                                        <p:cTn id="23" dur="500" fill="hold"/>
                                        <p:tgtEl>
                                          <p:spTgt spid="11161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161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1619">
                                            <p:txEl>
                                              <p:pRg st="5" end="5"/>
                                            </p:txEl>
                                          </p:spTgt>
                                        </p:tgtEl>
                                        <p:attrNameLst>
                                          <p:attrName>style.visibility</p:attrName>
                                        </p:attrNameLst>
                                      </p:cBhvr>
                                      <p:to>
                                        <p:strVal val="visible"/>
                                      </p:to>
                                    </p:set>
                                    <p:anim calcmode="lin" valueType="num">
                                      <p:cBhvr additive="base">
                                        <p:cTn id="27" dur="500" fill="hold"/>
                                        <p:tgtEl>
                                          <p:spTgt spid="11161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161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1619">
                                            <p:txEl>
                                              <p:pRg st="6" end="6"/>
                                            </p:txEl>
                                          </p:spTgt>
                                        </p:tgtEl>
                                        <p:attrNameLst>
                                          <p:attrName>style.visibility</p:attrName>
                                        </p:attrNameLst>
                                      </p:cBhvr>
                                      <p:to>
                                        <p:strVal val="visible"/>
                                      </p:to>
                                    </p:set>
                                    <p:anim calcmode="lin" valueType="num">
                                      <p:cBhvr additive="base">
                                        <p:cTn id="31" dur="500" fill="hold"/>
                                        <p:tgtEl>
                                          <p:spTgt spid="11161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161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1619">
                                            <p:txEl>
                                              <p:pRg st="7" end="7"/>
                                            </p:txEl>
                                          </p:spTgt>
                                        </p:tgtEl>
                                        <p:attrNameLst>
                                          <p:attrName>style.visibility</p:attrName>
                                        </p:attrNameLst>
                                      </p:cBhvr>
                                      <p:to>
                                        <p:strVal val="visible"/>
                                      </p:to>
                                    </p:set>
                                    <p:anim calcmode="lin" valueType="num">
                                      <p:cBhvr additive="base">
                                        <p:cTn id="35" dur="500" fill="hold"/>
                                        <p:tgtEl>
                                          <p:spTgt spid="11161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1619">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1619">
                                            <p:txEl>
                                              <p:pRg st="8" end="8"/>
                                            </p:txEl>
                                          </p:spTgt>
                                        </p:tgtEl>
                                        <p:attrNameLst>
                                          <p:attrName>style.visibility</p:attrName>
                                        </p:attrNameLst>
                                      </p:cBhvr>
                                      <p:to>
                                        <p:strVal val="visible"/>
                                      </p:to>
                                    </p:set>
                                    <p:anim calcmode="lin" valueType="num">
                                      <p:cBhvr additive="base">
                                        <p:cTn id="39" dur="500" fill="hold"/>
                                        <p:tgtEl>
                                          <p:spTgt spid="111619">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161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04076" y="59436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solidFill>
                  <a:srgbClr val="000000"/>
                </a:solidFill>
                <a:latin typeface="Arial" charset="0"/>
              </a:rPr>
              <a:t>©2017 William Blackburn Consulting, Ltd.</a:t>
            </a:r>
            <a:endParaRPr lang="en-US" sz="1200" u="sng" dirty="0">
              <a:solidFill>
                <a:srgbClr val="000000"/>
              </a:solidFill>
              <a:latin typeface="Arial" charset="0"/>
            </a:endParaRPr>
          </a:p>
        </p:txBody>
      </p:sp>
      <p:sp>
        <p:nvSpPr>
          <p:cNvPr id="113667" name="TextBox 2"/>
          <p:cNvSpPr txBox="1">
            <a:spLocks noChangeArrowheads="1"/>
          </p:cNvSpPr>
          <p:nvPr/>
        </p:nvSpPr>
        <p:spPr bwMode="auto">
          <a:xfrm>
            <a:off x="2746376" y="583190"/>
            <a:ext cx="7921625" cy="101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a:lnSpc>
                <a:spcPts val="3600"/>
              </a:lnSpc>
              <a:spcBef>
                <a:spcPct val="0"/>
              </a:spcBef>
              <a:spcAft>
                <a:spcPct val="0"/>
              </a:spcAft>
              <a:buNone/>
            </a:pPr>
            <a:r>
              <a:rPr lang="en-US" altLang="en-US" sz="4000" dirty="0">
                <a:solidFill>
                  <a:srgbClr val="800000"/>
                </a:solidFill>
              </a:rPr>
              <a:t>Disclosures on Management Approach (DMAs)</a:t>
            </a:r>
          </a:p>
        </p:txBody>
      </p:sp>
      <p:sp>
        <p:nvSpPr>
          <p:cNvPr id="114692" name="TextBox 4"/>
          <p:cNvSpPr txBox="1">
            <a:spLocks noChangeArrowheads="1"/>
          </p:cNvSpPr>
          <p:nvPr/>
        </p:nvSpPr>
        <p:spPr bwMode="auto">
          <a:xfrm>
            <a:off x="3276600" y="2133600"/>
            <a:ext cx="7241432"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marL="342900" indent="-342900">
              <a:spcAft>
                <a:spcPts val="1800"/>
              </a:spcAft>
              <a:buClr>
                <a:srgbClr val="000099"/>
              </a:buClr>
              <a:buFont typeface="Wingdings" pitchFamily="2" charset="2"/>
              <a:buChar char="q"/>
              <a:defRPr/>
            </a:pPr>
            <a:r>
              <a:rPr lang="en-US" sz="2800" b="0" dirty="0">
                <a:solidFill>
                  <a:srgbClr val="000000"/>
                </a:solidFill>
              </a:rPr>
              <a:t>Why topics are Material and how they are managed</a:t>
            </a:r>
          </a:p>
          <a:p>
            <a:pPr marL="342900" indent="-342900">
              <a:spcAft>
                <a:spcPts val="1800"/>
              </a:spcAft>
              <a:buClr>
                <a:srgbClr val="000099"/>
              </a:buClr>
              <a:buFont typeface="Wingdings" pitchFamily="2" charset="2"/>
              <a:buChar char="q"/>
              <a:defRPr/>
            </a:pPr>
            <a:r>
              <a:rPr lang="en-US" sz="2800" b="0" dirty="0">
                <a:solidFill>
                  <a:srgbClr val="000000"/>
                </a:solidFill>
              </a:rPr>
              <a:t>Historically poor DMA reporting</a:t>
            </a:r>
          </a:p>
          <a:p>
            <a:pPr marL="342900" indent="-342900">
              <a:spcAft>
                <a:spcPts val="1800"/>
              </a:spcAft>
              <a:buClr>
                <a:srgbClr val="000099"/>
              </a:buClr>
              <a:buFont typeface="Wingdings" pitchFamily="2" charset="2"/>
              <a:buChar char="q"/>
              <a:defRPr/>
            </a:pPr>
            <a:r>
              <a:rPr lang="en-US" sz="2800" b="0" dirty="0">
                <a:solidFill>
                  <a:srgbClr val="000000"/>
                </a:solidFill>
              </a:rPr>
              <a:t>Connection with Management Discussion &amp; Analysis (MDA) for financial reports?</a:t>
            </a:r>
          </a:p>
        </p:txBody>
      </p:sp>
    </p:spTree>
    <p:extLst>
      <p:ext uri="{BB962C8B-B14F-4D97-AF65-F5344CB8AC3E}">
        <p14:creationId xmlns:p14="http://schemas.microsoft.com/office/powerpoint/2010/main" val="2518055576"/>
      </p:ext>
    </p:extLst>
  </p:cSld>
  <p:clrMapOvr>
    <a:masterClrMapping/>
  </p:clrMapOvr>
  <p:transition>
    <p:pull dir="ld"/>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2"/>
          <p:cNvSpPr>
            <a:spLocks noGrp="1"/>
          </p:cNvSpPr>
          <p:nvPr>
            <p:ph type="title"/>
          </p:nvPr>
        </p:nvSpPr>
        <p:spPr>
          <a:xfrm>
            <a:off x="2209800" y="1022350"/>
            <a:ext cx="7315200" cy="654050"/>
          </a:xfrm>
        </p:spPr>
        <p:txBody>
          <a:bodyPr/>
          <a:lstStyle/>
          <a:p>
            <a:pPr>
              <a:lnSpc>
                <a:spcPts val="3200"/>
              </a:lnSpc>
            </a:pPr>
            <a:r>
              <a:rPr lang="en-US" altLang="en-US" sz="4000" dirty="0"/>
              <a:t>Integrated Reporting</a:t>
            </a:r>
            <a:r>
              <a:rPr lang="en-US" altLang="en-US" dirty="0"/>
              <a:t/>
            </a:r>
            <a:br>
              <a:rPr lang="en-US" altLang="en-US" dirty="0"/>
            </a:br>
            <a:endParaRPr lang="en-US" altLang="en-US" dirty="0">
              <a:solidFill>
                <a:srgbClr val="000099"/>
              </a:solidFill>
            </a:endParaRPr>
          </a:p>
        </p:txBody>
      </p:sp>
      <p:sp>
        <p:nvSpPr>
          <p:cNvPr id="116740" name="Rectangle 1"/>
          <p:cNvSpPr>
            <a:spLocks noChangeArrowheads="1"/>
          </p:cNvSpPr>
          <p:nvPr/>
        </p:nvSpPr>
        <p:spPr bwMode="auto">
          <a:xfrm>
            <a:off x="2742296" y="2209801"/>
            <a:ext cx="76962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509588" indent="-33655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973138" indent="-3429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1430338" indent="-3429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1887538" indent="-3429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2344738" indent="-3429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2801938" indent="-3429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lvl="3">
              <a:spcBef>
                <a:spcPct val="0"/>
              </a:spcBef>
              <a:spcAft>
                <a:spcPts val="1800"/>
              </a:spcAft>
            </a:pPr>
            <a:r>
              <a:rPr lang="en-US" altLang="en-US" sz="2800" b="1" dirty="0">
                <a:solidFill>
                  <a:srgbClr val="000000"/>
                </a:solidFill>
              </a:rPr>
              <a:t>Sustainability/CSR + financial reporting                               --</a:t>
            </a:r>
            <a:r>
              <a:rPr lang="en-US" altLang="en-US" sz="2800" dirty="0">
                <a:solidFill>
                  <a:srgbClr val="000000"/>
                </a:solidFill>
              </a:rPr>
              <a:t>helps integrate sustainability </a:t>
            </a:r>
          </a:p>
          <a:p>
            <a:pPr lvl="3">
              <a:spcBef>
                <a:spcPct val="0"/>
              </a:spcBef>
              <a:spcAft>
                <a:spcPts val="1800"/>
              </a:spcAft>
            </a:pPr>
            <a:r>
              <a:rPr lang="en-US" altLang="en-US" sz="2800" b="1" dirty="0">
                <a:solidFill>
                  <a:srgbClr val="000000"/>
                </a:solidFill>
              </a:rPr>
              <a:t>International Integrated Reporting Committee (IIRC) </a:t>
            </a:r>
            <a:r>
              <a:rPr lang="en-US" altLang="en-US" sz="2800" dirty="0">
                <a:solidFill>
                  <a:srgbClr val="000000"/>
                </a:solidFill>
              </a:rPr>
              <a:t>(2010)</a:t>
            </a:r>
          </a:p>
          <a:p>
            <a:pPr lvl="3">
              <a:spcBef>
                <a:spcPct val="0"/>
              </a:spcBef>
              <a:spcAft>
                <a:spcPts val="1800"/>
              </a:spcAft>
            </a:pPr>
            <a:r>
              <a:rPr lang="en-US" altLang="en-US" sz="2800" b="1" dirty="0">
                <a:solidFill>
                  <a:srgbClr val="000000"/>
                </a:solidFill>
              </a:rPr>
              <a:t>Sustainability Accounting Standards Board (SASB)  </a:t>
            </a:r>
            <a:r>
              <a:rPr lang="en-US" altLang="en-US" sz="2800" dirty="0">
                <a:solidFill>
                  <a:srgbClr val="000000"/>
                </a:solidFill>
              </a:rPr>
              <a:t>(2011)</a:t>
            </a:r>
          </a:p>
        </p:txBody>
      </p:sp>
      <p:pic>
        <p:nvPicPr>
          <p:cNvPr id="1157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533401"/>
            <a:ext cx="12954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356476" y="6123802"/>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solidFill>
                  <a:srgbClr val="000000"/>
                </a:solidFill>
                <a:latin typeface="Arial" charset="0"/>
              </a:rPr>
              <a:t>©2017 William Blackburn Consulting, Ltd.</a:t>
            </a:r>
            <a:endParaRPr lang="en-US" sz="1200" u="sng" dirty="0">
              <a:solidFill>
                <a:srgbClr val="000000"/>
              </a:solidFill>
              <a:latin typeface="Arial" charset="0"/>
            </a:endParaRPr>
          </a:p>
        </p:txBody>
      </p:sp>
    </p:spTree>
    <p:extLst>
      <p:ext uri="{BB962C8B-B14F-4D97-AF65-F5344CB8AC3E}">
        <p14:creationId xmlns:p14="http://schemas.microsoft.com/office/powerpoint/2010/main" val="4091457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4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7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19"/>
          <p:cNvSpPr txBox="1">
            <a:spLocks noChangeArrowheads="1"/>
          </p:cNvSpPr>
          <p:nvPr/>
        </p:nvSpPr>
        <p:spPr bwMode="auto">
          <a:xfrm>
            <a:off x="7650164" y="1238251"/>
            <a:ext cx="1673225" cy="460375"/>
          </a:xfrm>
          <a:prstGeom prst="rect">
            <a:avLst/>
          </a:prstGeom>
          <a:noFill/>
          <a:ln>
            <a:noFill/>
          </a:ln>
          <a:effectLst/>
          <a:extLst>
            <a:ext uri="{909E8E84-426E-40DD-AFC4-6F175D3DCCD1}">
              <a14:hiddenFill xmlns:a14="http://schemas.microsoft.com/office/drawing/2010/main">
                <a:solidFill>
                  <a:srgbClr val="FFCCFF">
                    <a:alpha val="5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eaLnBrk="1" hangingPunct="1">
              <a:spcBef>
                <a:spcPct val="0"/>
              </a:spcBef>
              <a:spcAft>
                <a:spcPct val="0"/>
              </a:spcAft>
              <a:buClrTx/>
              <a:buFontTx/>
              <a:buNone/>
            </a:pPr>
            <a:r>
              <a:rPr lang="en-US" altLang="en-US" u="sng">
                <a:solidFill>
                  <a:srgbClr val="000099"/>
                </a:solidFill>
                <a:ea typeface="MS PGothic" pitchFamily="34" charset="-128"/>
              </a:rPr>
              <a:t>Integrated</a:t>
            </a:r>
          </a:p>
        </p:txBody>
      </p:sp>
      <p:sp>
        <p:nvSpPr>
          <p:cNvPr id="117763" name="Text Box 21"/>
          <p:cNvSpPr txBox="1">
            <a:spLocks noChangeArrowheads="1"/>
          </p:cNvSpPr>
          <p:nvPr/>
        </p:nvSpPr>
        <p:spPr bwMode="auto">
          <a:xfrm>
            <a:off x="2625725" y="201613"/>
            <a:ext cx="8153400" cy="9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marL="381000" indent="-381000"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a:lnSpc>
                <a:spcPct val="90000"/>
              </a:lnSpc>
              <a:spcBef>
                <a:spcPct val="0"/>
              </a:spcBef>
              <a:spcAft>
                <a:spcPct val="0"/>
              </a:spcAft>
              <a:buFont typeface="Wingdings" pitchFamily="2" charset="2"/>
              <a:buNone/>
            </a:pPr>
            <a:r>
              <a:rPr lang="en-US" altLang="en-US" sz="3200" dirty="0">
                <a:solidFill>
                  <a:srgbClr val="800000"/>
                </a:solidFill>
              </a:rPr>
              <a:t>Segregated vs. Integrated Reporting under IIRC</a:t>
            </a:r>
          </a:p>
        </p:txBody>
      </p:sp>
      <p:graphicFrame>
        <p:nvGraphicFramePr>
          <p:cNvPr id="2" name="Table 1"/>
          <p:cNvGraphicFramePr>
            <a:graphicFrameLocks noGrp="1"/>
          </p:cNvGraphicFramePr>
          <p:nvPr/>
        </p:nvGraphicFramePr>
        <p:xfrm>
          <a:off x="3048000" y="1919288"/>
          <a:ext cx="7315200" cy="386080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xmlns="" val="20000"/>
                    </a:ext>
                  </a:extLst>
                </a:gridCol>
                <a:gridCol w="2133600">
                  <a:extLst>
                    <a:ext uri="{9D8B030D-6E8A-4147-A177-3AD203B41FA5}">
                      <a16:colId xmlns:a16="http://schemas.microsoft.com/office/drawing/2014/main" xmlns="" val="20001"/>
                    </a:ext>
                  </a:extLst>
                </a:gridCol>
                <a:gridCol w="914400">
                  <a:extLst>
                    <a:ext uri="{9D8B030D-6E8A-4147-A177-3AD203B41FA5}">
                      <a16:colId xmlns:a16="http://schemas.microsoft.com/office/drawing/2014/main" xmlns="" val="20002"/>
                    </a:ext>
                  </a:extLst>
                </a:gridCol>
                <a:gridCol w="2590800">
                  <a:extLst>
                    <a:ext uri="{9D8B030D-6E8A-4147-A177-3AD203B41FA5}">
                      <a16:colId xmlns:a16="http://schemas.microsoft.com/office/drawing/2014/main" xmlns="" val="20003"/>
                    </a:ext>
                  </a:extLst>
                </a:gridCol>
              </a:tblGrid>
              <a:tr h="370840">
                <a:tc>
                  <a:txBody>
                    <a:bodyPr/>
                    <a:lstStyle/>
                    <a:p>
                      <a:r>
                        <a:rPr lang="en-US" b="1" baseline="0" dirty="0">
                          <a:solidFill>
                            <a:schemeClr val="tx1"/>
                          </a:solidFill>
                        </a:rPr>
                        <a:t>Thinking</a:t>
                      </a:r>
                    </a:p>
                  </a:txBody>
                  <a:tcPr>
                    <a:lnL w="12700" cmpd="sng">
                      <a:noFill/>
                    </a:lnL>
                    <a:lnT w="12700" cmpd="sng">
                      <a:noFill/>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baseline="0" dirty="0">
                          <a:solidFill>
                            <a:schemeClr val="tx1"/>
                          </a:solidFill>
                        </a:rPr>
                        <a:t>Segregated, isolated</a:t>
                      </a:r>
                    </a:p>
                  </a:txBody>
                  <a:tcPr>
                    <a:lnT w="12700" cmpd="sng">
                      <a:noFill/>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b="0" baseline="0" dirty="0">
                        <a:solidFill>
                          <a:schemeClr val="tx1"/>
                        </a:solidFill>
                      </a:endParaRPr>
                    </a:p>
                  </a:txBody>
                  <a:tcPr>
                    <a:lnT w="12700" cmpd="sng">
                      <a:noFill/>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baseline="0" dirty="0">
                          <a:solidFill>
                            <a:schemeClr val="tx1"/>
                          </a:solidFill>
                        </a:rPr>
                        <a:t>Integrated</a:t>
                      </a:r>
                    </a:p>
                  </a:txBody>
                  <a:tcPr>
                    <a:lnT w="12700" cmpd="sng">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70840">
                <a:tc>
                  <a:txBody>
                    <a:bodyPr/>
                    <a:lstStyle/>
                    <a:p>
                      <a:r>
                        <a:rPr lang="en-US" b="1" baseline="0" dirty="0">
                          <a:solidFill>
                            <a:schemeClr val="tx1"/>
                          </a:solidFill>
                        </a:rPr>
                        <a:t>Stewardship</a:t>
                      </a:r>
                    </a:p>
                  </a:txBody>
                  <a:tcP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baseline="0" dirty="0">
                          <a:solidFill>
                            <a:schemeClr val="tx1"/>
                          </a:solidFill>
                        </a:rPr>
                        <a:t>Financial capital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b="0" baseline="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baseline="0" dirty="0">
                          <a:solidFill>
                            <a:schemeClr val="tx1"/>
                          </a:solidFill>
                        </a:rPr>
                        <a:t>All forms of capital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70840">
                <a:tc>
                  <a:txBody>
                    <a:bodyPr/>
                    <a:lstStyle/>
                    <a:p>
                      <a:r>
                        <a:rPr lang="en-US" b="1" baseline="0" dirty="0">
                          <a:solidFill>
                            <a:schemeClr val="tx1"/>
                          </a:solidFill>
                        </a:rPr>
                        <a:t>Focus</a:t>
                      </a:r>
                    </a:p>
                  </a:txBody>
                  <a:tcP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baseline="0" dirty="0">
                          <a:solidFill>
                            <a:schemeClr val="tx1"/>
                          </a:solidFill>
                        </a:rPr>
                        <a:t>Past, financial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b="0" baseline="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baseline="0" dirty="0">
                          <a:solidFill>
                            <a:schemeClr val="tx1"/>
                          </a:solidFill>
                        </a:rPr>
                        <a:t>Past &amp; future, connected, strategic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70840">
                <a:tc>
                  <a:txBody>
                    <a:bodyPr/>
                    <a:lstStyle/>
                    <a:p>
                      <a:r>
                        <a:rPr lang="en-US" b="1" baseline="0" dirty="0">
                          <a:solidFill>
                            <a:schemeClr val="tx1"/>
                          </a:solidFill>
                        </a:rPr>
                        <a:t>Timeframe</a:t>
                      </a:r>
                    </a:p>
                  </a:txBody>
                  <a:tcP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baseline="0" dirty="0">
                          <a:solidFill>
                            <a:schemeClr val="tx1"/>
                          </a:solidFill>
                        </a:rPr>
                        <a:t>Short term</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b="0" baseline="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baseline="0" dirty="0">
                          <a:solidFill>
                            <a:schemeClr val="tx1"/>
                          </a:solidFill>
                        </a:rPr>
                        <a:t>Short, medium &amp; long term</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70840">
                <a:tc>
                  <a:txBody>
                    <a:bodyPr/>
                    <a:lstStyle/>
                    <a:p>
                      <a:r>
                        <a:rPr lang="en-US" b="1" baseline="0" dirty="0">
                          <a:solidFill>
                            <a:schemeClr val="tx1"/>
                          </a:solidFill>
                        </a:rPr>
                        <a:t>Trust</a:t>
                      </a:r>
                    </a:p>
                  </a:txBody>
                  <a:tcP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baseline="0" dirty="0">
                          <a:solidFill>
                            <a:schemeClr val="tx1"/>
                          </a:solidFill>
                        </a:rPr>
                        <a:t>Narrow disclosure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b="0" baseline="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baseline="0" dirty="0">
                          <a:solidFill>
                            <a:schemeClr val="tx1"/>
                          </a:solidFill>
                        </a:rPr>
                        <a:t>Greater transparency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70840">
                <a:tc>
                  <a:txBody>
                    <a:bodyPr/>
                    <a:lstStyle/>
                    <a:p>
                      <a:r>
                        <a:rPr lang="en-US" b="1" baseline="0" dirty="0">
                          <a:solidFill>
                            <a:schemeClr val="tx1"/>
                          </a:solidFill>
                        </a:rPr>
                        <a:t>Adaptive</a:t>
                      </a:r>
                    </a:p>
                  </a:txBody>
                  <a:tcP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baseline="0" dirty="0">
                          <a:solidFill>
                            <a:schemeClr val="tx1"/>
                          </a:solidFill>
                        </a:rPr>
                        <a:t>Rule bound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b="0" baseline="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baseline="0" dirty="0">
                          <a:solidFill>
                            <a:schemeClr val="tx1"/>
                          </a:solidFill>
                        </a:rPr>
                        <a:t>Responsive to individual circumstances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370840">
                <a:tc>
                  <a:txBody>
                    <a:bodyPr/>
                    <a:lstStyle/>
                    <a:p>
                      <a:r>
                        <a:rPr lang="en-US" b="1" baseline="0" dirty="0">
                          <a:solidFill>
                            <a:schemeClr val="tx1"/>
                          </a:solidFill>
                        </a:rPr>
                        <a:t>Concise</a:t>
                      </a:r>
                    </a:p>
                  </a:txBody>
                  <a:tcP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baseline="0" dirty="0">
                          <a:solidFill>
                            <a:schemeClr val="tx1"/>
                          </a:solidFill>
                        </a:rPr>
                        <a:t>Long &amp; complex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0" baseline="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baseline="0" dirty="0">
                          <a:solidFill>
                            <a:schemeClr val="tx1"/>
                          </a:solidFill>
                        </a:rPr>
                        <a:t>Concise &amp; material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70840">
                <a:tc>
                  <a:txBody>
                    <a:bodyPr/>
                    <a:lstStyle/>
                    <a:p>
                      <a:r>
                        <a:rPr lang="en-US" b="1" baseline="0" dirty="0">
                          <a:solidFill>
                            <a:schemeClr val="tx1"/>
                          </a:solidFill>
                        </a:rPr>
                        <a:t>Technology</a:t>
                      </a:r>
                    </a:p>
                    <a:p>
                      <a:r>
                        <a:rPr lang="en-US" b="1" baseline="0" dirty="0">
                          <a:solidFill>
                            <a:schemeClr val="tx1"/>
                          </a:solidFill>
                        </a:rPr>
                        <a:t> -enabled</a:t>
                      </a:r>
                    </a:p>
                  </a:txBody>
                  <a:tcPr>
                    <a:lnL w="12700" cmpd="sng">
                      <a:noFill/>
                    </a:lnL>
                    <a:lnT w="12700" cap="flat" cmpd="sng" algn="ctr">
                      <a:solidFill>
                        <a:schemeClr val="tx1"/>
                      </a:solidFill>
                      <a:prstDash val="solid"/>
                      <a:round/>
                      <a:headEnd type="none" w="med" len="med"/>
                      <a:tailEnd type="none" w="med" len="med"/>
                    </a:lnT>
                  </a:tcPr>
                </a:tc>
                <a:tc>
                  <a:txBody>
                    <a:bodyPr/>
                    <a:lstStyle/>
                    <a:p>
                      <a:r>
                        <a:rPr lang="en-US" b="0" baseline="0" dirty="0">
                          <a:solidFill>
                            <a:schemeClr val="tx1"/>
                          </a:solidFill>
                        </a:rPr>
                        <a:t>Paper issued</a:t>
                      </a:r>
                    </a:p>
                  </a:txBody>
                  <a:tcPr>
                    <a:lnT w="12700" cap="flat" cmpd="sng" algn="ctr">
                      <a:solidFill>
                        <a:schemeClr val="tx1"/>
                      </a:solidFill>
                      <a:prstDash val="solid"/>
                      <a:round/>
                      <a:headEnd type="none" w="med" len="med"/>
                      <a:tailEnd type="none" w="med" len="med"/>
                    </a:lnT>
                  </a:tcPr>
                </a:tc>
                <a:tc>
                  <a:txBody>
                    <a:bodyPr/>
                    <a:lstStyle/>
                    <a:p>
                      <a:endParaRPr lang="en-US" b="0" baseline="0" dirty="0">
                        <a:solidFill>
                          <a:schemeClr val="tx1"/>
                        </a:solidFill>
                      </a:endParaRPr>
                    </a:p>
                  </a:txBody>
                  <a:tcPr>
                    <a:lnT w="12700" cap="flat" cmpd="sng" algn="ctr">
                      <a:solidFill>
                        <a:schemeClr val="tx1"/>
                      </a:solidFill>
                      <a:prstDash val="solid"/>
                      <a:round/>
                      <a:headEnd type="none" w="med" len="med"/>
                      <a:tailEnd type="none" w="med" len="med"/>
                    </a:lnT>
                  </a:tcPr>
                </a:tc>
                <a:tc>
                  <a:txBody>
                    <a:bodyPr/>
                    <a:lstStyle/>
                    <a:p>
                      <a:r>
                        <a:rPr lang="en-US" b="0" baseline="0" dirty="0">
                          <a:solidFill>
                            <a:schemeClr val="tx1"/>
                          </a:solidFill>
                        </a:rPr>
                        <a:t>Technology enabled</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7"/>
                  </a:ext>
                </a:extLst>
              </a:tr>
            </a:tbl>
          </a:graphicData>
        </a:graphic>
      </p:graphicFrame>
      <p:sp>
        <p:nvSpPr>
          <p:cNvPr id="117809" name="AutoShape 5"/>
          <p:cNvSpPr>
            <a:spLocks noChangeArrowheads="1"/>
          </p:cNvSpPr>
          <p:nvPr/>
        </p:nvSpPr>
        <p:spPr bwMode="auto">
          <a:xfrm>
            <a:off x="6600826" y="1266826"/>
            <a:ext cx="976313" cy="485775"/>
          </a:xfrm>
          <a:prstGeom prst="rightArrow">
            <a:avLst>
              <a:gd name="adj1" fmla="val 50000"/>
              <a:gd name="adj2" fmla="val 50245"/>
            </a:avLst>
          </a:prstGeom>
          <a:solidFill>
            <a:srgbClr val="80808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nchor="ct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buFont typeface="Wingdings" pitchFamily="2" charset="2"/>
              <a:buNone/>
            </a:pPr>
            <a:endParaRPr lang="en-US" altLang="en-US" sz="3600"/>
          </a:p>
        </p:txBody>
      </p:sp>
      <p:sp>
        <p:nvSpPr>
          <p:cNvPr id="117810" name="Text Box 18"/>
          <p:cNvSpPr txBox="1">
            <a:spLocks noChangeArrowheads="1"/>
          </p:cNvSpPr>
          <p:nvPr/>
        </p:nvSpPr>
        <p:spPr bwMode="auto">
          <a:xfrm>
            <a:off x="4648200" y="1230313"/>
            <a:ext cx="1862138" cy="461962"/>
          </a:xfrm>
          <a:prstGeom prst="rect">
            <a:avLst/>
          </a:prstGeom>
          <a:noFill/>
          <a:ln>
            <a:noFill/>
          </a:ln>
          <a:effectLst/>
          <a:extLst>
            <a:ext uri="{909E8E84-426E-40DD-AFC4-6F175D3DCCD1}">
              <a14:hiddenFill xmlns:a14="http://schemas.microsoft.com/office/drawing/2010/main">
                <a:solidFill>
                  <a:srgbClr val="FFCCFF">
                    <a:alpha val="5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eaLnBrk="1" hangingPunct="1">
              <a:spcBef>
                <a:spcPct val="0"/>
              </a:spcBef>
              <a:spcAft>
                <a:spcPct val="0"/>
              </a:spcAft>
              <a:buClrTx/>
              <a:buFontTx/>
              <a:buNone/>
            </a:pPr>
            <a:r>
              <a:rPr lang="en-US" altLang="en-US" u="sng">
                <a:solidFill>
                  <a:srgbClr val="000099"/>
                </a:solidFill>
                <a:ea typeface="MS PGothic" pitchFamily="34" charset="-128"/>
              </a:rPr>
              <a:t>Segregated</a:t>
            </a:r>
          </a:p>
        </p:txBody>
      </p:sp>
      <p:pic>
        <p:nvPicPr>
          <p:cNvPr id="1178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239001" y="5930900"/>
            <a:ext cx="3243263" cy="317500"/>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2723433876"/>
      </p:ext>
    </p:extLst>
  </p:cSld>
  <p:clrMapOvr>
    <a:masterClrMapping/>
  </p:clrMapOvr>
  <p:transition>
    <p:zoom/>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2986" y="152401"/>
            <a:ext cx="6089614" cy="403225"/>
          </a:xfrm>
        </p:spPr>
        <p:txBody>
          <a:bodyPr/>
          <a:lstStyle/>
          <a:p>
            <a:pPr>
              <a:lnSpc>
                <a:spcPts val="4000"/>
              </a:lnSpc>
              <a:spcAft>
                <a:spcPts val="0"/>
              </a:spcAft>
            </a:pPr>
            <a:r>
              <a:rPr lang="en-US" b="1" dirty="0">
                <a:solidFill>
                  <a:srgbClr val="990000"/>
                </a:solidFill>
              </a:rPr>
              <a:t>Today’s Agenda</a:t>
            </a:r>
            <a:endParaRPr lang="en-US" dirty="0">
              <a:solidFill>
                <a:srgbClr val="990000"/>
              </a:solidFill>
            </a:endParaRPr>
          </a:p>
        </p:txBody>
      </p:sp>
      <p:sp>
        <p:nvSpPr>
          <p:cNvPr id="3" name="Subtitle 2"/>
          <p:cNvSpPr>
            <a:spLocks noGrp="1"/>
          </p:cNvSpPr>
          <p:nvPr>
            <p:ph type="subTitle" idx="1"/>
          </p:nvPr>
        </p:nvSpPr>
        <p:spPr>
          <a:xfrm>
            <a:off x="2985782" y="555625"/>
            <a:ext cx="7696200" cy="4343400"/>
          </a:xfrm>
        </p:spPr>
        <p:txBody>
          <a:bodyPr/>
          <a:lstStyle/>
          <a:p>
            <a:pPr marL="514350" indent="-514350" algn="l">
              <a:buAutoNum type="romanUcPeriod"/>
            </a:pPr>
            <a:r>
              <a:rPr lang="en-US" sz="2400" b="1" dirty="0"/>
              <a:t>The Pursuit of Sustainability by Business:  </a:t>
            </a:r>
            <a:r>
              <a:rPr lang="en-US" sz="2400" b="1" u="sng" dirty="0"/>
              <a:t>What </a:t>
            </a:r>
          </a:p>
          <a:p>
            <a:pPr marL="514350" indent="-514350">
              <a:buAutoNum type="romanUcPeriod"/>
            </a:pPr>
            <a:endParaRPr lang="en-US" sz="2400" b="1" dirty="0"/>
          </a:p>
          <a:p>
            <a:pPr marL="514350" indent="-514350" algn="l">
              <a:buAutoNum type="romanUcPeriod"/>
            </a:pPr>
            <a:r>
              <a:rPr lang="en-US" sz="2400" b="1" dirty="0"/>
              <a:t>Drivers Motivating Companies to Pursue Sustainability: </a:t>
            </a:r>
            <a:r>
              <a:rPr lang="en-US" sz="2400" b="1" u="sng" dirty="0"/>
              <a:t>Why</a:t>
            </a:r>
            <a:r>
              <a:rPr lang="en-US" sz="2400" b="1" dirty="0"/>
              <a:t>;                                              Company Ratings </a:t>
            </a:r>
          </a:p>
          <a:p>
            <a:pPr marL="514350" indent="-514350" algn="l">
              <a:buAutoNum type="romanUcPeriod"/>
            </a:pPr>
            <a:r>
              <a:rPr lang="en-US" sz="2400" b="1" dirty="0"/>
              <a:t>The Pursuit of Sustainability by Business: </a:t>
            </a:r>
            <a:r>
              <a:rPr lang="en-US" sz="4400" b="1" dirty="0">
                <a:solidFill>
                  <a:srgbClr val="990000"/>
                </a:solidFill>
                <a:ea typeface="+mj-ea"/>
                <a:cs typeface="+mj-cs"/>
              </a:rPr>
              <a:t>  </a:t>
            </a:r>
            <a:r>
              <a:rPr lang="en-US" sz="2400" b="1" u="sng" dirty="0"/>
              <a:t>How</a:t>
            </a:r>
          </a:p>
          <a:p>
            <a:pPr marL="514350" indent="-514350" algn="l">
              <a:buAutoNum type="romanUcPeriod"/>
            </a:pPr>
            <a:endParaRPr lang="en-US" sz="2400" b="1" dirty="0"/>
          </a:p>
          <a:p>
            <a:pPr marL="514350" indent="-514350" algn="l">
              <a:buAutoNum type="romanUcPeriod"/>
            </a:pPr>
            <a:r>
              <a:rPr lang="en-US" sz="2400" b="1" u="sng" dirty="0"/>
              <a:t>Design</a:t>
            </a:r>
            <a:r>
              <a:rPr lang="en-US" sz="2400" b="1" dirty="0"/>
              <a:t> of Sustainable /Green Products and Services</a:t>
            </a:r>
          </a:p>
          <a:p>
            <a:pPr marL="514350" indent="-514350" algn="l">
              <a:buAutoNum type="romanUcPeriod"/>
            </a:pPr>
            <a:endParaRPr lang="en-US" sz="2400" b="1" dirty="0"/>
          </a:p>
          <a:p>
            <a:pPr marL="514350" indent="-514350" algn="l">
              <a:buAutoNum type="romanUcPeriod"/>
            </a:pPr>
            <a:r>
              <a:rPr lang="en-US" sz="2400" b="1" u="sng" dirty="0"/>
              <a:t>Prioritizing, Planning, Communicating</a:t>
            </a:r>
            <a:endParaRPr lang="en-US" sz="2400" u="sng" dirty="0"/>
          </a:p>
        </p:txBody>
      </p:sp>
      <p:sp>
        <p:nvSpPr>
          <p:cNvPr id="4" name="TextBox 3"/>
          <p:cNvSpPr txBox="1"/>
          <p:nvPr/>
        </p:nvSpPr>
        <p:spPr>
          <a:xfrm>
            <a:off x="7239001" y="6417967"/>
            <a:ext cx="3009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©2017 William Blackburn Consulting, Ltd</a:t>
            </a:r>
            <a:r>
              <a:rPr kumimoji="0" lang="en-US" sz="1200" b="1"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p:cNvSpPr txBox="1"/>
          <p:nvPr/>
        </p:nvSpPr>
        <p:spPr>
          <a:xfrm>
            <a:off x="7772400" y="3255964"/>
            <a:ext cx="2279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64916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819400" y="3460750"/>
            <a:ext cx="7315200" cy="654050"/>
          </a:xfrm>
        </p:spPr>
        <p:txBody>
          <a:bodyPr>
            <a:normAutofit fontScale="90000"/>
          </a:bodyPr>
          <a:lstStyle/>
          <a:p>
            <a:pPr eaLnBrk="1" hangingPunct="1">
              <a:defRPr/>
            </a:pPr>
            <a:r>
              <a:rPr lang="en-US" sz="6700" dirty="0">
                <a:solidFill>
                  <a:srgbClr val="990000"/>
                </a:solidFill>
              </a:rPr>
              <a:t>What is sustainability?</a:t>
            </a:r>
            <a:r>
              <a:rPr lang="en-US" sz="7300" dirty="0">
                <a:solidFill>
                  <a:srgbClr val="990000"/>
                </a:solidFill>
              </a:rPr>
              <a:t/>
            </a:r>
            <a:br>
              <a:rPr lang="en-US" sz="7300" dirty="0">
                <a:solidFill>
                  <a:srgbClr val="990000"/>
                </a:solidFill>
              </a:rPr>
            </a:br>
            <a:r>
              <a:rPr lang="en-US" sz="6000" dirty="0">
                <a:solidFill>
                  <a:srgbClr val="990000"/>
                </a:solidFill>
              </a:rPr>
              <a:t/>
            </a:r>
            <a:br>
              <a:rPr lang="en-US" sz="6000" dirty="0">
                <a:solidFill>
                  <a:srgbClr val="990000"/>
                </a:solidFill>
              </a:rPr>
            </a:br>
            <a:r>
              <a:rPr lang="en-US" sz="4900" dirty="0">
                <a:solidFill>
                  <a:srgbClr val="990000"/>
                </a:solidFill>
              </a:rPr>
              <a:t>(and how do you determine that?)</a:t>
            </a:r>
            <a:r>
              <a:rPr lang="en-US" sz="6000" dirty="0"/>
              <a:t/>
            </a:r>
            <a:br>
              <a:rPr lang="en-US" sz="6000" dirty="0"/>
            </a:br>
            <a:r>
              <a:rPr lang="en-US" sz="4800" dirty="0"/>
              <a:t/>
            </a:r>
            <a:br>
              <a:rPr lang="en-US" sz="4800" dirty="0"/>
            </a:br>
            <a:endParaRPr lang="en-US" sz="4800" dirty="0"/>
          </a:p>
        </p:txBody>
      </p:sp>
      <p:pic>
        <p:nvPicPr>
          <p:cNvPr id="21507" name="Picture 4" descr="Puzzled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1" y="2438400"/>
            <a:ext cx="7223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descr="dictiona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00050"/>
            <a:ext cx="1905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239001" y="6123802"/>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3947549547"/>
      </p:ext>
    </p:extLst>
  </p:cSld>
  <p:clrMapOvr>
    <a:masterClrMapping/>
  </p:clrMapOvr>
  <p:transition spd="slow">
    <p:push dir="u"/>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Conclusion</a:t>
            </a:r>
          </a:p>
        </p:txBody>
      </p:sp>
      <p:sp>
        <p:nvSpPr>
          <p:cNvPr id="3" name="Content Placeholder 2"/>
          <p:cNvSpPr>
            <a:spLocks noGrp="1"/>
          </p:cNvSpPr>
          <p:nvPr>
            <p:ph idx="1"/>
          </p:nvPr>
        </p:nvSpPr>
        <p:spPr>
          <a:xfrm>
            <a:off x="3733800" y="1600201"/>
            <a:ext cx="6172200" cy="4525963"/>
          </a:xfrm>
        </p:spPr>
        <p:txBody>
          <a:bodyPr/>
          <a:lstStyle/>
          <a:p>
            <a:r>
              <a:rPr lang="en-US" b="1" dirty="0"/>
              <a:t>Final Questions, Comments?</a:t>
            </a:r>
          </a:p>
          <a:p>
            <a:endParaRPr lang="en-US" b="1" dirty="0"/>
          </a:p>
          <a:p>
            <a:pPr lvl="0"/>
            <a:r>
              <a:rPr lang="en-US" b="1" dirty="0">
                <a:solidFill>
                  <a:srgbClr val="333399">
                    <a:lumMod val="75000"/>
                  </a:srgbClr>
                </a:solidFill>
              </a:rPr>
              <a:t>Surveys</a:t>
            </a:r>
          </a:p>
          <a:p>
            <a:pPr marL="0" indent="0">
              <a:buNone/>
            </a:pPr>
            <a:endParaRPr lang="en-US" b="1" dirty="0">
              <a:solidFill>
                <a:srgbClr val="333399">
                  <a:lumMod val="75000"/>
                </a:srgbClr>
              </a:solidFill>
            </a:endParaRPr>
          </a:p>
          <a:p>
            <a:r>
              <a:rPr lang="en-US" b="1" dirty="0"/>
              <a:t>Certificates &amp; Books</a:t>
            </a:r>
          </a:p>
          <a:p>
            <a:endParaRPr lang="en-US" b="1" dirty="0"/>
          </a:p>
        </p:txBody>
      </p:sp>
    </p:spTree>
    <p:extLst>
      <p:ext uri="{BB962C8B-B14F-4D97-AF65-F5344CB8AC3E}">
        <p14:creationId xmlns:p14="http://schemas.microsoft.com/office/powerpoint/2010/main" val="3985552031"/>
      </p:ext>
    </p:extLst>
  </p:cSld>
  <p:clrMapOvr>
    <a:masterClrMapping/>
  </p:clrMapOvr>
  <p:transition spd="slow">
    <p:push dir="u"/>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52400"/>
            <a:ext cx="7162800" cy="1143000"/>
          </a:xfrm>
        </p:spPr>
        <p:txBody>
          <a:bodyPr/>
          <a:lstStyle/>
          <a:p>
            <a:r>
              <a:rPr lang="en-US" sz="4000" dirty="0">
                <a:solidFill>
                  <a:srgbClr val="800000"/>
                </a:solidFill>
              </a:rPr>
              <a:t>Contact Information</a:t>
            </a:r>
          </a:p>
        </p:txBody>
      </p:sp>
      <p:sp>
        <p:nvSpPr>
          <p:cNvPr id="3" name="Content Placeholder 2"/>
          <p:cNvSpPr>
            <a:spLocks noGrp="1"/>
          </p:cNvSpPr>
          <p:nvPr>
            <p:ph idx="1"/>
          </p:nvPr>
        </p:nvSpPr>
        <p:spPr>
          <a:xfrm>
            <a:off x="3276600" y="1309256"/>
            <a:ext cx="7086600" cy="4525963"/>
          </a:xfrm>
        </p:spPr>
        <p:txBody>
          <a:bodyPr/>
          <a:lstStyle/>
          <a:p>
            <a:r>
              <a:rPr lang="en-US" dirty="0"/>
              <a:t>Bill Blackburn</a:t>
            </a:r>
          </a:p>
          <a:p>
            <a:pPr marL="574675" indent="-228600">
              <a:buFont typeface="Wingdings" panose="05000000000000000000" pitchFamily="2" charset="2"/>
              <a:buChar char="§"/>
            </a:pPr>
            <a:r>
              <a:rPr lang="en-US" dirty="0">
                <a:hlinkClick r:id="rId2"/>
              </a:rPr>
              <a:t>WRB@WBlackburnConsulting.com</a:t>
            </a:r>
            <a:endParaRPr lang="en-US" dirty="0"/>
          </a:p>
          <a:p>
            <a:pPr marL="574675" indent="-228600">
              <a:buFont typeface="Wingdings" panose="05000000000000000000" pitchFamily="2" charset="2"/>
              <a:buChar char="§"/>
            </a:pPr>
            <a:r>
              <a:rPr lang="en-US" dirty="0"/>
              <a:t>835.530.4014</a:t>
            </a:r>
          </a:p>
          <a:p>
            <a:pPr marL="574675" indent="-228600">
              <a:buFont typeface="Wingdings" panose="05000000000000000000" pitchFamily="2" charset="2"/>
              <a:buChar char="§"/>
            </a:pPr>
            <a:r>
              <a:rPr lang="en-US" dirty="0">
                <a:hlinkClick r:id="rId3"/>
              </a:rPr>
              <a:t>www.WBlackburnConsulting.com</a:t>
            </a:r>
            <a:r>
              <a:rPr lang="en-US" dirty="0"/>
              <a:t> </a:t>
            </a:r>
          </a:p>
          <a:p>
            <a:endParaRPr lang="en-US" dirty="0"/>
          </a:p>
          <a:p>
            <a:endParaRPr lang="en-US" dirty="0"/>
          </a:p>
          <a:p>
            <a:r>
              <a:rPr lang="en-US" dirty="0"/>
              <a:t>George P. Nassos</a:t>
            </a:r>
          </a:p>
          <a:p>
            <a:pPr lvl="1"/>
            <a:r>
              <a:rPr lang="en-US" dirty="0">
                <a:hlinkClick r:id="rId4"/>
              </a:rPr>
              <a:t>georgepnassos@gmail.com</a:t>
            </a:r>
            <a:endParaRPr lang="en-US" dirty="0"/>
          </a:p>
          <a:p>
            <a:pPr lvl="1"/>
            <a:r>
              <a:rPr lang="en-US" dirty="0"/>
              <a:t>847-927-3526</a:t>
            </a:r>
          </a:p>
          <a:p>
            <a:pPr lvl="1"/>
            <a:r>
              <a:rPr lang="en-US" dirty="0">
                <a:hlinkClick r:id="rId5"/>
              </a:rPr>
              <a:t>www.georgepnassos.com</a:t>
            </a:r>
            <a:endParaRPr lang="en-US" dirty="0"/>
          </a:p>
          <a:p>
            <a:pPr lvl="1"/>
            <a:endParaRPr lang="en-US" dirty="0"/>
          </a:p>
          <a:p>
            <a:pPr marL="342900" lvl="1" indent="0">
              <a:buNone/>
            </a:pPr>
            <a:endParaRPr lang="en-US" dirty="0"/>
          </a:p>
        </p:txBody>
      </p:sp>
    </p:spTree>
    <p:extLst>
      <p:ext uri="{BB962C8B-B14F-4D97-AF65-F5344CB8AC3E}">
        <p14:creationId xmlns:p14="http://schemas.microsoft.com/office/powerpoint/2010/main" val="372686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7162800" cy="1143000"/>
          </a:xfrm>
        </p:spPr>
        <p:txBody>
          <a:bodyPr/>
          <a:lstStyle/>
          <a:p>
            <a:r>
              <a:rPr lang="en-US" sz="4000" dirty="0">
                <a:solidFill>
                  <a:srgbClr val="990000"/>
                </a:solidFill>
              </a:rPr>
              <a:t>History of Sustainability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27410042"/>
              </p:ext>
            </p:extLst>
          </p:nvPr>
        </p:nvGraphicFramePr>
        <p:xfrm>
          <a:off x="3124200" y="1265238"/>
          <a:ext cx="7086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7086601" y="6504802"/>
            <a:ext cx="2965877" cy="276999"/>
          </a:xfrm>
          <a:prstGeom prst="rect">
            <a:avLst/>
          </a:prstGeom>
        </p:spPr>
        <p:txBody>
          <a:bodyPr wrap="none">
            <a:spAutoFit/>
          </a:bodyPr>
          <a:lstStyle/>
          <a:p>
            <a:r>
              <a:rPr lang="en-US" sz="1200" dirty="0">
                <a:solidFill>
                  <a:srgbClr val="000000"/>
                </a:solidFill>
              </a:rPr>
              <a:t>©2017 William Blackburn Consulting, Ltd</a:t>
            </a:r>
            <a:endParaRPr lang="en-US" dirty="0"/>
          </a:p>
        </p:txBody>
      </p:sp>
    </p:spTree>
    <p:extLst>
      <p:ext uri="{BB962C8B-B14F-4D97-AF65-F5344CB8AC3E}">
        <p14:creationId xmlns:p14="http://schemas.microsoft.com/office/powerpoint/2010/main" val="1879220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744788" y="531813"/>
            <a:ext cx="7954962"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eaLnBrk="1" hangingPunct="1">
              <a:lnSpc>
                <a:spcPct val="90000"/>
              </a:lnSpc>
              <a:spcBef>
                <a:spcPct val="0"/>
              </a:spcBef>
              <a:spcAft>
                <a:spcPct val="0"/>
              </a:spcAft>
              <a:buClrTx/>
              <a:buFontTx/>
              <a:buNone/>
            </a:pPr>
            <a:r>
              <a:rPr lang="en-US" altLang="en-US" sz="3600" dirty="0">
                <a:solidFill>
                  <a:srgbClr val="990000"/>
                </a:solidFill>
              </a:rPr>
              <a:t>Defining Sustainability Obligations </a:t>
            </a:r>
          </a:p>
        </p:txBody>
      </p:sp>
      <p:sp>
        <p:nvSpPr>
          <p:cNvPr id="431107" name="Text Box 3"/>
          <p:cNvSpPr txBox="1">
            <a:spLocks noChangeArrowheads="1"/>
          </p:cNvSpPr>
          <p:nvPr/>
        </p:nvSpPr>
        <p:spPr bwMode="auto">
          <a:xfrm>
            <a:off x="3429000" y="1466851"/>
            <a:ext cx="6858000" cy="476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lnSpc>
                <a:spcPct val="85000"/>
              </a:lnSpc>
              <a:spcBef>
                <a:spcPct val="50000"/>
              </a:spcBef>
              <a:spcAft>
                <a:spcPct val="35000"/>
              </a:spcAft>
              <a:buClr>
                <a:srgbClr val="003399"/>
              </a:buClr>
            </a:pPr>
            <a:r>
              <a:rPr lang="en-US" altLang="en-US" dirty="0">
                <a:solidFill>
                  <a:srgbClr val="000099"/>
                </a:solidFill>
              </a:rPr>
              <a:t>Going</a:t>
            </a:r>
            <a:r>
              <a:rPr lang="en-US" altLang="en-US" b="0" dirty="0">
                <a:solidFill>
                  <a:srgbClr val="000099"/>
                </a:solidFill>
              </a:rPr>
              <a:t> </a:t>
            </a:r>
            <a:r>
              <a:rPr lang="en-US" altLang="en-US" dirty="0">
                <a:solidFill>
                  <a:srgbClr val="000099"/>
                </a:solidFill>
              </a:rPr>
              <a:t>beyond</a:t>
            </a:r>
            <a:r>
              <a:rPr lang="en-US" altLang="en-US" i="1" dirty="0">
                <a:solidFill>
                  <a:srgbClr val="000099"/>
                </a:solidFill>
              </a:rPr>
              <a:t> Brundtland</a:t>
            </a:r>
            <a:r>
              <a:rPr lang="en-US" altLang="en-US" i="1" dirty="0">
                <a:solidFill>
                  <a:srgbClr val="0000CC"/>
                </a:solidFill>
              </a:rPr>
              <a:t>, TBL</a:t>
            </a:r>
          </a:p>
          <a:p>
            <a:pPr eaLnBrk="1" hangingPunct="1">
              <a:lnSpc>
                <a:spcPct val="85000"/>
              </a:lnSpc>
              <a:spcBef>
                <a:spcPct val="50000"/>
              </a:spcBef>
              <a:spcAft>
                <a:spcPct val="35000"/>
              </a:spcAft>
              <a:buClr>
                <a:srgbClr val="003399"/>
              </a:buClr>
            </a:pPr>
            <a:r>
              <a:rPr lang="en-US" altLang="en-US" i="1" dirty="0">
                <a:solidFill>
                  <a:srgbClr val="000099"/>
                </a:solidFill>
              </a:rPr>
              <a:t>Implied </a:t>
            </a:r>
            <a:r>
              <a:rPr lang="en-US" altLang="en-US" dirty="0">
                <a:solidFill>
                  <a:srgbClr val="000099"/>
                </a:solidFill>
              </a:rPr>
              <a:t>expectations</a:t>
            </a:r>
            <a:r>
              <a:rPr lang="en-US" altLang="en-US" b="0" dirty="0"/>
              <a:t> (GRI, CSR Reports)</a:t>
            </a:r>
          </a:p>
          <a:p>
            <a:pPr eaLnBrk="1" hangingPunct="1">
              <a:lnSpc>
                <a:spcPct val="85000"/>
              </a:lnSpc>
              <a:spcBef>
                <a:spcPct val="35000"/>
              </a:spcBef>
              <a:spcAft>
                <a:spcPct val="50000"/>
              </a:spcAft>
              <a:buClr>
                <a:srgbClr val="003399"/>
              </a:buClr>
            </a:pPr>
            <a:r>
              <a:rPr lang="en-US" altLang="en-US" i="1" dirty="0">
                <a:solidFill>
                  <a:srgbClr val="000099"/>
                </a:solidFill>
              </a:rPr>
              <a:t>Express</a:t>
            </a:r>
            <a:r>
              <a:rPr lang="en-US" altLang="en-US" dirty="0">
                <a:solidFill>
                  <a:srgbClr val="000099"/>
                </a:solidFill>
              </a:rPr>
              <a:t> expectations</a:t>
            </a:r>
            <a:r>
              <a:rPr lang="en-US" altLang="en-US" b="0" dirty="0"/>
              <a:t> of global stakeholders</a:t>
            </a:r>
          </a:p>
          <a:p>
            <a:pPr marL="571500" lvl="1" indent="-114300" eaLnBrk="1" hangingPunct="1">
              <a:lnSpc>
                <a:spcPct val="85000"/>
              </a:lnSpc>
              <a:spcBef>
                <a:spcPct val="0"/>
              </a:spcBef>
              <a:spcAft>
                <a:spcPct val="50000"/>
              </a:spcAft>
              <a:buClr>
                <a:srgbClr val="003399"/>
              </a:buClr>
            </a:pPr>
            <a:r>
              <a:rPr lang="en-US" altLang="en-US" b="1" dirty="0"/>
              <a:t>Voluntary standards </a:t>
            </a:r>
            <a:r>
              <a:rPr lang="en-US" altLang="en-US" dirty="0"/>
              <a:t>(GRI, </a:t>
            </a:r>
            <a:r>
              <a:rPr lang="en-US" altLang="en-US" dirty="0">
                <a:solidFill>
                  <a:srgbClr val="000000"/>
                </a:solidFill>
              </a:rPr>
              <a:t>ISO 26000, </a:t>
            </a:r>
            <a:r>
              <a:rPr lang="en-US" altLang="en-US" dirty="0"/>
              <a:t>UN Global Compact, Ethos Indicators, STARS, Star Community Index, SA 8000, UN Human Rts. Guide, LEED, industry standards, etc.)</a:t>
            </a:r>
          </a:p>
          <a:p>
            <a:pPr marL="571500" lvl="1" indent="-114300" eaLnBrk="1" hangingPunct="1">
              <a:lnSpc>
                <a:spcPct val="85000"/>
              </a:lnSpc>
              <a:spcBef>
                <a:spcPct val="0"/>
              </a:spcBef>
              <a:spcAft>
                <a:spcPct val="50000"/>
              </a:spcAft>
              <a:buClr>
                <a:srgbClr val="003399"/>
              </a:buClr>
            </a:pPr>
            <a:r>
              <a:rPr lang="en-US" altLang="en-US" b="1" dirty="0"/>
              <a:t>Mandatory integrated reporting standards </a:t>
            </a:r>
            <a:r>
              <a:rPr lang="en-US" altLang="en-US" dirty="0"/>
              <a:t>(UK,             S. Africa, France, Sweden, Denmark</a:t>
            </a:r>
            <a:r>
              <a:rPr lang="en-US" altLang="en-US" b="1" dirty="0"/>
              <a:t>, et al.) </a:t>
            </a:r>
          </a:p>
          <a:p>
            <a:pPr lvl="1" eaLnBrk="1" hangingPunct="1">
              <a:lnSpc>
                <a:spcPct val="85000"/>
              </a:lnSpc>
              <a:spcBef>
                <a:spcPct val="0"/>
              </a:spcBef>
              <a:spcAft>
                <a:spcPct val="50000"/>
              </a:spcAft>
              <a:buClr>
                <a:srgbClr val="003399"/>
              </a:buClr>
            </a:pPr>
            <a:r>
              <a:rPr lang="en-US" altLang="en-US" b="1" dirty="0"/>
              <a:t>Supplier sustainability codes of conduct</a:t>
            </a:r>
          </a:p>
          <a:p>
            <a:pPr lvl="1" eaLnBrk="1" hangingPunct="1">
              <a:lnSpc>
                <a:spcPct val="85000"/>
              </a:lnSpc>
              <a:spcBef>
                <a:spcPct val="0"/>
              </a:spcBef>
              <a:spcAft>
                <a:spcPct val="50000"/>
              </a:spcAft>
              <a:buClr>
                <a:srgbClr val="003399"/>
              </a:buClr>
            </a:pPr>
            <a:r>
              <a:rPr lang="en-US" altLang="en-US" b="1" dirty="0"/>
              <a:t>UN Sustainable Development Goals</a:t>
            </a:r>
          </a:p>
          <a:p>
            <a:pPr lvl="1" eaLnBrk="1" hangingPunct="1">
              <a:lnSpc>
                <a:spcPct val="85000"/>
              </a:lnSpc>
              <a:spcBef>
                <a:spcPct val="0"/>
              </a:spcBef>
              <a:spcAft>
                <a:spcPct val="50000"/>
              </a:spcAft>
              <a:buClr>
                <a:srgbClr val="003399"/>
              </a:buClr>
            </a:pPr>
            <a:endParaRPr lang="en-US" altLang="en-US" dirty="0"/>
          </a:p>
        </p:txBody>
      </p:sp>
      <p:sp>
        <p:nvSpPr>
          <p:cNvPr id="4" name="TextBox 3"/>
          <p:cNvSpPr txBox="1"/>
          <p:nvPr/>
        </p:nvSpPr>
        <p:spPr>
          <a:xfrm>
            <a:off x="7204076" y="60198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©2012 William Blackburn Consulting, Ltd.</a:t>
            </a:r>
            <a:endParaRPr lang="en-US" sz="1200" u="sng" dirty="0">
              <a:latin typeface="Arial" charset="0"/>
            </a:endParaRPr>
          </a:p>
        </p:txBody>
      </p:sp>
      <p:sp>
        <p:nvSpPr>
          <p:cNvPr id="5" name="TextBox 4"/>
          <p:cNvSpPr txBox="1"/>
          <p:nvPr/>
        </p:nvSpPr>
        <p:spPr>
          <a:xfrm>
            <a:off x="7239001" y="6047602"/>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7230439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110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110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110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110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11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2986" y="152401"/>
            <a:ext cx="6089614" cy="403225"/>
          </a:xfrm>
        </p:spPr>
        <p:txBody>
          <a:bodyPr/>
          <a:lstStyle/>
          <a:p>
            <a:pPr>
              <a:lnSpc>
                <a:spcPts val="4000"/>
              </a:lnSpc>
              <a:spcAft>
                <a:spcPts val="0"/>
              </a:spcAft>
            </a:pPr>
            <a:r>
              <a:rPr lang="en-US" b="1" dirty="0">
                <a:solidFill>
                  <a:srgbClr val="990000"/>
                </a:solidFill>
              </a:rPr>
              <a:t>Today’s Agenda</a:t>
            </a:r>
            <a:endParaRPr lang="en-US" dirty="0">
              <a:solidFill>
                <a:srgbClr val="990000"/>
              </a:solidFill>
            </a:endParaRPr>
          </a:p>
        </p:txBody>
      </p:sp>
      <p:sp>
        <p:nvSpPr>
          <p:cNvPr id="3" name="Subtitle 2"/>
          <p:cNvSpPr>
            <a:spLocks noGrp="1"/>
          </p:cNvSpPr>
          <p:nvPr>
            <p:ph type="subTitle" idx="1"/>
          </p:nvPr>
        </p:nvSpPr>
        <p:spPr>
          <a:xfrm>
            <a:off x="2985782" y="555625"/>
            <a:ext cx="7696200" cy="4343400"/>
          </a:xfrm>
        </p:spPr>
        <p:txBody>
          <a:bodyPr/>
          <a:lstStyle/>
          <a:p>
            <a:pPr marL="514350" indent="-514350" algn="l">
              <a:buAutoNum type="romanUcPeriod"/>
            </a:pPr>
            <a:r>
              <a:rPr lang="en-US" sz="2400" b="1" dirty="0"/>
              <a:t>The Pursuit of Sustainability by Business:  </a:t>
            </a:r>
            <a:r>
              <a:rPr lang="en-US" sz="2400" b="1" u="sng" dirty="0"/>
              <a:t>What </a:t>
            </a:r>
          </a:p>
          <a:p>
            <a:pPr marL="514350" indent="-514350">
              <a:buAutoNum type="romanUcPeriod"/>
            </a:pPr>
            <a:endParaRPr lang="en-US" sz="2400" b="1" dirty="0"/>
          </a:p>
          <a:p>
            <a:pPr marL="514350" indent="-514350" algn="l">
              <a:buAutoNum type="romanUcPeriod"/>
            </a:pPr>
            <a:r>
              <a:rPr lang="en-US" sz="2400" b="1" dirty="0"/>
              <a:t>Drivers Motivating Companies to Pursue Sustainability: </a:t>
            </a:r>
            <a:r>
              <a:rPr lang="en-US" sz="2400" b="1" u="sng" dirty="0"/>
              <a:t>Why</a:t>
            </a:r>
            <a:r>
              <a:rPr lang="en-US" sz="2400" b="1" dirty="0"/>
              <a:t>;                                              Company Ratings </a:t>
            </a:r>
          </a:p>
          <a:p>
            <a:pPr marL="514350" indent="-514350" algn="l">
              <a:buAutoNum type="romanUcPeriod"/>
            </a:pPr>
            <a:r>
              <a:rPr lang="en-US" sz="2400" b="1" dirty="0"/>
              <a:t>The Pursuit of Sustainability by Business: </a:t>
            </a:r>
            <a:r>
              <a:rPr lang="en-US" sz="4400" b="1" dirty="0">
                <a:solidFill>
                  <a:srgbClr val="990000"/>
                </a:solidFill>
                <a:ea typeface="+mj-ea"/>
                <a:cs typeface="+mj-cs"/>
              </a:rPr>
              <a:t>  </a:t>
            </a:r>
            <a:r>
              <a:rPr lang="en-US" sz="2400" b="1" u="sng" dirty="0"/>
              <a:t>How</a:t>
            </a:r>
          </a:p>
          <a:p>
            <a:pPr marL="514350" indent="-514350" algn="l">
              <a:buAutoNum type="romanUcPeriod"/>
            </a:pPr>
            <a:endParaRPr lang="en-US" sz="2400" b="1" dirty="0"/>
          </a:p>
          <a:p>
            <a:pPr marL="514350" indent="-514350" algn="l">
              <a:buAutoNum type="romanUcPeriod"/>
            </a:pPr>
            <a:r>
              <a:rPr lang="en-US" sz="2400" b="1" u="sng" dirty="0"/>
              <a:t>Design</a:t>
            </a:r>
            <a:r>
              <a:rPr lang="en-US" sz="2400" b="1" dirty="0"/>
              <a:t> of Sustainable /Green Products and Services</a:t>
            </a:r>
          </a:p>
          <a:p>
            <a:pPr marL="514350" indent="-514350" algn="l">
              <a:buAutoNum type="romanUcPeriod"/>
            </a:pPr>
            <a:endParaRPr lang="en-US" sz="2400" b="1" dirty="0"/>
          </a:p>
          <a:p>
            <a:pPr marL="514350" indent="-514350" algn="l">
              <a:buAutoNum type="romanUcPeriod"/>
            </a:pPr>
            <a:r>
              <a:rPr lang="en-US" sz="2400" b="1" u="sng" dirty="0"/>
              <a:t>Prioritizing, Planning, Communicating</a:t>
            </a:r>
            <a:endParaRPr lang="en-US" sz="2400" u="sng" dirty="0"/>
          </a:p>
        </p:txBody>
      </p:sp>
      <p:sp>
        <p:nvSpPr>
          <p:cNvPr id="4" name="TextBox 3"/>
          <p:cNvSpPr txBox="1"/>
          <p:nvPr/>
        </p:nvSpPr>
        <p:spPr>
          <a:xfrm>
            <a:off x="7239001" y="6417967"/>
            <a:ext cx="3009157" cy="461665"/>
          </a:xfrm>
          <a:prstGeom prst="rect">
            <a:avLst/>
          </a:prstGeom>
          <a:noFill/>
        </p:spPr>
        <p:txBody>
          <a:bodyPr wrap="none" rtlCol="0">
            <a:spAutoFit/>
          </a:bodyPr>
          <a:lstStyle/>
          <a:p>
            <a:r>
              <a:rPr lang="en-US" sz="1200" dirty="0"/>
              <a:t>©2017 William Blackburn Consulting, Ltd</a:t>
            </a:r>
            <a:r>
              <a:rPr lang="en-US" sz="1200" b="1" dirty="0"/>
              <a:t>.</a:t>
            </a:r>
          </a:p>
          <a:p>
            <a:endParaRPr lang="en-US" sz="1200" b="1" dirty="0"/>
          </a:p>
        </p:txBody>
      </p:sp>
      <p:sp>
        <p:nvSpPr>
          <p:cNvPr id="8" name="TextBox 7"/>
          <p:cNvSpPr txBox="1"/>
          <p:nvPr/>
        </p:nvSpPr>
        <p:spPr>
          <a:xfrm>
            <a:off x="7772400" y="3255964"/>
            <a:ext cx="227948" cy="461665"/>
          </a:xfrm>
          <a:prstGeom prst="rect">
            <a:avLst/>
          </a:prstGeom>
          <a:noFill/>
        </p:spPr>
        <p:txBody>
          <a:bodyPr wrap="none" rtlCol="0">
            <a:spAutoFit/>
          </a:bodyPr>
          <a:lstStyle/>
          <a:p>
            <a:r>
              <a:rPr lang="en-US" sz="1200" b="1" dirty="0"/>
              <a:t>.</a:t>
            </a:r>
          </a:p>
          <a:p>
            <a:endParaRPr lang="en-US" sz="1200" b="1" dirty="0"/>
          </a:p>
        </p:txBody>
      </p:sp>
    </p:spTree>
    <p:extLst>
      <p:ext uri="{BB962C8B-B14F-4D97-AF65-F5344CB8AC3E}">
        <p14:creationId xmlns:p14="http://schemas.microsoft.com/office/powerpoint/2010/main" val="3570384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Terminology</a:t>
            </a:r>
          </a:p>
        </p:txBody>
      </p:sp>
      <p:sp>
        <p:nvSpPr>
          <p:cNvPr id="3" name="Content Placeholder 2"/>
          <p:cNvSpPr>
            <a:spLocks noGrp="1"/>
          </p:cNvSpPr>
          <p:nvPr>
            <p:ph idx="1"/>
          </p:nvPr>
        </p:nvSpPr>
        <p:spPr>
          <a:xfrm>
            <a:off x="3657600" y="1524001"/>
            <a:ext cx="6400800" cy="4525963"/>
          </a:xfrm>
        </p:spPr>
        <p:txBody>
          <a:bodyPr/>
          <a:lstStyle/>
          <a:p>
            <a:pPr>
              <a:spcBef>
                <a:spcPts val="0"/>
              </a:spcBef>
              <a:spcAft>
                <a:spcPts val="1800"/>
              </a:spcAft>
            </a:pPr>
            <a:r>
              <a:rPr lang="en-US" sz="2800" b="1" dirty="0"/>
              <a:t>Sustainable Development</a:t>
            </a:r>
          </a:p>
          <a:p>
            <a:pPr>
              <a:spcBef>
                <a:spcPts val="0"/>
              </a:spcBef>
              <a:spcAft>
                <a:spcPts val="1800"/>
              </a:spcAft>
            </a:pPr>
            <a:r>
              <a:rPr lang="en-US" sz="2800" b="1" dirty="0"/>
              <a:t>People, Planet &amp; Profit</a:t>
            </a:r>
          </a:p>
          <a:p>
            <a:pPr>
              <a:spcBef>
                <a:spcPts val="0"/>
              </a:spcBef>
              <a:spcAft>
                <a:spcPts val="1800"/>
              </a:spcAft>
            </a:pPr>
            <a:r>
              <a:rPr lang="en-US" sz="2800" b="1" dirty="0"/>
              <a:t>Sustainable Growth</a:t>
            </a:r>
          </a:p>
          <a:p>
            <a:pPr>
              <a:spcBef>
                <a:spcPts val="0"/>
              </a:spcBef>
              <a:spcAft>
                <a:spcPts val="1800"/>
              </a:spcAft>
            </a:pPr>
            <a:r>
              <a:rPr lang="en-US" sz="2800" b="1" dirty="0"/>
              <a:t>Corporate Citizenship</a:t>
            </a:r>
          </a:p>
          <a:p>
            <a:r>
              <a:rPr lang="en-US" sz="2800" b="1" dirty="0"/>
              <a:t>Social Responsibility; Corporate Social Responsibility (CSR) </a:t>
            </a:r>
          </a:p>
          <a:p>
            <a:endParaRPr lang="en-US" dirty="0"/>
          </a:p>
        </p:txBody>
      </p:sp>
      <p:pic>
        <p:nvPicPr>
          <p:cNvPr id="4" name="Picture 3"/>
          <p:cNvPicPr>
            <a:picLocks noChangeAspect="1"/>
          </p:cNvPicPr>
          <p:nvPr/>
        </p:nvPicPr>
        <p:blipFill>
          <a:blip r:embed="rId2"/>
          <a:stretch>
            <a:fillRect/>
          </a:stretch>
        </p:blipFill>
        <p:spPr>
          <a:xfrm>
            <a:off x="7239000" y="6248401"/>
            <a:ext cx="3212870" cy="469433"/>
          </a:xfrm>
          <a:prstGeom prst="rect">
            <a:avLst/>
          </a:prstGeom>
        </p:spPr>
      </p:pic>
    </p:spTree>
    <p:extLst>
      <p:ext uri="{BB962C8B-B14F-4D97-AF65-F5344CB8AC3E}">
        <p14:creationId xmlns:p14="http://schemas.microsoft.com/office/powerpoint/2010/main" val="824882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819400" y="76201"/>
            <a:ext cx="77724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eaLnBrk="1" hangingPunct="1">
              <a:spcBef>
                <a:spcPct val="0"/>
              </a:spcBef>
              <a:spcAft>
                <a:spcPct val="0"/>
              </a:spcAft>
              <a:buClrTx/>
              <a:buFontTx/>
              <a:buNone/>
            </a:pPr>
            <a:r>
              <a:rPr lang="en-US" altLang="en-US" sz="3200" dirty="0">
                <a:solidFill>
                  <a:srgbClr val="A50021"/>
                </a:solidFill>
              </a:rPr>
              <a:t>Growing Global Multi-stakeholder Consensus on SR/Sustainability Scope</a:t>
            </a:r>
          </a:p>
        </p:txBody>
      </p:sp>
      <p:sp>
        <p:nvSpPr>
          <p:cNvPr id="5" name="TextBox 4"/>
          <p:cNvSpPr txBox="1"/>
          <p:nvPr/>
        </p:nvSpPr>
        <p:spPr>
          <a:xfrm>
            <a:off x="7204076" y="6047602"/>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
        <p:nvSpPr>
          <p:cNvPr id="23556" name="Text Box 3"/>
          <p:cNvSpPr txBox="1">
            <a:spLocks noChangeArrowheads="1"/>
          </p:cNvSpPr>
          <p:nvPr/>
        </p:nvSpPr>
        <p:spPr bwMode="auto">
          <a:xfrm>
            <a:off x="2743200" y="1219200"/>
            <a:ext cx="7924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460375"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lvl="1" eaLnBrk="1" hangingPunct="1">
              <a:spcBef>
                <a:spcPct val="50000"/>
              </a:spcBef>
              <a:spcAft>
                <a:spcPct val="0"/>
              </a:spcAft>
              <a:buClr>
                <a:srgbClr val="6699FF"/>
              </a:buClr>
              <a:buFontTx/>
              <a:buChar char="o"/>
            </a:pPr>
            <a:endParaRPr lang="en-US" altLang="en-US" dirty="0">
              <a:solidFill>
                <a:srgbClr val="003399"/>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074331680"/>
              </p:ext>
            </p:extLst>
          </p:nvPr>
        </p:nvGraphicFramePr>
        <p:xfrm>
          <a:off x="2894014" y="1325564"/>
          <a:ext cx="7621587" cy="4465636"/>
        </p:xfrm>
        <a:graphic>
          <a:graphicData uri="http://schemas.openxmlformats.org/drawingml/2006/table">
            <a:tbl>
              <a:tblPr/>
              <a:tblGrid>
                <a:gridCol w="3428846">
                  <a:extLst>
                    <a:ext uri="{9D8B030D-6E8A-4147-A177-3AD203B41FA5}">
                      <a16:colId xmlns:a16="http://schemas.microsoft.com/office/drawing/2014/main" xmlns="" val="20000"/>
                    </a:ext>
                  </a:extLst>
                </a:gridCol>
                <a:gridCol w="4192741">
                  <a:extLst>
                    <a:ext uri="{9D8B030D-6E8A-4147-A177-3AD203B41FA5}">
                      <a16:colId xmlns:a16="http://schemas.microsoft.com/office/drawing/2014/main" xmlns="" val="20001"/>
                    </a:ext>
                  </a:extLst>
                </a:gridCol>
              </a:tblGrid>
              <a:tr h="676733">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1" i="0" u="none" strike="noStrike" cap="none" normalizeH="0" baseline="0" dirty="0">
                          <a:ln>
                            <a:noFill/>
                          </a:ln>
                          <a:solidFill>
                            <a:schemeClr val="tx1"/>
                          </a:solidFill>
                          <a:effectLst/>
                          <a:latin typeface="Calibri" pitchFamily="34" charset="0"/>
                        </a:rPr>
                        <a:t>ISO 26000 SR Core Subjects</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400" b="1" i="0" u="none" strike="noStrike" cap="none" normalizeH="0" baseline="0" dirty="0">
                          <a:ln>
                            <a:noFill/>
                          </a:ln>
                          <a:solidFill>
                            <a:schemeClr val="tx1"/>
                          </a:solidFill>
                          <a:effectLst/>
                          <a:latin typeface="Calibri" pitchFamily="34" charset="0"/>
                        </a:rPr>
                        <a:t>GRI Sustainability Indicator Categories/Aspects</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0644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Organizational Governance</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Governance</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0644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Human Rights</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Human Rights</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0644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Labour Practices</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Labor Practices &amp; Decent Work</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0644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The Environment</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Environment</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7918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Fair Operating Practices</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Society: Corruption, Public Policy, Anti-competitive Behavior, etc. </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0644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Consumer Issues</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Product Responsibility </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579186">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Community Involvement &amp; Development</a:t>
                      </a: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Society: Community </a:t>
                      </a:r>
                    </a:p>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Economic: Indirect Economic  Impacts</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598301">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endParaRPr kumimoji="0" lang="en-US" sz="2000" b="0" i="0" u="none" strike="noStrike" cap="none" normalizeH="0" baseline="0" dirty="0">
                        <a:ln>
                          <a:noFill/>
                        </a:ln>
                        <a:solidFill>
                          <a:schemeClr val="tx1"/>
                        </a:solidFill>
                        <a:effectLst/>
                        <a:latin typeface="Calibri" pitchFamily="34" charset="0"/>
                      </a:endParaRPr>
                    </a:p>
                  </a:txBody>
                  <a:tcPr marL="91436" marR="91436"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pitchFamily="34" charset="0"/>
                        </a:rPr>
                        <a:t>Economic: Economic Performance, Market Performance, etc.</a:t>
                      </a:r>
                    </a:p>
                  </a:txBody>
                  <a:tcPr marL="91436" marR="91436"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pic>
        <p:nvPicPr>
          <p:cNvPr id="23589" name="Picture 36" descr="ISO bannerLeft_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6560" y="1649731"/>
            <a:ext cx="817910" cy="31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0" name="Picture 35" descr="GRI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164592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3891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765426" y="1"/>
            <a:ext cx="791527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eaLnBrk="1" hangingPunct="1">
              <a:spcBef>
                <a:spcPct val="0"/>
              </a:spcBef>
              <a:spcAft>
                <a:spcPct val="0"/>
              </a:spcAft>
              <a:buClrTx/>
              <a:buFontTx/>
              <a:buNone/>
            </a:pPr>
            <a:r>
              <a:rPr lang="en-US" altLang="en-US" sz="3200" dirty="0">
                <a:solidFill>
                  <a:srgbClr val="990000"/>
                </a:solidFill>
              </a:rPr>
              <a:t>Sustainability Topics that Stakeholders </a:t>
            </a:r>
          </a:p>
          <a:p>
            <a:pPr algn="ctr" eaLnBrk="1" hangingPunct="1">
              <a:spcBef>
                <a:spcPct val="0"/>
              </a:spcBef>
              <a:spcAft>
                <a:spcPct val="0"/>
              </a:spcAft>
              <a:buClrTx/>
              <a:buFontTx/>
              <a:buNone/>
            </a:pPr>
            <a:r>
              <a:rPr lang="en-US" altLang="en-US" sz="3200" dirty="0">
                <a:solidFill>
                  <a:srgbClr val="990000"/>
                </a:solidFill>
              </a:rPr>
              <a:t>Expect Companies to Address*</a:t>
            </a:r>
            <a:endParaRPr lang="en-US" altLang="en-US" dirty="0">
              <a:solidFill>
                <a:srgbClr val="990000"/>
              </a:solidFill>
            </a:endParaRPr>
          </a:p>
        </p:txBody>
      </p:sp>
      <p:sp>
        <p:nvSpPr>
          <p:cNvPr id="67587" name="Text Box 3"/>
          <p:cNvSpPr txBox="1">
            <a:spLocks noChangeArrowheads="1"/>
          </p:cNvSpPr>
          <p:nvPr/>
        </p:nvSpPr>
        <p:spPr bwMode="auto">
          <a:xfrm>
            <a:off x="3276600" y="1249362"/>
            <a:ext cx="6624638" cy="497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eaLnBrk="0" hangingPunct="0">
              <a:defRPr sz="3600" b="1">
                <a:solidFill>
                  <a:schemeClr val="tx1"/>
                </a:solidFill>
                <a:latin typeface="Arial" pitchFamily="34" charset="0"/>
                <a:cs typeface="Arial" pitchFamily="34" charset="0"/>
              </a:defRPr>
            </a:lvl1pPr>
            <a:lvl2pPr marL="460375"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Governance </a:t>
            </a:r>
            <a:r>
              <a:rPr lang="en-US" altLang="en-US" sz="1800" b="0" dirty="0">
                <a:solidFill>
                  <a:srgbClr val="000000"/>
                </a:solidFill>
              </a:rPr>
              <a:t>(oversight structures and systems  for legal and ethical</a:t>
            </a:r>
            <a:r>
              <a:rPr lang="en-US" altLang="en-US" sz="1800" dirty="0">
                <a:solidFill>
                  <a:srgbClr val="000000"/>
                </a:solidFill>
              </a:rPr>
              <a:t> </a:t>
            </a:r>
            <a:r>
              <a:rPr lang="en-US" altLang="en-US" sz="1800" b="0" dirty="0">
                <a:solidFill>
                  <a:srgbClr val="000000"/>
                </a:solidFill>
              </a:rPr>
              <a:t>compliance and risk control on below topics for organization and its supply chain)</a:t>
            </a:r>
          </a:p>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Human Rights</a:t>
            </a:r>
            <a:r>
              <a:rPr lang="en-US" altLang="en-US" sz="2000" b="0" dirty="0">
                <a:solidFill>
                  <a:srgbClr val="000000"/>
                </a:solidFill>
              </a:rPr>
              <a:t> </a:t>
            </a:r>
            <a:r>
              <a:rPr lang="en-US" altLang="en-US" sz="1800" b="0" dirty="0">
                <a:solidFill>
                  <a:srgbClr val="000000"/>
                </a:solidFill>
              </a:rPr>
              <a:t>(civil rights, nondiscrimination, etc.)</a:t>
            </a:r>
          </a:p>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Labor Practices</a:t>
            </a:r>
            <a:r>
              <a:rPr lang="en-US" altLang="en-US" sz="2000" b="0" dirty="0">
                <a:solidFill>
                  <a:srgbClr val="000000"/>
                </a:solidFill>
              </a:rPr>
              <a:t> </a:t>
            </a:r>
            <a:r>
              <a:rPr lang="en-US" altLang="en-US" sz="1800" b="0" dirty="0">
                <a:solidFill>
                  <a:srgbClr val="000000"/>
                </a:solidFill>
              </a:rPr>
              <a:t>(wages, working conditions, etc.)</a:t>
            </a:r>
          </a:p>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Environmental Issues</a:t>
            </a:r>
            <a:r>
              <a:rPr lang="en-US" altLang="en-US" sz="2000" b="0" dirty="0">
                <a:solidFill>
                  <a:srgbClr val="000000"/>
                </a:solidFill>
              </a:rPr>
              <a:t> </a:t>
            </a:r>
            <a:r>
              <a:rPr lang="en-US" altLang="en-US" sz="1800" b="0" dirty="0">
                <a:solidFill>
                  <a:srgbClr val="000000"/>
                </a:solidFill>
              </a:rPr>
              <a:t>(pollution, energy and resource conservation, biodiversity, etc.)</a:t>
            </a:r>
          </a:p>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Fair Operating Practices</a:t>
            </a:r>
            <a:r>
              <a:rPr lang="en-US" altLang="en-US" sz="2000" b="0" dirty="0">
                <a:solidFill>
                  <a:srgbClr val="000000"/>
                </a:solidFill>
              </a:rPr>
              <a:t> </a:t>
            </a:r>
            <a:r>
              <a:rPr lang="en-US" altLang="en-US" sz="1800" b="0" dirty="0">
                <a:solidFill>
                  <a:srgbClr val="000000"/>
                </a:solidFill>
              </a:rPr>
              <a:t>(anti-corruption, fair competition, etc.)</a:t>
            </a:r>
          </a:p>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Consumer/customer Issues</a:t>
            </a:r>
            <a:r>
              <a:rPr lang="en-US" altLang="en-US" sz="2000" b="0" dirty="0">
                <a:solidFill>
                  <a:srgbClr val="000000"/>
                </a:solidFill>
              </a:rPr>
              <a:t> </a:t>
            </a:r>
            <a:r>
              <a:rPr lang="en-US" altLang="en-US" sz="1800" b="0" dirty="0">
                <a:solidFill>
                  <a:srgbClr val="000000"/>
                </a:solidFill>
              </a:rPr>
              <a:t>(fair marketing, consumer safety, product compliance, etc.)</a:t>
            </a:r>
          </a:p>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Community Involvement &amp; Development</a:t>
            </a:r>
          </a:p>
          <a:p>
            <a:pPr eaLnBrk="1" hangingPunct="1">
              <a:lnSpc>
                <a:spcPct val="85000"/>
              </a:lnSpc>
              <a:spcBef>
                <a:spcPct val="50000"/>
              </a:spcBef>
              <a:buClr>
                <a:srgbClr val="003399"/>
              </a:buClr>
              <a:buFont typeface="Wingdings" pitchFamily="2" charset="2"/>
              <a:buChar char="q"/>
              <a:defRPr/>
            </a:pPr>
            <a:r>
              <a:rPr lang="en-US" altLang="en-US" sz="2000" dirty="0">
                <a:solidFill>
                  <a:srgbClr val="000099"/>
                </a:solidFill>
              </a:rPr>
              <a:t>Economic Viability of the Organization </a:t>
            </a:r>
            <a:r>
              <a:rPr lang="en-US" altLang="en-US" sz="1880" b="0" dirty="0">
                <a:solidFill>
                  <a:srgbClr val="000000"/>
                </a:solidFill>
              </a:rPr>
              <a:t>(GRI only)</a:t>
            </a:r>
          </a:p>
          <a:p>
            <a:pPr lvl="1" eaLnBrk="1" hangingPunct="1">
              <a:spcBef>
                <a:spcPct val="50000"/>
              </a:spcBef>
              <a:buClr>
                <a:srgbClr val="6699FF"/>
              </a:buClr>
              <a:buFontTx/>
              <a:buChar char="o"/>
              <a:defRPr/>
            </a:pPr>
            <a:endParaRPr lang="en-US" altLang="en-US" sz="2000" dirty="0">
              <a:solidFill>
                <a:srgbClr val="003399"/>
              </a:solidFill>
            </a:endParaRPr>
          </a:p>
        </p:txBody>
      </p:sp>
      <p:sp>
        <p:nvSpPr>
          <p:cNvPr id="24580" name="Text Box 4"/>
          <p:cNvSpPr txBox="1">
            <a:spLocks noChangeArrowheads="1"/>
          </p:cNvSpPr>
          <p:nvPr/>
        </p:nvSpPr>
        <p:spPr bwMode="auto">
          <a:xfrm>
            <a:off x="3276601" y="5791200"/>
            <a:ext cx="6376987"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r">
              <a:spcBef>
                <a:spcPct val="0"/>
              </a:spcBef>
              <a:spcAft>
                <a:spcPct val="0"/>
              </a:spcAft>
              <a:buClrTx/>
              <a:buFontTx/>
              <a:buNone/>
            </a:pPr>
            <a:r>
              <a:rPr lang="en-US" altLang="en-US" sz="1600" b="0" dirty="0">
                <a:solidFill>
                  <a:srgbClr val="000000"/>
                </a:solidFill>
              </a:rPr>
              <a:t>*Based on the GRI reporting guidelines and ISO 26000 SR standard</a:t>
            </a:r>
          </a:p>
        </p:txBody>
      </p:sp>
      <p:sp>
        <p:nvSpPr>
          <p:cNvPr id="7" name="TextBox 6"/>
          <p:cNvSpPr txBox="1"/>
          <p:nvPr/>
        </p:nvSpPr>
        <p:spPr>
          <a:xfrm>
            <a:off x="7315201" y="64008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28305203"/>
      </p:ext>
    </p:extLst>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52400"/>
            <a:ext cx="7162800" cy="1143000"/>
          </a:xfrm>
        </p:spPr>
        <p:txBody>
          <a:bodyPr/>
          <a:lstStyle/>
          <a:p>
            <a:r>
              <a:rPr lang="en-US" dirty="0"/>
              <a:t>UN Global Compact</a:t>
            </a:r>
            <a:br>
              <a:rPr lang="en-US" dirty="0"/>
            </a:br>
            <a:endParaRPr lang="en-US" dirty="0"/>
          </a:p>
        </p:txBody>
      </p:sp>
      <p:sp>
        <p:nvSpPr>
          <p:cNvPr id="3" name="Content Placeholder 2"/>
          <p:cNvSpPr>
            <a:spLocks noGrp="1"/>
          </p:cNvSpPr>
          <p:nvPr>
            <p:ph idx="1"/>
          </p:nvPr>
        </p:nvSpPr>
        <p:spPr>
          <a:xfrm>
            <a:off x="3093308" y="746555"/>
            <a:ext cx="7086600" cy="4525963"/>
          </a:xfrm>
        </p:spPr>
        <p:txBody>
          <a:bodyPr/>
          <a:lstStyle/>
          <a:p>
            <a:r>
              <a:rPr lang="en-US" sz="2000" dirty="0">
                <a:solidFill>
                  <a:schemeClr val="tx1"/>
                </a:solidFill>
              </a:rPr>
              <a:t>Globally most popular sustainability principles</a:t>
            </a:r>
          </a:p>
          <a:p>
            <a:r>
              <a:rPr lang="en-US" sz="2000" dirty="0">
                <a:solidFill>
                  <a:schemeClr val="tx1"/>
                </a:solidFill>
              </a:rPr>
              <a:t>Over 9,000 company signatories and 3,000 others, in 130 countries</a:t>
            </a:r>
          </a:p>
          <a:p>
            <a:pPr>
              <a:spcBef>
                <a:spcPts val="1800"/>
              </a:spcBef>
            </a:pPr>
            <a:r>
              <a:rPr lang="en-US" sz="2000" dirty="0">
                <a:solidFill>
                  <a:schemeClr val="tx1"/>
                </a:solidFill>
              </a:rPr>
              <a:t>Signatories must:</a:t>
            </a:r>
          </a:p>
          <a:p>
            <a:pPr marL="800100" lvl="1" indent="-342900">
              <a:spcBef>
                <a:spcPts val="1800"/>
              </a:spcBef>
              <a:buFont typeface="+mj-lt"/>
              <a:buAutoNum type="arabicPeriod"/>
            </a:pPr>
            <a:r>
              <a:rPr lang="en-US" sz="2000" dirty="0"/>
              <a:t>Have CEO and Board adopt UNGC Principles</a:t>
            </a:r>
          </a:p>
          <a:p>
            <a:pPr marL="800100" lvl="1" indent="-342900">
              <a:spcBef>
                <a:spcPts val="1800"/>
              </a:spcBef>
              <a:buFont typeface="+mj-lt"/>
              <a:buAutoNum type="arabicPeriod"/>
            </a:pPr>
            <a:r>
              <a:rPr lang="en-US" sz="2000" dirty="0"/>
              <a:t>Respect the Principles across operations and supply chains</a:t>
            </a:r>
          </a:p>
          <a:p>
            <a:pPr marL="800100" lvl="1" indent="-342900">
              <a:spcBef>
                <a:spcPts val="1800"/>
              </a:spcBef>
              <a:buFont typeface="+mj-lt"/>
              <a:buAutoNum type="arabicPeriod"/>
            </a:pPr>
            <a:r>
              <a:rPr lang="en-US" sz="2000" dirty="0"/>
              <a:t>Provide advocacy, collaboration and philanthropy for society</a:t>
            </a:r>
          </a:p>
          <a:p>
            <a:pPr marL="800100" lvl="1" indent="-342900">
              <a:spcBef>
                <a:spcPts val="1800"/>
              </a:spcBef>
              <a:buFont typeface="+mj-lt"/>
              <a:buAutoNum type="arabicPeriod"/>
            </a:pPr>
            <a:r>
              <a:rPr lang="en-US" sz="2000" dirty="0"/>
              <a:t>Submit an annual Communication on Progress (COP) report on conformance with the Principles (most use their GRI reports)</a:t>
            </a:r>
          </a:p>
          <a:p>
            <a:pPr marL="800100" lvl="1" indent="-342900">
              <a:spcBef>
                <a:spcPts val="1800"/>
              </a:spcBef>
              <a:buFont typeface="+mj-lt"/>
              <a:buAutoNum type="arabicPeriod"/>
            </a:pPr>
            <a:r>
              <a:rPr lang="en-US" sz="2000" dirty="0"/>
              <a:t>Participate in the relevant UNGC Local Network</a:t>
            </a:r>
          </a:p>
          <a:p>
            <a:pPr lvl="1"/>
            <a:endParaRPr lang="en-US" sz="1400" dirty="0"/>
          </a:p>
          <a:p>
            <a:pPr marL="457200" lvl="1" indent="0">
              <a:buNone/>
            </a:pPr>
            <a:endParaRPr lang="en-US" sz="1400" dirty="0"/>
          </a:p>
          <a:p>
            <a:pPr marL="0" indent="0">
              <a:buNone/>
            </a:pPr>
            <a:r>
              <a:rPr lang="en-US" sz="1200" kern="1200" dirty="0">
                <a:solidFill>
                  <a:srgbClr val="000000"/>
                </a:solidFill>
                <a:latin typeface="Arial" charset="0"/>
              </a:rPr>
              <a:t>			</a:t>
            </a:r>
            <a:endParaRPr lang="en-US" sz="2000" i="1" dirty="0"/>
          </a:p>
        </p:txBody>
      </p:sp>
      <p:sp>
        <p:nvSpPr>
          <p:cNvPr id="4" name="TextBox 3"/>
          <p:cNvSpPr txBox="1"/>
          <p:nvPr/>
        </p:nvSpPr>
        <p:spPr>
          <a:xfrm>
            <a:off x="7391401" y="64008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2084265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52400"/>
            <a:ext cx="7162800" cy="1143000"/>
          </a:xfrm>
        </p:spPr>
        <p:txBody>
          <a:bodyPr/>
          <a:lstStyle/>
          <a:p>
            <a:r>
              <a:rPr lang="en-US" dirty="0"/>
              <a:t>UN Global Compact</a:t>
            </a:r>
            <a:br>
              <a:rPr lang="en-US" dirty="0"/>
            </a:br>
            <a:endParaRPr lang="en-US" dirty="0"/>
          </a:p>
        </p:txBody>
      </p:sp>
      <p:sp>
        <p:nvSpPr>
          <p:cNvPr id="3" name="Content Placeholder 2"/>
          <p:cNvSpPr>
            <a:spLocks noGrp="1"/>
          </p:cNvSpPr>
          <p:nvPr>
            <p:ph idx="1"/>
          </p:nvPr>
        </p:nvSpPr>
        <p:spPr>
          <a:xfrm>
            <a:off x="3124200" y="762001"/>
            <a:ext cx="7086600" cy="4525963"/>
          </a:xfrm>
        </p:spPr>
        <p:txBody>
          <a:bodyPr/>
          <a:lstStyle/>
          <a:p>
            <a:r>
              <a:rPr lang="en-US" sz="2400" b="1" u="sng" dirty="0"/>
              <a:t>Human Rights*</a:t>
            </a:r>
          </a:p>
          <a:p>
            <a:pPr marL="0" indent="0">
              <a:buNone/>
            </a:pPr>
            <a:r>
              <a:rPr lang="en-US" sz="2400" dirty="0"/>
              <a:t>Businesses should:</a:t>
            </a:r>
          </a:p>
          <a:p>
            <a:pPr marL="457200" indent="-457200">
              <a:buFont typeface="+mj-lt"/>
              <a:buAutoNum type="arabicPeriod"/>
            </a:pPr>
            <a:r>
              <a:rPr lang="en-US" sz="2400" dirty="0"/>
              <a:t>support and respect the protection of internationally proclaimed </a:t>
            </a:r>
            <a:r>
              <a:rPr lang="en-US" sz="2400" b="1" dirty="0"/>
              <a:t>human rights; </a:t>
            </a:r>
            <a:r>
              <a:rPr lang="en-US" sz="2400" dirty="0"/>
              <a:t>and</a:t>
            </a:r>
          </a:p>
          <a:p>
            <a:pPr marL="457200" indent="-457200">
              <a:buFont typeface="+mj-lt"/>
              <a:buAutoNum type="arabicPeriod"/>
            </a:pPr>
            <a:r>
              <a:rPr lang="en-US" sz="2400" dirty="0"/>
              <a:t>make sure that they are </a:t>
            </a:r>
            <a:r>
              <a:rPr lang="en-US" sz="2400" b="1" dirty="0"/>
              <a:t>not complicit in human rights abuses. </a:t>
            </a:r>
          </a:p>
          <a:p>
            <a:pPr marL="457200" indent="-457200">
              <a:buFont typeface="+mj-lt"/>
              <a:buAutoNum type="arabicPeriod"/>
            </a:pPr>
            <a:endParaRPr lang="en-US" sz="2400" dirty="0"/>
          </a:p>
          <a:p>
            <a:pPr marL="0" indent="0">
              <a:buNone/>
            </a:pPr>
            <a:r>
              <a:rPr lang="en-US" sz="2000" i="1" dirty="0"/>
              <a:t>*UN Universal Declaration of Human Rights </a:t>
            </a:r>
            <a:r>
              <a:rPr lang="en-US" sz="2000" dirty="0"/>
              <a:t>covers, e.g.:</a:t>
            </a:r>
          </a:p>
          <a:p>
            <a:pPr>
              <a:buFont typeface="Wingdings" panose="05000000000000000000" pitchFamily="2" charset="2"/>
              <a:buChar char="§"/>
            </a:pPr>
            <a:r>
              <a:rPr lang="en-US" sz="1800" dirty="0"/>
              <a:t>freedoms of speech, religion, privacy, association, peaceful assembly; </a:t>
            </a:r>
          </a:p>
          <a:p>
            <a:pPr>
              <a:buFont typeface="Wingdings" panose="05000000000000000000" pitchFamily="2" charset="2"/>
              <a:buChar char="§"/>
            </a:pPr>
            <a:r>
              <a:rPr lang="en-US" sz="1800" dirty="0"/>
              <a:t>freedom from discrimination, slavery, arbitrary arrest and cruel punishment; and, </a:t>
            </a:r>
          </a:p>
          <a:p>
            <a:pPr>
              <a:buFont typeface="Wingdings" panose="05000000000000000000" pitchFamily="2" charset="2"/>
              <a:buChar char="§"/>
            </a:pPr>
            <a:r>
              <a:rPr lang="en-US" sz="1800" dirty="0"/>
              <a:t>rights to education, elections, marry at full age, work, good working conditions, </a:t>
            </a:r>
            <a:r>
              <a:rPr lang="en-US" sz="1800" dirty="0">
                <a:solidFill>
                  <a:srgbClr val="333399">
                    <a:lumMod val="75000"/>
                  </a:srgbClr>
                </a:solidFill>
              </a:rPr>
              <a:t>a decent standard of living, social security, </a:t>
            </a:r>
            <a:r>
              <a:rPr lang="en-US" sz="1800" dirty="0"/>
              <a:t>equal protection under law, presumption of innocence, competent courts, and</a:t>
            </a:r>
            <a:r>
              <a:rPr lang="en-US" sz="1800" dirty="0">
                <a:solidFill>
                  <a:srgbClr val="333399">
                    <a:lumMod val="75000"/>
                  </a:srgbClr>
                </a:solidFill>
              </a:rPr>
              <a:t> a nationality.</a:t>
            </a:r>
            <a:r>
              <a:rPr lang="en-US" sz="1800" dirty="0"/>
              <a:t> </a:t>
            </a:r>
          </a:p>
          <a:p>
            <a:pPr marL="0" indent="0">
              <a:buNone/>
            </a:pPr>
            <a:r>
              <a:rPr lang="en-US" sz="1200" kern="1200" dirty="0">
                <a:solidFill>
                  <a:srgbClr val="000000"/>
                </a:solidFill>
                <a:latin typeface="Arial" charset="0"/>
              </a:rPr>
              <a:t>				©2017 William Blackburn Consulting, Ltd</a:t>
            </a:r>
            <a:endParaRPr lang="en-US" sz="2000" i="1" dirty="0"/>
          </a:p>
        </p:txBody>
      </p:sp>
    </p:spTree>
    <p:extLst>
      <p:ext uri="{BB962C8B-B14F-4D97-AF65-F5344CB8AC3E}">
        <p14:creationId xmlns:p14="http://schemas.microsoft.com/office/powerpoint/2010/main" val="365910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 Global Compact</a:t>
            </a:r>
          </a:p>
        </p:txBody>
      </p:sp>
      <p:sp>
        <p:nvSpPr>
          <p:cNvPr id="3" name="Content Placeholder 2"/>
          <p:cNvSpPr>
            <a:spLocks noGrp="1"/>
          </p:cNvSpPr>
          <p:nvPr>
            <p:ph idx="1"/>
          </p:nvPr>
        </p:nvSpPr>
        <p:spPr>
          <a:xfrm>
            <a:off x="3124200" y="1447801"/>
            <a:ext cx="7086600" cy="4525963"/>
          </a:xfrm>
          <a:ln>
            <a:solidFill>
              <a:schemeClr val="accent1"/>
            </a:solidFill>
          </a:ln>
        </p:spPr>
        <p:txBody>
          <a:bodyPr/>
          <a:lstStyle/>
          <a:p>
            <a:r>
              <a:rPr lang="en-US" sz="2400" b="1" u="sng" dirty="0"/>
              <a:t>Labour</a:t>
            </a:r>
          </a:p>
          <a:p>
            <a:pPr marL="0" indent="0">
              <a:buNone/>
            </a:pPr>
            <a:r>
              <a:rPr lang="en-US" sz="2400" dirty="0"/>
              <a:t>Businesses should: </a:t>
            </a:r>
          </a:p>
          <a:p>
            <a:pPr marL="457200" indent="-457200">
              <a:buFont typeface="+mj-lt"/>
              <a:buAutoNum type="arabicPeriod" startAt="3"/>
            </a:pPr>
            <a:r>
              <a:rPr lang="en-US" sz="2400" dirty="0"/>
              <a:t>uphold the </a:t>
            </a:r>
            <a:r>
              <a:rPr lang="en-US" sz="2400" b="1" dirty="0"/>
              <a:t>freedom of association </a:t>
            </a:r>
            <a:r>
              <a:rPr lang="en-US" sz="2400" dirty="0"/>
              <a:t>and the effective recognition of the right to </a:t>
            </a:r>
            <a:r>
              <a:rPr lang="en-US" sz="2400" b="1" dirty="0"/>
              <a:t>collective bargaining</a:t>
            </a:r>
            <a:r>
              <a:rPr lang="en-US" sz="2400" dirty="0"/>
              <a:t>;</a:t>
            </a:r>
          </a:p>
          <a:p>
            <a:pPr marL="457200" indent="-457200">
              <a:buFont typeface="+mj-lt"/>
              <a:buAutoNum type="arabicPeriod" startAt="4"/>
            </a:pPr>
            <a:r>
              <a:rPr lang="en-US" sz="2400" dirty="0"/>
              <a:t>the elimination of all forms of </a:t>
            </a:r>
            <a:r>
              <a:rPr lang="en-US" sz="2400" b="1" dirty="0"/>
              <a:t>forced and compulsory labour</a:t>
            </a:r>
            <a:r>
              <a:rPr lang="en-US" sz="2400" dirty="0"/>
              <a:t>;</a:t>
            </a:r>
          </a:p>
          <a:p>
            <a:pPr marL="457200" indent="-457200">
              <a:buFont typeface="+mj-lt"/>
              <a:buAutoNum type="arabicPeriod" startAt="4"/>
            </a:pPr>
            <a:r>
              <a:rPr lang="en-US" sz="2400" dirty="0"/>
              <a:t>the effective abolition of </a:t>
            </a:r>
            <a:r>
              <a:rPr lang="en-US" sz="2400" b="1" dirty="0"/>
              <a:t>child labour</a:t>
            </a:r>
            <a:r>
              <a:rPr lang="en-US" sz="2400" dirty="0"/>
              <a:t>; and</a:t>
            </a:r>
          </a:p>
          <a:p>
            <a:pPr marL="457200" indent="-457200">
              <a:buFont typeface="+mj-lt"/>
              <a:buAutoNum type="arabicPeriod" startAt="4"/>
            </a:pPr>
            <a:r>
              <a:rPr lang="en-US" sz="2400" dirty="0"/>
              <a:t>the elimination of </a:t>
            </a:r>
            <a:r>
              <a:rPr lang="en-US" sz="2400" b="1" dirty="0"/>
              <a:t>discrimination</a:t>
            </a:r>
            <a:r>
              <a:rPr lang="en-US" sz="2400" dirty="0"/>
              <a:t> in respect of employment and occupation. </a:t>
            </a:r>
          </a:p>
          <a:p>
            <a:endParaRPr lang="en-US" dirty="0"/>
          </a:p>
        </p:txBody>
      </p:sp>
      <p:pic>
        <p:nvPicPr>
          <p:cNvPr id="4" name="Picture 3"/>
          <p:cNvPicPr>
            <a:picLocks noChangeAspect="1"/>
          </p:cNvPicPr>
          <p:nvPr/>
        </p:nvPicPr>
        <p:blipFill>
          <a:blip r:embed="rId2"/>
          <a:stretch>
            <a:fillRect/>
          </a:stretch>
        </p:blipFill>
        <p:spPr>
          <a:xfrm>
            <a:off x="7419879" y="6343995"/>
            <a:ext cx="3212870" cy="469433"/>
          </a:xfrm>
          <a:prstGeom prst="rect">
            <a:avLst/>
          </a:prstGeom>
        </p:spPr>
      </p:pic>
    </p:spTree>
    <p:extLst>
      <p:ext uri="{BB962C8B-B14F-4D97-AF65-F5344CB8AC3E}">
        <p14:creationId xmlns:p14="http://schemas.microsoft.com/office/powerpoint/2010/main" val="3888264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76200"/>
            <a:ext cx="7162800" cy="1143000"/>
          </a:xfrm>
        </p:spPr>
        <p:txBody>
          <a:bodyPr/>
          <a:lstStyle/>
          <a:p>
            <a:r>
              <a:rPr lang="en-US" dirty="0"/>
              <a:t>UN Global Compact</a:t>
            </a:r>
          </a:p>
        </p:txBody>
      </p:sp>
      <p:sp>
        <p:nvSpPr>
          <p:cNvPr id="3" name="Content Placeholder 2"/>
          <p:cNvSpPr>
            <a:spLocks noGrp="1"/>
          </p:cNvSpPr>
          <p:nvPr>
            <p:ph idx="1"/>
          </p:nvPr>
        </p:nvSpPr>
        <p:spPr>
          <a:xfrm>
            <a:off x="3124200" y="1066801"/>
            <a:ext cx="7086600" cy="4525963"/>
          </a:xfrm>
        </p:spPr>
        <p:txBody>
          <a:bodyPr/>
          <a:lstStyle/>
          <a:p>
            <a:r>
              <a:rPr lang="en-US" sz="2400" b="1" u="sng" dirty="0"/>
              <a:t>Environment</a:t>
            </a:r>
          </a:p>
          <a:p>
            <a:pPr marL="0" indent="0">
              <a:buNone/>
            </a:pPr>
            <a:r>
              <a:rPr lang="en-US" sz="2400" dirty="0"/>
              <a:t>Businesses should: </a:t>
            </a:r>
          </a:p>
          <a:p>
            <a:pPr marL="457200" indent="-457200">
              <a:buFont typeface="+mj-lt"/>
              <a:buAutoNum type="arabicPeriod" startAt="7"/>
            </a:pPr>
            <a:r>
              <a:rPr lang="en-US" sz="2400" dirty="0"/>
              <a:t>support a </a:t>
            </a:r>
            <a:r>
              <a:rPr lang="en-US" sz="2400" b="1" dirty="0"/>
              <a:t>precautionary approach </a:t>
            </a:r>
            <a:r>
              <a:rPr lang="en-US" sz="2400" dirty="0"/>
              <a:t>to environmental challenges;</a:t>
            </a:r>
          </a:p>
          <a:p>
            <a:pPr marL="457200" indent="-457200">
              <a:buFont typeface="+mj-lt"/>
              <a:buAutoNum type="arabicPeriod" startAt="7"/>
            </a:pPr>
            <a:r>
              <a:rPr lang="en-US" sz="2400" dirty="0"/>
              <a:t>undertake initiatives to promote </a:t>
            </a:r>
            <a:r>
              <a:rPr lang="en-US" sz="2400" b="1" dirty="0"/>
              <a:t>greater environmental responsibility</a:t>
            </a:r>
            <a:r>
              <a:rPr lang="en-US" sz="2400" dirty="0"/>
              <a:t>; and</a:t>
            </a:r>
          </a:p>
          <a:p>
            <a:pPr marL="457200" indent="-457200">
              <a:buFont typeface="+mj-lt"/>
              <a:buAutoNum type="arabicPeriod" startAt="7"/>
            </a:pPr>
            <a:r>
              <a:rPr lang="en-US" sz="2400" dirty="0"/>
              <a:t>encourage the development and diffusion of </a:t>
            </a:r>
            <a:r>
              <a:rPr lang="en-US" sz="2400" b="1" dirty="0"/>
              <a:t>environmentally friendly technologies</a:t>
            </a:r>
            <a:r>
              <a:rPr lang="en-US" sz="2400" dirty="0"/>
              <a:t>. </a:t>
            </a:r>
          </a:p>
          <a:p>
            <a:pPr marL="457200" indent="-457200">
              <a:buFont typeface="+mj-lt"/>
              <a:buAutoNum type="arabicPeriod" startAt="7"/>
            </a:pPr>
            <a:endParaRPr lang="en-US" sz="2400" dirty="0"/>
          </a:p>
          <a:p>
            <a:r>
              <a:rPr lang="en-US" sz="2400" b="1" u="sng" dirty="0"/>
              <a:t>Anti-Corruption</a:t>
            </a:r>
          </a:p>
          <a:p>
            <a:pPr marL="0" indent="0">
              <a:buNone/>
            </a:pPr>
            <a:r>
              <a:rPr lang="en-US" sz="2400" dirty="0"/>
              <a:t>10. Businesses should work against </a:t>
            </a:r>
            <a:r>
              <a:rPr lang="en-US" sz="2400" b="1" dirty="0"/>
              <a:t>corruption </a:t>
            </a:r>
            <a:r>
              <a:rPr lang="en-US" sz="2400" dirty="0"/>
              <a:t>in all its forms, including extortion and bribery.</a:t>
            </a:r>
          </a:p>
          <a:p>
            <a:pPr marL="0" indent="0">
              <a:buNone/>
            </a:pPr>
            <a:r>
              <a:rPr lang="en-US" sz="1200" kern="1200" dirty="0">
                <a:solidFill>
                  <a:srgbClr val="000000"/>
                </a:solidFill>
                <a:latin typeface="Arial" charset="0"/>
              </a:rPr>
              <a:t>				</a:t>
            </a:r>
          </a:p>
          <a:p>
            <a:pPr marL="0" indent="0">
              <a:buNone/>
            </a:pPr>
            <a:r>
              <a:rPr lang="en-US" sz="1200" kern="1200" dirty="0">
                <a:solidFill>
                  <a:srgbClr val="000000"/>
                </a:solidFill>
                <a:latin typeface="Arial" charset="0"/>
              </a:rPr>
              <a:t>				©2017 William Blackburn Consulting, Ltd</a:t>
            </a:r>
            <a:endParaRPr lang="en-US" dirty="0"/>
          </a:p>
        </p:txBody>
      </p:sp>
    </p:spTree>
    <p:extLst>
      <p:ext uri="{BB962C8B-B14F-4D97-AF65-F5344CB8AC3E}">
        <p14:creationId xmlns:p14="http://schemas.microsoft.com/office/powerpoint/2010/main" val="2418309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260" y="990600"/>
            <a:ext cx="9137741"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00200" y="152401"/>
            <a:ext cx="9067800" cy="646331"/>
          </a:xfrm>
          <a:prstGeom prst="rect">
            <a:avLst/>
          </a:prstGeom>
          <a:noFill/>
        </p:spPr>
        <p:txBody>
          <a:bodyPr wrap="square" rtlCol="0">
            <a:spAutoFit/>
          </a:bodyPr>
          <a:lstStyle/>
          <a:p>
            <a:pPr algn="ctr"/>
            <a:r>
              <a:rPr lang="en-US" sz="3600" b="1" u="sng" dirty="0">
                <a:solidFill>
                  <a:srgbClr val="800000"/>
                </a:solidFill>
              </a:rPr>
              <a:t>2015-30 SDG Topics</a:t>
            </a:r>
          </a:p>
        </p:txBody>
      </p:sp>
    </p:spTree>
    <p:extLst>
      <p:ext uri="{BB962C8B-B14F-4D97-AF65-F5344CB8AC3E}">
        <p14:creationId xmlns:p14="http://schemas.microsoft.com/office/powerpoint/2010/main" val="354094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743200" y="0"/>
            <a:ext cx="7924800" cy="1143000"/>
          </a:xfrm>
        </p:spPr>
        <p:txBody>
          <a:bodyPr/>
          <a:lstStyle/>
          <a:p>
            <a:pPr>
              <a:lnSpc>
                <a:spcPct val="90000"/>
              </a:lnSpc>
            </a:pPr>
            <a:r>
              <a:rPr lang="en-US" altLang="en-US" sz="2800" dirty="0">
                <a:solidFill>
                  <a:srgbClr val="990000"/>
                </a:solidFill>
              </a:rPr>
              <a:t>Issues Addressed by the</a:t>
            </a:r>
            <a:br>
              <a:rPr lang="en-US" altLang="en-US" sz="2800" dirty="0">
                <a:solidFill>
                  <a:srgbClr val="990000"/>
                </a:solidFill>
              </a:rPr>
            </a:br>
            <a:r>
              <a:rPr lang="en-US" altLang="en-US" sz="2800" dirty="0">
                <a:solidFill>
                  <a:srgbClr val="990000"/>
                </a:solidFill>
              </a:rPr>
              <a:t>2015-30 UN Sustainable Development Goals</a:t>
            </a:r>
          </a:p>
        </p:txBody>
      </p:sp>
      <p:sp>
        <p:nvSpPr>
          <p:cNvPr id="26627" name="Rectangle 3"/>
          <p:cNvSpPr>
            <a:spLocks noGrp="1" noChangeArrowheads="1"/>
          </p:cNvSpPr>
          <p:nvPr>
            <p:ph type="body" idx="1"/>
          </p:nvPr>
        </p:nvSpPr>
        <p:spPr>
          <a:xfrm>
            <a:off x="2895600" y="1038226"/>
            <a:ext cx="8229600" cy="4676775"/>
          </a:xfrm>
        </p:spPr>
        <p:txBody>
          <a:bodyPr/>
          <a:lstStyle/>
          <a:p>
            <a:pPr marL="688975" indent="-457200">
              <a:spcBef>
                <a:spcPct val="0"/>
              </a:spcBef>
              <a:spcAft>
                <a:spcPts val="600"/>
              </a:spcAft>
              <a:buFont typeface="Wingdings" pitchFamily="2" charset="2"/>
              <a:buAutoNum type="arabicPeriod"/>
            </a:pPr>
            <a:r>
              <a:rPr lang="en-US" altLang="en-US" sz="2000" dirty="0"/>
              <a:t>Extreme poverty and hunger</a:t>
            </a:r>
          </a:p>
          <a:p>
            <a:pPr marL="688975" indent="-457200">
              <a:spcBef>
                <a:spcPct val="0"/>
              </a:spcBef>
              <a:spcAft>
                <a:spcPts val="600"/>
              </a:spcAft>
              <a:buFont typeface="Wingdings" pitchFamily="2" charset="2"/>
              <a:buAutoNum type="arabicPeriod"/>
            </a:pPr>
            <a:r>
              <a:rPr lang="en-US" altLang="en-US" sz="2000" dirty="0"/>
              <a:t>Universal primary education</a:t>
            </a:r>
          </a:p>
          <a:p>
            <a:pPr marL="688975" indent="-457200">
              <a:spcBef>
                <a:spcPct val="0"/>
              </a:spcBef>
              <a:spcAft>
                <a:spcPts val="600"/>
              </a:spcAft>
              <a:buFont typeface="Wingdings" pitchFamily="2" charset="2"/>
              <a:buAutoNum type="arabicPeriod"/>
            </a:pPr>
            <a:r>
              <a:rPr lang="en-US" altLang="en-US" sz="2000" dirty="0"/>
              <a:t>Gender equality </a:t>
            </a:r>
          </a:p>
          <a:p>
            <a:pPr marL="688975" indent="-457200">
              <a:spcBef>
                <a:spcPct val="0"/>
              </a:spcBef>
              <a:spcAft>
                <a:spcPts val="600"/>
              </a:spcAft>
              <a:buFont typeface="Wingdings" pitchFamily="2" charset="2"/>
              <a:buAutoNum type="arabicPeriod"/>
            </a:pPr>
            <a:r>
              <a:rPr lang="en-US" altLang="en-US" sz="2000" dirty="0"/>
              <a:t>Better health (HIV/AIDS, malaria                                                         and other diseases; child mortality,                                       maternal mortality and health, etc.)</a:t>
            </a:r>
          </a:p>
          <a:p>
            <a:pPr marL="688975" indent="-457200">
              <a:spcBef>
                <a:spcPct val="0"/>
              </a:spcBef>
              <a:spcAft>
                <a:spcPts val="600"/>
              </a:spcAft>
              <a:buFont typeface="Wingdings" pitchFamily="2" charset="2"/>
              <a:buAutoNum type="arabicPeriod"/>
            </a:pPr>
            <a:r>
              <a:rPr lang="en-US" altLang="en-US" sz="2000" dirty="0"/>
              <a:t>Environmental progress (climate change,                             water &amp; sanitation, biodiversity, oceans, forests, etc.)</a:t>
            </a:r>
          </a:p>
          <a:p>
            <a:pPr marL="688975" indent="-457200">
              <a:spcBef>
                <a:spcPct val="0"/>
              </a:spcBef>
              <a:spcAft>
                <a:spcPts val="600"/>
              </a:spcAft>
              <a:buFont typeface="Wingdings" pitchFamily="2" charset="2"/>
              <a:buAutoNum type="arabicPeriod"/>
            </a:pPr>
            <a:r>
              <a:rPr lang="en-US" altLang="en-US" sz="2000" dirty="0"/>
              <a:t>Access to sustainable energy</a:t>
            </a:r>
          </a:p>
          <a:p>
            <a:pPr marL="688975" indent="-457200">
              <a:spcBef>
                <a:spcPct val="0"/>
              </a:spcBef>
              <a:spcAft>
                <a:spcPts val="600"/>
              </a:spcAft>
              <a:buFont typeface="Wingdings" pitchFamily="2" charset="2"/>
              <a:buAutoNum type="arabicPeriod"/>
            </a:pPr>
            <a:r>
              <a:rPr lang="en-US" altLang="en-US" sz="2000" dirty="0"/>
              <a:t>Sustainable industrialization, consumption &amp; production</a:t>
            </a:r>
          </a:p>
          <a:p>
            <a:pPr marL="688975" indent="-457200">
              <a:spcBef>
                <a:spcPct val="0"/>
              </a:spcBef>
              <a:spcAft>
                <a:spcPts val="600"/>
              </a:spcAft>
              <a:buFont typeface="Wingdings" pitchFamily="2" charset="2"/>
              <a:buAutoNum type="arabicPeriod"/>
            </a:pPr>
            <a:r>
              <a:rPr lang="en-US" altLang="en-US" sz="2000" dirty="0"/>
              <a:t>Full employment</a:t>
            </a:r>
          </a:p>
          <a:p>
            <a:pPr marL="688975" indent="-457200">
              <a:spcBef>
                <a:spcPct val="0"/>
              </a:spcBef>
              <a:spcAft>
                <a:spcPts val="600"/>
              </a:spcAft>
              <a:buFont typeface="Wingdings" pitchFamily="2" charset="2"/>
              <a:buAutoNum type="arabicPeriod"/>
            </a:pPr>
            <a:r>
              <a:rPr lang="en-US" altLang="en-US" sz="2000" dirty="0"/>
              <a:t>Safe, peaceful communities; access to justice</a:t>
            </a:r>
          </a:p>
          <a:p>
            <a:pPr marL="688975" indent="-457200">
              <a:spcBef>
                <a:spcPct val="0"/>
              </a:spcBef>
              <a:spcAft>
                <a:spcPts val="600"/>
              </a:spcAft>
              <a:buFont typeface="Wingdings" pitchFamily="2" charset="2"/>
              <a:buAutoNum type="arabicPeriod"/>
            </a:pPr>
            <a:r>
              <a:rPr lang="en-US" altLang="en-US" sz="2000" dirty="0"/>
              <a:t>Global partnerships to help developing nations</a:t>
            </a:r>
          </a:p>
        </p:txBody>
      </p:sp>
      <p:pic>
        <p:nvPicPr>
          <p:cNvPr id="26628" name="Picture 4" descr="sl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4314" y="1295401"/>
            <a:ext cx="245268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204076" y="60198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4162509254"/>
      </p:ext>
    </p:extLst>
  </p:cSld>
  <p:clrMapOvr>
    <a:masterClrMapping/>
  </p:clrMapOvr>
  <p:transition>
    <p:randomBa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19400" y="685800"/>
            <a:ext cx="7620000" cy="914400"/>
          </a:xfrm>
        </p:spPr>
        <p:txBody>
          <a:bodyPr/>
          <a:lstStyle/>
          <a:p>
            <a:r>
              <a:rPr lang="en-US" altLang="en-US" sz="3200" dirty="0">
                <a:solidFill>
                  <a:srgbClr val="990000"/>
                </a:solidFill>
              </a:rPr>
              <a:t>Commitment to Values &amp; Integration are Keys to Sustainability Leadership</a:t>
            </a:r>
            <a:r>
              <a:rPr lang="en-US" altLang="en-US" dirty="0">
                <a:solidFill>
                  <a:srgbClr val="990000"/>
                </a:solidFill>
              </a:rPr>
              <a:t/>
            </a:r>
            <a:br>
              <a:rPr lang="en-US" altLang="en-US" dirty="0">
                <a:solidFill>
                  <a:srgbClr val="990000"/>
                </a:solidFill>
              </a:rPr>
            </a:br>
            <a:r>
              <a:rPr lang="en-US" altLang="en-US" sz="2800" dirty="0">
                <a:solidFill>
                  <a:schemeClr val="tx1"/>
                </a:solidFill>
              </a:rPr>
              <a:t/>
            </a:r>
            <a:br>
              <a:rPr lang="en-US" altLang="en-US" sz="2800" dirty="0">
                <a:solidFill>
                  <a:schemeClr val="tx1"/>
                </a:solidFill>
              </a:rPr>
            </a:br>
            <a:endParaRPr lang="en-US" altLang="en-US" sz="1800" dirty="0">
              <a:solidFill>
                <a:srgbClr val="990000"/>
              </a:solidFill>
            </a:endParaRPr>
          </a:p>
        </p:txBody>
      </p:sp>
      <p:sp>
        <p:nvSpPr>
          <p:cNvPr id="396291" name="Rectangle 3"/>
          <p:cNvSpPr>
            <a:spLocks noGrp="1" noChangeArrowheads="1"/>
          </p:cNvSpPr>
          <p:nvPr>
            <p:ph type="body" idx="1"/>
          </p:nvPr>
        </p:nvSpPr>
        <p:spPr>
          <a:xfrm>
            <a:off x="2819400" y="1676400"/>
            <a:ext cx="7848600" cy="3886200"/>
          </a:xfrm>
        </p:spPr>
        <p:txBody>
          <a:bodyPr/>
          <a:lstStyle/>
          <a:p>
            <a:pPr>
              <a:lnSpc>
                <a:spcPts val="2880"/>
              </a:lnSpc>
              <a:spcBef>
                <a:spcPts val="0"/>
              </a:spcBef>
              <a:buClr>
                <a:srgbClr val="003399"/>
              </a:buClr>
              <a:defRPr/>
            </a:pPr>
            <a:r>
              <a:rPr lang="en-US" kern="1200" dirty="0">
                <a:solidFill>
                  <a:srgbClr val="000000"/>
                </a:solidFill>
                <a:ea typeface="Times New Roman"/>
                <a:cs typeface="Arial" charset="0"/>
              </a:rPr>
              <a:t>“</a:t>
            </a:r>
            <a:r>
              <a:rPr lang="en-US" sz="2400" kern="1200" dirty="0">
                <a:solidFill>
                  <a:srgbClr val="000000"/>
                </a:solidFill>
                <a:ea typeface="Times New Roman"/>
                <a:cs typeface="Arial" charset="0"/>
              </a:rPr>
              <a:t>Companies…are now increasingly </a:t>
            </a:r>
            <a:r>
              <a:rPr lang="en-US" sz="2400" u="sng" kern="1200" dirty="0">
                <a:solidFill>
                  <a:srgbClr val="000000"/>
                </a:solidFill>
                <a:ea typeface="Times New Roman"/>
                <a:cs typeface="Arial" charset="0"/>
              </a:rPr>
              <a:t>integrating</a:t>
            </a:r>
            <a:r>
              <a:rPr lang="en-US" sz="2400" kern="1200" dirty="0">
                <a:solidFill>
                  <a:srgbClr val="000000"/>
                </a:solidFill>
                <a:ea typeface="Times New Roman"/>
                <a:cs typeface="Arial" charset="0"/>
              </a:rPr>
              <a:t> sustainability into how they manage every aspect of the business…” </a:t>
            </a:r>
            <a:r>
              <a:rPr lang="en-US" sz="1800" kern="1200" dirty="0">
                <a:solidFill>
                  <a:srgbClr val="000000"/>
                </a:solidFill>
                <a:ea typeface="Times New Roman"/>
                <a:cs typeface="Arial" charset="0"/>
              </a:rPr>
              <a:t>--</a:t>
            </a:r>
            <a:r>
              <a:rPr lang="en-US" altLang="en-US" sz="1800" dirty="0"/>
              <a:t>2014 Study by National Association of Environmental Management (NAEM)</a:t>
            </a:r>
          </a:p>
          <a:p>
            <a:pPr marL="0" indent="0">
              <a:buClr>
                <a:srgbClr val="003399"/>
              </a:buClr>
              <a:buNone/>
              <a:defRPr/>
            </a:pPr>
            <a:endParaRPr lang="en-US" altLang="en-US" sz="1800" dirty="0"/>
          </a:p>
          <a:p>
            <a:pPr>
              <a:lnSpc>
                <a:spcPts val="2900"/>
              </a:lnSpc>
              <a:spcBef>
                <a:spcPts val="0"/>
              </a:spcBef>
              <a:buClr>
                <a:srgbClr val="003399"/>
              </a:buClr>
              <a:defRPr/>
            </a:pPr>
            <a:r>
              <a:rPr lang="en-US" sz="2400" kern="1200" dirty="0">
                <a:solidFill>
                  <a:srgbClr val="000000"/>
                </a:solidFill>
                <a:ea typeface="Times New Roman"/>
                <a:cs typeface="Arial" charset="0"/>
              </a:rPr>
              <a:t>A long term commitment to sustainability </a:t>
            </a:r>
            <a:r>
              <a:rPr lang="en-US" sz="2400" u="sng" kern="1200" dirty="0">
                <a:solidFill>
                  <a:srgbClr val="000000"/>
                </a:solidFill>
                <a:ea typeface="Times New Roman"/>
                <a:cs typeface="Arial" charset="0"/>
              </a:rPr>
              <a:t>values</a:t>
            </a:r>
            <a:r>
              <a:rPr lang="en-US" sz="2400" kern="1200" dirty="0">
                <a:solidFill>
                  <a:srgbClr val="000000"/>
                </a:solidFill>
                <a:ea typeface="Times New Roman"/>
                <a:cs typeface="Arial" charset="0"/>
              </a:rPr>
              <a:t> </a:t>
            </a:r>
            <a:r>
              <a:rPr lang="en-US" sz="2400" u="sng" kern="1200" dirty="0">
                <a:solidFill>
                  <a:srgbClr val="000000"/>
                </a:solidFill>
                <a:ea typeface="Times New Roman"/>
                <a:cs typeface="Arial" charset="0"/>
              </a:rPr>
              <a:t>integrated</a:t>
            </a:r>
            <a:r>
              <a:rPr lang="en-US" sz="2400" kern="1200" dirty="0">
                <a:solidFill>
                  <a:srgbClr val="000000"/>
                </a:solidFill>
                <a:ea typeface="Times New Roman"/>
                <a:cs typeface="Arial" charset="0"/>
              </a:rPr>
              <a:t> deeply within the organization, along with ambitious targets and polices, are the primary reasons a company is considered a sustainability leader. </a:t>
            </a:r>
            <a:r>
              <a:rPr lang="en-US" kern="1200" dirty="0">
                <a:solidFill>
                  <a:srgbClr val="000000"/>
                </a:solidFill>
                <a:ea typeface="Times New Roman"/>
                <a:cs typeface="Arial" charset="0"/>
              </a:rPr>
              <a:t>--</a:t>
            </a:r>
            <a:r>
              <a:rPr lang="en-US" altLang="en-US" sz="1800" dirty="0"/>
              <a:t>2014 GlobeScan/SustainAbility survey of over 800 experts in 87 countries</a:t>
            </a:r>
          </a:p>
        </p:txBody>
      </p:sp>
      <p:sp>
        <p:nvSpPr>
          <p:cNvPr id="27652" name="Text Box 4"/>
          <p:cNvSpPr txBox="1">
            <a:spLocks noChangeArrowheads="1"/>
          </p:cNvSpPr>
          <p:nvPr/>
        </p:nvSpPr>
        <p:spPr bwMode="auto">
          <a:xfrm>
            <a:off x="9221789" y="1649414"/>
            <a:ext cx="149643" cy="44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FontTx/>
              <a:buNone/>
            </a:pPr>
            <a:endParaRPr lang="en-US" altLang="en-US" dirty="0">
              <a:solidFill>
                <a:srgbClr val="000000"/>
              </a:solidFill>
            </a:endParaRPr>
          </a:p>
        </p:txBody>
      </p:sp>
      <p:sp>
        <p:nvSpPr>
          <p:cNvPr id="8" name="TextBox 7"/>
          <p:cNvSpPr txBox="1"/>
          <p:nvPr/>
        </p:nvSpPr>
        <p:spPr>
          <a:xfrm>
            <a:off x="7239001" y="59436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solidFill>
                  <a:srgbClr val="000000"/>
                </a:solidFill>
                <a:latin typeface="Arial" charset="0"/>
                <a:cs typeface="Arial" charset="0"/>
              </a:rPr>
              <a:t>©2014 William Blackburn Consulting, Ltd.</a:t>
            </a:r>
            <a:endParaRPr lang="en-US" sz="1200" u="sng" dirty="0">
              <a:solidFill>
                <a:srgbClr val="000000"/>
              </a:solidFill>
              <a:latin typeface="Arial" charset="0"/>
              <a:cs typeface="Arial" charset="0"/>
            </a:endParaRPr>
          </a:p>
        </p:txBody>
      </p:sp>
      <p:sp>
        <p:nvSpPr>
          <p:cNvPr id="6" name="TextBox 5"/>
          <p:cNvSpPr txBox="1"/>
          <p:nvPr/>
        </p:nvSpPr>
        <p:spPr>
          <a:xfrm>
            <a:off x="7239001" y="59436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230077376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96291">
                                            <p:txEl>
                                              <p:pRg st="2" end="2"/>
                                            </p:txEl>
                                          </p:spTgt>
                                        </p:tgtEl>
                                        <p:attrNameLst>
                                          <p:attrName>style.visibility</p:attrName>
                                        </p:attrNameLst>
                                      </p:cBhvr>
                                      <p:to>
                                        <p:strVal val="visible"/>
                                      </p:to>
                                    </p:set>
                                    <p:animEffect transition="in" filter="fade">
                                      <p:cBhvr>
                                        <p:cTn id="7" dur="500"/>
                                        <p:tgtEl>
                                          <p:spTgt spid="396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981200"/>
            <a:ext cx="7924800" cy="1143000"/>
          </a:xfrm>
        </p:spPr>
        <p:txBody>
          <a:bodyPr/>
          <a:lstStyle/>
          <a:p>
            <a:r>
              <a:rPr lang="en-US" dirty="0">
                <a:solidFill>
                  <a:srgbClr val="990000"/>
                </a:solidFill>
              </a:rPr>
              <a:t>Part I. The Pursuit of Sustainability by Business: </a:t>
            </a:r>
            <a:r>
              <a:rPr lang="en-US" u="sng" dirty="0">
                <a:solidFill>
                  <a:srgbClr val="990000"/>
                </a:solidFill>
              </a:rPr>
              <a:t>What </a:t>
            </a:r>
          </a:p>
        </p:txBody>
      </p:sp>
      <p:pic>
        <p:nvPicPr>
          <p:cNvPr id="3" name="Picture 2"/>
          <p:cNvPicPr>
            <a:picLocks noChangeAspect="1"/>
          </p:cNvPicPr>
          <p:nvPr/>
        </p:nvPicPr>
        <p:blipFill>
          <a:blip r:embed="rId2"/>
          <a:stretch>
            <a:fillRect/>
          </a:stretch>
        </p:blipFill>
        <p:spPr>
          <a:xfrm>
            <a:off x="7162800" y="6172201"/>
            <a:ext cx="3212870" cy="469433"/>
          </a:xfrm>
          <a:prstGeom prst="rect">
            <a:avLst/>
          </a:prstGeom>
        </p:spPr>
      </p:pic>
    </p:spTree>
    <p:extLst>
      <p:ext uri="{BB962C8B-B14F-4D97-AF65-F5344CB8AC3E}">
        <p14:creationId xmlns:p14="http://schemas.microsoft.com/office/powerpoint/2010/main" val="92590204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429000" y="718821"/>
            <a:ext cx="5829300" cy="1143000"/>
          </a:xfrm>
          <a:noFill/>
        </p:spPr>
        <p:txBody>
          <a:bodyPr/>
          <a:lstStyle/>
          <a:p>
            <a:r>
              <a:rPr lang="en-US" altLang="en-US" sz="3500" i="1" dirty="0">
                <a:solidFill>
                  <a:srgbClr val="990000"/>
                </a:solidFill>
              </a:rPr>
              <a:t>Practical</a:t>
            </a:r>
            <a:r>
              <a:rPr lang="en-US" altLang="en-US" sz="3500" dirty="0">
                <a:solidFill>
                  <a:srgbClr val="990000"/>
                </a:solidFill>
              </a:rPr>
              <a:t> Definition of </a:t>
            </a:r>
            <a:br>
              <a:rPr lang="en-US" altLang="en-US" sz="3500" dirty="0">
                <a:solidFill>
                  <a:srgbClr val="990000"/>
                </a:solidFill>
              </a:rPr>
            </a:br>
            <a:r>
              <a:rPr lang="en-US" altLang="en-US" sz="3500" dirty="0">
                <a:solidFill>
                  <a:srgbClr val="990000"/>
                </a:solidFill>
              </a:rPr>
              <a:t>Sustainability</a:t>
            </a:r>
            <a:r>
              <a:rPr lang="en-US" altLang="en-US" sz="3200" dirty="0">
                <a:solidFill>
                  <a:srgbClr val="990000"/>
                </a:solidFill>
              </a:rPr>
              <a:t/>
            </a:r>
            <a:br>
              <a:rPr lang="en-US" altLang="en-US" sz="3200" dirty="0">
                <a:solidFill>
                  <a:srgbClr val="990000"/>
                </a:solidFill>
              </a:rPr>
            </a:br>
            <a:r>
              <a:rPr lang="en-US" altLang="en-US" sz="3200" dirty="0">
                <a:solidFill>
                  <a:srgbClr val="000099"/>
                </a:solidFill>
              </a:rPr>
              <a:t>“The 2 Rs”</a:t>
            </a:r>
            <a:r>
              <a:rPr lang="en-US" altLang="en-US" sz="3200" dirty="0">
                <a:solidFill>
                  <a:schemeClr val="tx1"/>
                </a:solidFill>
              </a:rPr>
              <a:t> </a:t>
            </a:r>
            <a:r>
              <a:rPr lang="en-US" altLang="en-US" sz="2800" dirty="0">
                <a:solidFill>
                  <a:schemeClr val="tx1"/>
                </a:solidFill>
              </a:rPr>
              <a:t/>
            </a:r>
            <a:br>
              <a:rPr lang="en-US" altLang="en-US" sz="2800" dirty="0">
                <a:solidFill>
                  <a:schemeClr val="tx1"/>
                </a:solidFill>
              </a:rPr>
            </a:br>
            <a:endParaRPr lang="en-US" altLang="en-US" sz="1800" dirty="0">
              <a:solidFill>
                <a:srgbClr val="990000"/>
              </a:solidFill>
            </a:endParaRPr>
          </a:p>
        </p:txBody>
      </p:sp>
      <p:sp>
        <p:nvSpPr>
          <p:cNvPr id="396291" name="Rectangle 3"/>
          <p:cNvSpPr>
            <a:spLocks noGrp="1" noChangeArrowheads="1"/>
          </p:cNvSpPr>
          <p:nvPr>
            <p:ph type="body" idx="1"/>
          </p:nvPr>
        </p:nvSpPr>
        <p:spPr>
          <a:xfrm>
            <a:off x="3124200" y="1981200"/>
            <a:ext cx="7289800" cy="3886200"/>
          </a:xfrm>
          <a:noFill/>
        </p:spPr>
        <p:txBody>
          <a:bodyPr/>
          <a:lstStyle/>
          <a:p>
            <a:pPr>
              <a:lnSpc>
                <a:spcPts val="4500"/>
              </a:lnSpc>
              <a:spcBef>
                <a:spcPts val="0"/>
              </a:spcBef>
              <a:buClr>
                <a:srgbClr val="003399"/>
              </a:buClr>
              <a:buNone/>
            </a:pPr>
            <a:r>
              <a:rPr lang="en-US" altLang="en-US" sz="2800" u="sng" dirty="0"/>
              <a:t>Values-driven management </a:t>
            </a:r>
            <a:r>
              <a:rPr lang="en-US" altLang="en-US" sz="2800" dirty="0"/>
              <a:t>based on---</a:t>
            </a:r>
            <a:r>
              <a:rPr lang="en-US" altLang="en-US" sz="2800" dirty="0">
                <a:solidFill>
                  <a:srgbClr val="000099"/>
                </a:solidFill>
              </a:rPr>
              <a:t> </a:t>
            </a:r>
          </a:p>
          <a:p>
            <a:pPr>
              <a:lnSpc>
                <a:spcPts val="4500"/>
              </a:lnSpc>
              <a:spcBef>
                <a:spcPts val="0"/>
              </a:spcBef>
              <a:buClr>
                <a:srgbClr val="003399"/>
              </a:buClr>
            </a:pPr>
            <a:r>
              <a:rPr lang="en-US" altLang="en-US" sz="2400" b="1" u="sng" dirty="0">
                <a:solidFill>
                  <a:srgbClr val="000099"/>
                </a:solidFill>
              </a:rPr>
              <a:t>R</a:t>
            </a:r>
            <a:r>
              <a:rPr lang="en-US" altLang="en-US" sz="2400" u="sng" dirty="0">
                <a:solidFill>
                  <a:srgbClr val="000099"/>
                </a:solidFill>
              </a:rPr>
              <a:t>espect</a:t>
            </a:r>
            <a:r>
              <a:rPr lang="en-US" altLang="en-US" sz="2400" dirty="0">
                <a:solidFill>
                  <a:srgbClr val="000099"/>
                </a:solidFill>
              </a:rPr>
              <a:t>: </a:t>
            </a:r>
            <a:r>
              <a:rPr lang="en-US" altLang="en-US" sz="2400" dirty="0"/>
              <a:t>for people and other living things;</a:t>
            </a:r>
          </a:p>
          <a:p>
            <a:pPr>
              <a:spcBef>
                <a:spcPts val="0"/>
              </a:spcBef>
              <a:buClr>
                <a:srgbClr val="003399"/>
              </a:buClr>
            </a:pPr>
            <a:r>
              <a:rPr lang="en-US" altLang="en-US" sz="2400" b="1" u="sng" dirty="0">
                <a:solidFill>
                  <a:srgbClr val="000099"/>
                </a:solidFill>
              </a:rPr>
              <a:t>R</a:t>
            </a:r>
            <a:r>
              <a:rPr lang="en-US" altLang="en-US" sz="2400" u="sng" dirty="0">
                <a:solidFill>
                  <a:srgbClr val="000099"/>
                </a:solidFill>
              </a:rPr>
              <a:t>esources</a:t>
            </a:r>
            <a:r>
              <a:rPr lang="en-US" altLang="en-US" sz="2400" dirty="0">
                <a:solidFill>
                  <a:srgbClr val="000099"/>
                </a:solidFill>
              </a:rPr>
              <a:t>: </a:t>
            </a:r>
            <a:r>
              <a:rPr lang="en-US" altLang="en-US" sz="2400" dirty="0"/>
              <a:t>the wise use of economic and natural resources</a:t>
            </a:r>
          </a:p>
          <a:p>
            <a:pPr marL="400050" lvl="2" indent="0">
              <a:buNone/>
            </a:pPr>
            <a:r>
              <a:rPr lang="en-US" altLang="en-US" dirty="0"/>
              <a:t>	—for the purpose of </a:t>
            </a:r>
            <a:r>
              <a:rPr lang="en-US" altLang="en-US" u="sng" dirty="0"/>
              <a:t>sustaining</a:t>
            </a:r>
            <a:r>
              <a:rPr lang="en-US" altLang="en-US" dirty="0"/>
              <a:t> and promoting the long-term well-being of the </a:t>
            </a:r>
            <a:r>
              <a:rPr lang="en-US" altLang="en-US" u="sng" dirty="0"/>
              <a:t>organization and society</a:t>
            </a:r>
            <a:r>
              <a:rPr lang="en-US" altLang="en-US" dirty="0"/>
              <a:t> (including the environment).</a:t>
            </a:r>
            <a:r>
              <a:rPr lang="en-US" sz="2000" dirty="0">
                <a:solidFill>
                  <a:srgbClr val="000000"/>
                </a:solidFill>
                <a:ea typeface="+mn-ea"/>
                <a:cs typeface="+mn-cs"/>
              </a:rPr>
              <a:t> </a:t>
            </a:r>
            <a:endParaRPr lang="en-US" altLang="en-US" dirty="0"/>
          </a:p>
        </p:txBody>
      </p:sp>
      <p:sp>
        <p:nvSpPr>
          <p:cNvPr id="28676" name="Text Box 4"/>
          <p:cNvSpPr txBox="1">
            <a:spLocks noChangeArrowheads="1"/>
          </p:cNvSpPr>
          <p:nvPr/>
        </p:nvSpPr>
        <p:spPr bwMode="auto">
          <a:xfrm>
            <a:off x="9221789" y="1649414"/>
            <a:ext cx="149643" cy="44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FontTx/>
              <a:buNone/>
            </a:pPr>
            <a:endParaRPr lang="en-US" altLang="en-US" dirty="0"/>
          </a:p>
        </p:txBody>
      </p:sp>
      <p:sp>
        <p:nvSpPr>
          <p:cNvPr id="28677" name="Oval 5"/>
          <p:cNvSpPr>
            <a:spLocks noChangeArrowheads="1"/>
          </p:cNvSpPr>
          <p:nvPr/>
        </p:nvSpPr>
        <p:spPr bwMode="auto">
          <a:xfrm>
            <a:off x="8763000" y="762000"/>
            <a:ext cx="990600" cy="1295400"/>
          </a:xfrm>
          <a:prstGeom prst="ellipse">
            <a:avLst/>
          </a:prstGeom>
          <a:solidFill>
            <a:srgbClr val="C0C0C0">
              <a:alpha val="0"/>
            </a:srgbClr>
          </a:solidFill>
          <a:ln w="53975" algn="ctr">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nchor="ct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FontTx/>
              <a:buNone/>
            </a:pPr>
            <a:endParaRPr lang="en-US" altLang="en-US" sz="3600" dirty="0"/>
          </a:p>
        </p:txBody>
      </p:sp>
      <p:sp>
        <p:nvSpPr>
          <p:cNvPr id="28678" name="Text Box 6"/>
          <p:cNvSpPr txBox="1">
            <a:spLocks noChangeArrowheads="1"/>
          </p:cNvSpPr>
          <p:nvPr/>
        </p:nvSpPr>
        <p:spPr bwMode="auto">
          <a:xfrm>
            <a:off x="9067801" y="781050"/>
            <a:ext cx="556741" cy="75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FontTx/>
              <a:buNone/>
            </a:pPr>
            <a:r>
              <a:rPr lang="en-US" altLang="en-US" sz="4400" dirty="0">
                <a:solidFill>
                  <a:srgbClr val="0000FF"/>
                </a:solidFill>
              </a:rPr>
              <a:t>R</a:t>
            </a:r>
          </a:p>
        </p:txBody>
      </p:sp>
      <p:sp>
        <p:nvSpPr>
          <p:cNvPr id="28679" name="Text Box 7"/>
          <p:cNvSpPr txBox="1">
            <a:spLocks noChangeArrowheads="1"/>
          </p:cNvSpPr>
          <p:nvPr/>
        </p:nvSpPr>
        <p:spPr bwMode="auto">
          <a:xfrm>
            <a:off x="8839200" y="1143000"/>
            <a:ext cx="838200" cy="75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4066" tIns="37033" rIns="74066" bIns="37033">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eaLnBrk="1" hangingPunct="1">
              <a:spcBef>
                <a:spcPct val="0"/>
              </a:spcBef>
              <a:spcAft>
                <a:spcPct val="0"/>
              </a:spcAft>
              <a:buClrTx/>
              <a:buFontTx/>
              <a:buNone/>
            </a:pPr>
            <a:r>
              <a:rPr lang="en-US" altLang="en-US" sz="4400" dirty="0">
                <a:solidFill>
                  <a:srgbClr val="0000FF"/>
                </a:solidFill>
              </a:rPr>
              <a:t>R</a:t>
            </a:r>
          </a:p>
        </p:txBody>
      </p:sp>
      <p:sp>
        <p:nvSpPr>
          <p:cNvPr id="8" name="TextBox 7"/>
          <p:cNvSpPr txBox="1"/>
          <p:nvPr/>
        </p:nvSpPr>
        <p:spPr>
          <a:xfrm>
            <a:off x="7239001" y="59436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4392825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96291">
                                            <p:txEl>
                                              <p:pRg st="3" end="3"/>
                                            </p:txEl>
                                          </p:spTgt>
                                        </p:tgtEl>
                                        <p:attrNameLst>
                                          <p:attrName>style.visibility</p:attrName>
                                        </p:attrNameLst>
                                      </p:cBhvr>
                                      <p:to>
                                        <p:strVal val="visible"/>
                                      </p:to>
                                    </p:set>
                                    <p:anim calcmode="discrete" valueType="clr">
                                      <p:cBhvr override="childStyle">
                                        <p:cTn id="7" dur="80"/>
                                        <p:tgtEl>
                                          <p:spTgt spid="39629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6291">
                                            <p:txEl>
                                              <p:pRg st="3" end="3"/>
                                            </p:txEl>
                                          </p:spTgt>
                                        </p:tgtEl>
                                        <p:attrNameLst>
                                          <p:attrName>fillcolor</p:attrName>
                                        </p:attrNameLst>
                                      </p:cBhvr>
                                      <p:tavLst>
                                        <p:tav tm="0">
                                          <p:val>
                                            <p:clrVal>
                                              <a:schemeClr val="accent2"/>
                                            </p:clrVal>
                                          </p:val>
                                        </p:tav>
                                        <p:tav tm="50000">
                                          <p:val>
                                            <p:clrVal>
                                              <a:schemeClr val="hlink"/>
                                            </p:clrVal>
                                          </p:val>
                                        </p:tav>
                                      </p:tavLst>
                                    </p:anim>
                                    <p:set>
                                      <p:cBhvr>
                                        <p:cTn id="9" dur="80"/>
                                        <p:tgtEl>
                                          <p:spTgt spid="396291">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905000"/>
            <a:ext cx="7162800" cy="1143000"/>
          </a:xfrm>
        </p:spPr>
        <p:txBody>
          <a:bodyPr/>
          <a:lstStyle/>
          <a:p>
            <a:r>
              <a:rPr lang="en-US" dirty="0"/>
              <a:t>What is a Sustainable/ Green Product and Service?</a:t>
            </a:r>
          </a:p>
        </p:txBody>
      </p:sp>
    </p:spTree>
    <p:extLst>
      <p:ext uri="{BB962C8B-B14F-4D97-AF65-F5344CB8AC3E}">
        <p14:creationId xmlns:p14="http://schemas.microsoft.com/office/powerpoint/2010/main" val="479258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z="4000" dirty="0">
                <a:solidFill>
                  <a:srgbClr val="990000"/>
                </a:solidFill>
              </a:rPr>
              <a:t>Sustainable Products &amp; Services</a:t>
            </a:r>
          </a:p>
        </p:txBody>
      </p:sp>
      <p:sp>
        <p:nvSpPr>
          <p:cNvPr id="392195" name="Rectangle 3"/>
          <p:cNvSpPr>
            <a:spLocks noGrp="1" noChangeArrowheads="1"/>
          </p:cNvSpPr>
          <p:nvPr>
            <p:ph type="body" idx="1"/>
          </p:nvPr>
        </p:nvSpPr>
        <p:spPr>
          <a:xfrm>
            <a:off x="2971801" y="1616076"/>
            <a:ext cx="7326313" cy="4632325"/>
          </a:xfrm>
        </p:spPr>
        <p:txBody>
          <a:bodyPr/>
          <a:lstStyle/>
          <a:p>
            <a:pPr marL="609600" indent="-609600">
              <a:spcBef>
                <a:spcPct val="0"/>
              </a:spcBef>
              <a:spcAft>
                <a:spcPct val="200000"/>
              </a:spcAft>
            </a:pPr>
            <a:r>
              <a:rPr lang="en-US" altLang="en-US" sz="2800" dirty="0"/>
              <a:t>Improve the efficient use of                        natural and economic </a:t>
            </a:r>
            <a:r>
              <a:rPr lang="en-US" altLang="en-US" sz="2800" u="sng" dirty="0"/>
              <a:t>resources</a:t>
            </a:r>
            <a:r>
              <a:rPr lang="en-US" altLang="en-US" sz="2800" dirty="0"/>
              <a:t>                        along the product life cycle</a:t>
            </a:r>
          </a:p>
          <a:p>
            <a:pPr marL="609600" indent="-609600">
              <a:spcBef>
                <a:spcPct val="0"/>
              </a:spcBef>
              <a:spcAft>
                <a:spcPct val="200000"/>
              </a:spcAft>
            </a:pPr>
            <a:r>
              <a:rPr lang="en-US" altLang="en-US" sz="2800" dirty="0"/>
              <a:t>Provide greater </a:t>
            </a:r>
            <a:r>
              <a:rPr lang="en-US" altLang="en-US" sz="2800" u="sng" dirty="0"/>
              <a:t>respect</a:t>
            </a:r>
            <a:r>
              <a:rPr lang="en-US" altLang="en-US" sz="2800" dirty="0"/>
              <a:t> and                   accommodation for the needs                                      of people and other living things                             along the product life cycle</a:t>
            </a:r>
          </a:p>
        </p:txBody>
      </p:sp>
      <p:pic>
        <p:nvPicPr>
          <p:cNvPr id="392196" name="Picture 4" descr="Liglth bulb Compact Flu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1143000"/>
            <a:ext cx="152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7" name="Picture 5" descr="garment work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3200401"/>
            <a:ext cx="14478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239001" y="59436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211734950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21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21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9219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2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667000" y="412750"/>
            <a:ext cx="8001000" cy="654050"/>
          </a:xfrm>
        </p:spPr>
        <p:txBody>
          <a:bodyPr/>
          <a:lstStyle/>
          <a:p>
            <a:r>
              <a:rPr lang="en-US" altLang="en-US" sz="3200" dirty="0">
                <a:solidFill>
                  <a:srgbClr val="990000"/>
                </a:solidFill>
              </a:rPr>
              <a:t>The Conference Board                  Sustainability Benchmarking Studies</a:t>
            </a:r>
            <a:r>
              <a:rPr lang="en-US" altLang="en-US" sz="1200" dirty="0"/>
              <a:t/>
            </a:r>
            <a:br>
              <a:rPr lang="en-US" altLang="en-US" sz="1200" dirty="0"/>
            </a:br>
            <a:r>
              <a:rPr lang="en-US" altLang="en-US" sz="1400" dirty="0"/>
              <a:t>(See </a:t>
            </a:r>
            <a:r>
              <a:rPr lang="en-US" altLang="en-US" sz="1400" dirty="0">
                <a:hlinkClick r:id="rId3"/>
              </a:rPr>
              <a:t>www.WBlackburnConsulting.com</a:t>
            </a:r>
            <a:r>
              <a:rPr lang="en-US" altLang="en-US" sz="1400" dirty="0"/>
              <a:t>)</a:t>
            </a:r>
          </a:p>
        </p:txBody>
      </p:sp>
      <p:pic>
        <p:nvPicPr>
          <p:cNvPr id="3072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657600"/>
            <a:ext cx="1371600" cy="73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962400"/>
            <a:ext cx="1295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5257801"/>
            <a:ext cx="1638300" cy="54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429001"/>
            <a:ext cx="1752600" cy="81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200400"/>
            <a:ext cx="1676400"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8" name="Picture 14" descr="Abbott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0" y="1524000"/>
            <a:ext cx="1905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5" descr="aved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6800" y="3429000"/>
            <a:ext cx="16764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6" descr="logo_fpl_energ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200" y="4572000"/>
            <a:ext cx="9413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7" descr="jcpenney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12250" y="2160589"/>
            <a:ext cx="11430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10188" y="1512889"/>
            <a:ext cx="1143000"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33" name="Picture 19" descr="Baxter logo "/>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8001" y="1524000"/>
            <a:ext cx="18764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20" descr="Rio Tinto Alcan 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71800" y="3092450"/>
            <a:ext cx="2209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21" descr="Cargill 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63000" y="5027613"/>
            <a:ext cx="14478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22" descr="Hospira 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10200" y="2667001"/>
            <a:ext cx="11430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23" descr="Pfizer logo "/>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34200" y="2514601"/>
            <a:ext cx="152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Picture 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95601" y="4387850"/>
            <a:ext cx="2005013" cy="869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39" name="Picture 25" descr="Bristol Meyers Squibb"/>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58000" y="1447801"/>
            <a:ext cx="1371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0" name="Picture 2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39200" y="4114800"/>
            <a:ext cx="1447800"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41" name="Picture 27" descr="Coke Logo"/>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48000" y="2133601"/>
            <a:ext cx="18288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2" name="Picture 28" descr="Dow Corning logo"/>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58000" y="4876801"/>
            <a:ext cx="1219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239001" y="59436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505470030"/>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1524000" y="811214"/>
            <a:ext cx="9144000" cy="1322387"/>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200" dirty="0">
                <a:solidFill>
                  <a:schemeClr val="tx1"/>
                </a:solidFill>
              </a:rPr>
              <a:t>Conference Board Study:</a:t>
            </a:r>
            <a:br>
              <a:rPr lang="en-US" altLang="en-US" sz="3200" dirty="0">
                <a:solidFill>
                  <a:schemeClr val="tx1"/>
                </a:solidFill>
              </a:rPr>
            </a:br>
            <a:r>
              <a:rPr lang="en-US" altLang="en-US" sz="3200" dirty="0"/>
              <a:t>A Corporate Commitment to Sustainability </a:t>
            </a:r>
            <a:r>
              <a:rPr lang="en-US" altLang="en-US" sz="2800" dirty="0"/>
              <a:t/>
            </a:r>
            <a:br>
              <a:rPr lang="en-US" altLang="en-US" sz="2800" dirty="0"/>
            </a:br>
            <a:r>
              <a:rPr lang="en-US" altLang="en-US" sz="2000" dirty="0"/>
              <a:t>(A Sample Sustainability Policy)</a:t>
            </a:r>
          </a:p>
        </p:txBody>
      </p:sp>
      <p:sp>
        <p:nvSpPr>
          <p:cNvPr id="31747" name="Rectangle 3"/>
          <p:cNvSpPr>
            <a:spLocks noGrp="1" noChangeArrowheads="1"/>
          </p:cNvSpPr>
          <p:nvPr>
            <p:ph type="body" sz="half" idx="4294967295"/>
          </p:nvPr>
        </p:nvSpPr>
        <p:spPr>
          <a:xfrm>
            <a:off x="1752600" y="2403476"/>
            <a:ext cx="8686800" cy="43783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buFontTx/>
              <a:buNone/>
            </a:pPr>
            <a:r>
              <a:rPr lang="en-US" altLang="en-US" sz="2000" dirty="0">
                <a:solidFill>
                  <a:srgbClr val="000000"/>
                </a:solidFill>
              </a:rPr>
              <a:t>It is within the best interests of our company and society as a whole that our company move along the path to sustainability.  To that end, we will strive to achieve the following vision of performance:</a:t>
            </a:r>
          </a:p>
          <a:p>
            <a:pPr eaLnBrk="1" hangingPunct="1">
              <a:lnSpc>
                <a:spcPct val="90000"/>
              </a:lnSpc>
              <a:spcBef>
                <a:spcPct val="0"/>
              </a:spcBef>
              <a:buFontTx/>
              <a:buNone/>
            </a:pPr>
            <a:endParaRPr lang="en-US" altLang="en-US" sz="2000" dirty="0"/>
          </a:p>
          <a:p>
            <a:pPr eaLnBrk="1" hangingPunct="1">
              <a:lnSpc>
                <a:spcPct val="90000"/>
              </a:lnSpc>
              <a:spcBef>
                <a:spcPct val="0"/>
              </a:spcBef>
              <a:buFontTx/>
              <a:buNone/>
            </a:pPr>
            <a:r>
              <a:rPr lang="en-US" altLang="en-US" sz="2800" b="1" dirty="0">
                <a:solidFill>
                  <a:srgbClr val="990000"/>
                </a:solidFill>
              </a:rPr>
              <a:t>1. Economic success: the wise use of financial resources</a:t>
            </a:r>
          </a:p>
          <a:p>
            <a:pPr eaLnBrk="1" hangingPunct="1">
              <a:lnSpc>
                <a:spcPct val="90000"/>
              </a:lnSpc>
              <a:spcBef>
                <a:spcPct val="0"/>
              </a:spcBef>
              <a:buFontTx/>
              <a:buNone/>
            </a:pPr>
            <a:endParaRPr lang="en-US" altLang="en-US" sz="2000" dirty="0">
              <a:solidFill>
                <a:srgbClr val="800000"/>
              </a:solidFill>
            </a:endParaRPr>
          </a:p>
          <a:p>
            <a:pPr eaLnBrk="1" hangingPunct="1">
              <a:lnSpc>
                <a:spcPct val="90000"/>
              </a:lnSpc>
              <a:spcBef>
                <a:spcPct val="0"/>
              </a:spcBef>
              <a:buFontTx/>
              <a:buNone/>
            </a:pPr>
            <a:r>
              <a:rPr lang="en-US" altLang="en-US" sz="1800" dirty="0">
                <a:solidFill>
                  <a:srgbClr val="000099"/>
                </a:solidFill>
              </a:rPr>
              <a:t>a. </a:t>
            </a:r>
            <a:r>
              <a:rPr lang="en-US" altLang="en-US" sz="1800" u="sng" dirty="0">
                <a:solidFill>
                  <a:srgbClr val="000099"/>
                </a:solidFill>
              </a:rPr>
              <a:t>Company Economic Prosperity</a:t>
            </a:r>
          </a:p>
          <a:p>
            <a:pPr eaLnBrk="1" hangingPunct="1">
              <a:lnSpc>
                <a:spcPct val="90000"/>
              </a:lnSpc>
              <a:spcBef>
                <a:spcPct val="0"/>
              </a:spcBef>
              <a:buFontTx/>
              <a:buNone/>
            </a:pPr>
            <a:r>
              <a:rPr lang="en-US" altLang="en-US" sz="1800" dirty="0">
                <a:solidFill>
                  <a:srgbClr val="000000"/>
                </a:solidFill>
              </a:rPr>
              <a:t>Our business will be positioned to survive and prosper                          economically.</a:t>
            </a:r>
          </a:p>
          <a:p>
            <a:pPr eaLnBrk="1" hangingPunct="1">
              <a:lnSpc>
                <a:spcPct val="90000"/>
              </a:lnSpc>
              <a:spcBef>
                <a:spcPct val="0"/>
              </a:spcBef>
              <a:buFontTx/>
              <a:buNone/>
            </a:pPr>
            <a:endParaRPr lang="en-US" altLang="en-US" sz="1800" dirty="0">
              <a:solidFill>
                <a:srgbClr val="000000"/>
              </a:solidFill>
            </a:endParaRPr>
          </a:p>
          <a:p>
            <a:pPr eaLnBrk="1" hangingPunct="1">
              <a:lnSpc>
                <a:spcPct val="90000"/>
              </a:lnSpc>
              <a:spcBef>
                <a:spcPct val="0"/>
              </a:spcBef>
              <a:buFontTx/>
              <a:buNone/>
            </a:pPr>
            <a:r>
              <a:rPr lang="en-US" altLang="en-US" sz="1800" dirty="0">
                <a:solidFill>
                  <a:srgbClr val="000099"/>
                </a:solidFill>
              </a:rPr>
              <a:t>b. </a:t>
            </a:r>
            <a:r>
              <a:rPr lang="en-US" altLang="en-US" sz="1800" u="sng" dirty="0">
                <a:solidFill>
                  <a:srgbClr val="000099"/>
                </a:solidFill>
              </a:rPr>
              <a:t>Community Economic Prosperity</a:t>
            </a:r>
          </a:p>
          <a:p>
            <a:pPr eaLnBrk="1" hangingPunct="1">
              <a:lnSpc>
                <a:spcPct val="90000"/>
              </a:lnSpc>
              <a:spcBef>
                <a:spcPct val="0"/>
              </a:spcBef>
              <a:buFontTx/>
              <a:buNone/>
            </a:pPr>
            <a:r>
              <a:rPr lang="en-US" altLang="en-US" sz="1800" dirty="0">
                <a:solidFill>
                  <a:srgbClr val="000000"/>
                </a:solidFill>
              </a:rPr>
              <a:t>We will help our community survive and prosper economically.</a:t>
            </a:r>
          </a:p>
          <a:p>
            <a:pPr eaLnBrk="1" hangingPunct="1">
              <a:lnSpc>
                <a:spcPct val="90000"/>
              </a:lnSpc>
              <a:spcBef>
                <a:spcPct val="0"/>
              </a:spcBef>
              <a:buFontTx/>
              <a:buNone/>
            </a:pPr>
            <a:endParaRPr lang="en-US" altLang="en-US" sz="2000" dirty="0"/>
          </a:p>
        </p:txBody>
      </p:sp>
      <p:pic>
        <p:nvPicPr>
          <p:cNvPr id="31748" name="Picture 4" descr="Dollar 2"/>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8064500" y="4191000"/>
            <a:ext cx="1612900" cy="149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9050" y="228600"/>
            <a:ext cx="21415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7010400" y="6312368"/>
            <a:ext cx="3212870" cy="469433"/>
          </a:xfrm>
          <a:prstGeom prst="rect">
            <a:avLst/>
          </a:prstGeom>
        </p:spPr>
      </p:pic>
    </p:spTree>
    <p:extLst>
      <p:ext uri="{BB962C8B-B14F-4D97-AF65-F5344CB8AC3E}">
        <p14:creationId xmlns:p14="http://schemas.microsoft.com/office/powerpoint/2010/main" val="2447897693"/>
      </p:ext>
    </p:extLst>
  </p:cSld>
  <p:clrMapOvr>
    <a:masterClrMapping/>
  </p:clrMapOvr>
  <p:transition>
    <p:cut/>
  </p:transition>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524000" y="277813"/>
            <a:ext cx="8229600" cy="1143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4000" dirty="0"/>
              <a:t/>
            </a:r>
            <a:br>
              <a:rPr lang="en-US" altLang="en-US" sz="4000" dirty="0"/>
            </a:br>
            <a:endParaRPr lang="en-US" altLang="en-US" sz="4000" dirty="0"/>
          </a:p>
        </p:txBody>
      </p:sp>
      <p:sp>
        <p:nvSpPr>
          <p:cNvPr id="32771" name="Rectangle 3"/>
          <p:cNvSpPr>
            <a:spLocks noGrp="1" noChangeArrowheads="1"/>
          </p:cNvSpPr>
          <p:nvPr>
            <p:ph type="body" sz="half" idx="4294967295"/>
          </p:nvPr>
        </p:nvSpPr>
        <p:spPr>
          <a:xfrm>
            <a:off x="1981200" y="152400"/>
            <a:ext cx="7696200" cy="66294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Tx/>
              <a:buNone/>
            </a:pPr>
            <a:r>
              <a:rPr lang="en-US" altLang="en-US" sz="2800" b="1" dirty="0">
                <a:solidFill>
                  <a:srgbClr val="990000"/>
                </a:solidFill>
              </a:rPr>
              <a:t>2. Social responsibility: respect for people</a:t>
            </a:r>
            <a:endParaRPr lang="en-US" altLang="en-US" sz="1600" b="1" dirty="0">
              <a:solidFill>
                <a:srgbClr val="990000"/>
              </a:solidFill>
            </a:endParaRPr>
          </a:p>
          <a:p>
            <a:pPr eaLnBrk="1" hangingPunct="1">
              <a:lnSpc>
                <a:spcPct val="90000"/>
              </a:lnSpc>
              <a:spcBef>
                <a:spcPct val="0"/>
              </a:spcBef>
              <a:spcAft>
                <a:spcPct val="30000"/>
              </a:spcAft>
              <a:buFontTx/>
              <a:buNone/>
            </a:pPr>
            <a:r>
              <a:rPr lang="en-US" altLang="en-US" sz="1600" dirty="0">
                <a:solidFill>
                  <a:srgbClr val="000099"/>
                </a:solidFill>
              </a:rPr>
              <a:t>a. </a:t>
            </a:r>
            <a:r>
              <a:rPr lang="en-US" altLang="en-US" sz="1600" u="sng" dirty="0">
                <a:solidFill>
                  <a:srgbClr val="000099"/>
                </a:solidFill>
              </a:rPr>
              <a:t>Respect for Employees</a:t>
            </a:r>
          </a:p>
          <a:p>
            <a:pPr eaLnBrk="1" hangingPunct="1">
              <a:lnSpc>
                <a:spcPct val="90000"/>
              </a:lnSpc>
              <a:spcBef>
                <a:spcPct val="0"/>
              </a:spcBef>
              <a:spcAft>
                <a:spcPct val="30000"/>
              </a:spcAft>
              <a:buFontTx/>
              <a:buNone/>
            </a:pPr>
            <a:r>
              <a:rPr lang="en-US" altLang="en-US" sz="1600" dirty="0">
                <a:solidFill>
                  <a:srgbClr val="000000"/>
                </a:solidFill>
              </a:rPr>
              <a:t>We will treat our employees in a respectful, fair, non-exploitative way, especially with regard to compensation and benefits; promotion; training; open, constructive dialogue with management; involvement in decision-making; working conditions that are safe, healthy and non-coercive; rights of association, collective bargaining and privacy; employment-termination practices; and work-life </a:t>
            </a:r>
            <a:r>
              <a:rPr lang="en-US" altLang="en-US" sz="1600" dirty="0"/>
              <a:t>balance.</a:t>
            </a:r>
          </a:p>
          <a:p>
            <a:pPr eaLnBrk="1" hangingPunct="1">
              <a:lnSpc>
                <a:spcPct val="90000"/>
              </a:lnSpc>
              <a:spcBef>
                <a:spcPct val="0"/>
              </a:spcBef>
              <a:spcAft>
                <a:spcPct val="30000"/>
              </a:spcAft>
              <a:buFontTx/>
              <a:buNone/>
            </a:pPr>
            <a:r>
              <a:rPr lang="en-US" altLang="en-US" sz="1600" dirty="0">
                <a:solidFill>
                  <a:srgbClr val="000099"/>
                </a:solidFill>
              </a:rPr>
              <a:t>b. </a:t>
            </a:r>
            <a:r>
              <a:rPr lang="en-US" altLang="en-US" sz="1600" u="sng" dirty="0">
                <a:solidFill>
                  <a:srgbClr val="000099"/>
                </a:solidFill>
              </a:rPr>
              <a:t>Diversity, Fair Hiring Practices</a:t>
            </a:r>
          </a:p>
          <a:p>
            <a:pPr eaLnBrk="1" hangingPunct="1">
              <a:lnSpc>
                <a:spcPct val="90000"/>
              </a:lnSpc>
              <a:spcBef>
                <a:spcPct val="0"/>
              </a:spcBef>
              <a:spcAft>
                <a:spcPct val="30000"/>
              </a:spcAft>
              <a:buFontTx/>
              <a:buNone/>
            </a:pPr>
            <a:r>
              <a:rPr lang="en-US" altLang="en-US" sz="1600" dirty="0">
                <a:solidFill>
                  <a:srgbClr val="000000"/>
                </a:solidFill>
              </a:rPr>
              <a:t>We will promote diversity and use employment practices that are fair, responsible,  non-discriminatory, and non-exploitative for our employees, board           members, and suppliers.</a:t>
            </a:r>
            <a:endParaRPr lang="en-US" altLang="en-US" sz="1600" dirty="0">
              <a:solidFill>
                <a:srgbClr val="CC0000"/>
              </a:solidFill>
            </a:endParaRPr>
          </a:p>
          <a:p>
            <a:pPr eaLnBrk="1" hangingPunct="1">
              <a:lnSpc>
                <a:spcPct val="90000"/>
              </a:lnSpc>
              <a:spcBef>
                <a:spcPct val="0"/>
              </a:spcBef>
              <a:spcAft>
                <a:spcPct val="30000"/>
              </a:spcAft>
              <a:buFontTx/>
              <a:buNone/>
            </a:pPr>
            <a:r>
              <a:rPr lang="en-US" altLang="en-US" sz="1600" dirty="0">
                <a:solidFill>
                  <a:srgbClr val="000099"/>
                </a:solidFill>
              </a:rPr>
              <a:t>c. </a:t>
            </a:r>
            <a:r>
              <a:rPr lang="en-US" altLang="en-US" sz="1600" u="sng" dirty="0">
                <a:solidFill>
                  <a:srgbClr val="000099"/>
                </a:solidFill>
              </a:rPr>
              <a:t>Responsible Governance</a:t>
            </a:r>
          </a:p>
          <a:p>
            <a:pPr eaLnBrk="1" hangingPunct="1">
              <a:lnSpc>
                <a:spcPct val="90000"/>
              </a:lnSpc>
              <a:spcBef>
                <a:spcPct val="0"/>
              </a:spcBef>
              <a:spcAft>
                <a:spcPct val="30000"/>
              </a:spcAft>
              <a:buFontTx/>
              <a:buNone/>
            </a:pPr>
            <a:r>
              <a:rPr lang="en-US" altLang="en-US" sz="1600" dirty="0">
                <a:solidFill>
                  <a:srgbClr val="000000"/>
                </a:solidFill>
              </a:rPr>
              <a:t>We will manage our risks properly, use our economic power responsibly and operate our business in a way that is ethical and legal.</a:t>
            </a:r>
            <a:endParaRPr lang="en-US" altLang="en-US" sz="1600" dirty="0">
              <a:solidFill>
                <a:srgbClr val="CC0000"/>
              </a:solidFill>
            </a:endParaRPr>
          </a:p>
          <a:p>
            <a:pPr eaLnBrk="1" hangingPunct="1">
              <a:lnSpc>
                <a:spcPct val="90000"/>
              </a:lnSpc>
              <a:spcBef>
                <a:spcPct val="0"/>
              </a:spcBef>
              <a:spcAft>
                <a:spcPct val="30000"/>
              </a:spcAft>
              <a:buFontTx/>
              <a:buNone/>
            </a:pPr>
            <a:r>
              <a:rPr lang="en-US" altLang="en-US" sz="1600" dirty="0">
                <a:solidFill>
                  <a:srgbClr val="000099"/>
                </a:solidFill>
              </a:rPr>
              <a:t>d. </a:t>
            </a:r>
            <a:r>
              <a:rPr lang="en-US" altLang="en-US" sz="1600" u="sng" dirty="0">
                <a:solidFill>
                  <a:srgbClr val="000099"/>
                </a:solidFill>
              </a:rPr>
              <a:t>Respect for Stakeholders</a:t>
            </a:r>
            <a:endParaRPr lang="en-US" altLang="en-US" sz="1600" dirty="0">
              <a:solidFill>
                <a:srgbClr val="000099"/>
              </a:solidFill>
            </a:endParaRPr>
          </a:p>
          <a:p>
            <a:pPr eaLnBrk="1" hangingPunct="1">
              <a:lnSpc>
                <a:spcPct val="90000"/>
              </a:lnSpc>
              <a:spcBef>
                <a:spcPct val="0"/>
              </a:spcBef>
              <a:spcAft>
                <a:spcPct val="30000"/>
              </a:spcAft>
              <a:buFontTx/>
              <a:buNone/>
            </a:pPr>
            <a:r>
              <a:rPr lang="en-US" altLang="en-US" sz="1600" dirty="0">
                <a:solidFill>
                  <a:srgbClr val="000000"/>
                </a:solidFill>
              </a:rPr>
              <a:t>We will be transparent, respectful and fair to local populations, investors, suppliers and other stakeholders outside our organization who may be affected by our operations.  We will work collaboratively with our communities, governments and supply chain to enhance the well-being of others.</a:t>
            </a:r>
          </a:p>
          <a:p>
            <a:pPr eaLnBrk="1" hangingPunct="1">
              <a:lnSpc>
                <a:spcPct val="90000"/>
              </a:lnSpc>
              <a:spcBef>
                <a:spcPct val="0"/>
              </a:spcBef>
              <a:spcAft>
                <a:spcPct val="30000"/>
              </a:spcAft>
              <a:buFontTx/>
              <a:buNone/>
            </a:pPr>
            <a:r>
              <a:rPr lang="en-US" altLang="en-US" sz="1600" dirty="0">
                <a:solidFill>
                  <a:srgbClr val="000099"/>
                </a:solidFill>
              </a:rPr>
              <a:t>e. </a:t>
            </a:r>
            <a:r>
              <a:rPr lang="en-US" altLang="en-US" sz="1600" u="sng" dirty="0">
                <a:solidFill>
                  <a:srgbClr val="000099"/>
                </a:solidFill>
              </a:rPr>
              <a:t>Fair Dealing With Customers</a:t>
            </a:r>
          </a:p>
          <a:p>
            <a:pPr eaLnBrk="1" hangingPunct="1">
              <a:lnSpc>
                <a:spcPct val="90000"/>
              </a:lnSpc>
              <a:spcBef>
                <a:spcPct val="0"/>
              </a:spcBef>
              <a:spcAft>
                <a:spcPct val="30000"/>
              </a:spcAft>
              <a:buFontTx/>
              <a:buNone/>
            </a:pPr>
            <a:r>
              <a:rPr lang="en-US" altLang="en-US" sz="1600" dirty="0">
                <a:solidFill>
                  <a:srgbClr val="000000"/>
                </a:solidFill>
              </a:rPr>
              <a:t>We will be honest and fair with our customers, competing fairly for their business, anticipating their needs, respecting their privacy, and providing them safe and effective products and services under the conditions we promise.</a:t>
            </a:r>
            <a:endParaRPr lang="en-US" altLang="en-US" sz="2800" dirty="0"/>
          </a:p>
        </p:txBody>
      </p:sp>
      <p:pic>
        <p:nvPicPr>
          <p:cNvPr id="32772" name="Picture 4" descr="Diversity photo"/>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9067801" y="1676401"/>
            <a:ext cx="1355725" cy="1506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921730" y="6373613"/>
            <a:ext cx="3212870" cy="469433"/>
          </a:xfrm>
          <a:prstGeom prst="rect">
            <a:avLst/>
          </a:prstGeom>
        </p:spPr>
      </p:pic>
    </p:spTree>
    <p:extLst>
      <p:ext uri="{BB962C8B-B14F-4D97-AF65-F5344CB8AC3E}">
        <p14:creationId xmlns:p14="http://schemas.microsoft.com/office/powerpoint/2010/main" val="314517971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524000" y="277813"/>
            <a:ext cx="8229600" cy="1143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 </a:t>
            </a:r>
          </a:p>
        </p:txBody>
      </p:sp>
      <p:sp>
        <p:nvSpPr>
          <p:cNvPr id="33795" name="Rectangle 3"/>
          <p:cNvSpPr>
            <a:spLocks noGrp="1" noChangeArrowheads="1"/>
          </p:cNvSpPr>
          <p:nvPr>
            <p:ph type="body" sz="half" idx="4294967295"/>
          </p:nvPr>
        </p:nvSpPr>
        <p:spPr>
          <a:xfrm>
            <a:off x="1905000" y="228600"/>
            <a:ext cx="8763000" cy="6477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Tx/>
              <a:buNone/>
            </a:pPr>
            <a:r>
              <a:rPr lang="en-US" altLang="en-US" sz="2800" b="1" dirty="0">
                <a:solidFill>
                  <a:srgbClr val="990000"/>
                </a:solidFill>
              </a:rPr>
              <a:t>3. Environmental responsibility: respect for life; the wise management and use of natural resources</a:t>
            </a:r>
          </a:p>
          <a:p>
            <a:pPr eaLnBrk="1" hangingPunct="1">
              <a:lnSpc>
                <a:spcPct val="90000"/>
              </a:lnSpc>
              <a:spcBef>
                <a:spcPct val="0"/>
              </a:spcBef>
              <a:buFontTx/>
              <a:buNone/>
            </a:pPr>
            <a:r>
              <a:rPr lang="en-US" altLang="en-US" sz="1600" dirty="0">
                <a:solidFill>
                  <a:srgbClr val="000099"/>
                </a:solidFill>
              </a:rPr>
              <a:t>a. </a:t>
            </a:r>
            <a:r>
              <a:rPr lang="en-US" altLang="en-US" sz="1600" u="sng" dirty="0">
                <a:solidFill>
                  <a:srgbClr val="000099"/>
                </a:solidFill>
              </a:rPr>
              <a:t>Resource Conservation</a:t>
            </a:r>
          </a:p>
          <a:p>
            <a:pPr eaLnBrk="1" hangingPunct="1">
              <a:lnSpc>
                <a:spcPct val="90000"/>
              </a:lnSpc>
              <a:spcBef>
                <a:spcPct val="0"/>
              </a:spcBef>
              <a:buFontTx/>
              <a:buNone/>
            </a:pPr>
            <a:r>
              <a:rPr lang="en-US" altLang="en-US" sz="1600" dirty="0">
                <a:solidFill>
                  <a:srgbClr val="000000"/>
                </a:solidFill>
              </a:rPr>
              <a:t>We will conserve our use of natural resources to the extent                                         practicable.</a:t>
            </a:r>
          </a:p>
          <a:p>
            <a:pPr eaLnBrk="1" hangingPunct="1">
              <a:lnSpc>
                <a:spcPct val="90000"/>
              </a:lnSpc>
              <a:spcBef>
                <a:spcPct val="0"/>
              </a:spcBef>
              <a:buFontTx/>
              <a:buNone/>
            </a:pPr>
            <a:endParaRPr lang="en-US" altLang="en-US" sz="1600" dirty="0">
              <a:solidFill>
                <a:srgbClr val="000000"/>
              </a:solidFill>
            </a:endParaRPr>
          </a:p>
          <a:p>
            <a:pPr eaLnBrk="1" hangingPunct="1">
              <a:lnSpc>
                <a:spcPct val="90000"/>
              </a:lnSpc>
              <a:spcBef>
                <a:spcPct val="0"/>
              </a:spcBef>
              <a:buFontTx/>
              <a:buNone/>
            </a:pPr>
            <a:r>
              <a:rPr lang="en-US" altLang="en-US" sz="1600" dirty="0">
                <a:solidFill>
                  <a:srgbClr val="000099"/>
                </a:solidFill>
              </a:rPr>
              <a:t>b. </a:t>
            </a:r>
            <a:r>
              <a:rPr lang="en-US" altLang="en-US" sz="1600" u="sng" dirty="0">
                <a:solidFill>
                  <a:srgbClr val="000099"/>
                </a:solidFill>
              </a:rPr>
              <a:t>Waste Prevention and Management</a:t>
            </a:r>
          </a:p>
          <a:p>
            <a:pPr eaLnBrk="1" hangingPunct="1">
              <a:lnSpc>
                <a:spcPct val="90000"/>
              </a:lnSpc>
              <a:spcBef>
                <a:spcPct val="0"/>
              </a:spcBef>
              <a:buFontTx/>
              <a:buNone/>
            </a:pPr>
            <a:r>
              <a:rPr lang="en-US" altLang="en-US" sz="1600" dirty="0">
                <a:solidFill>
                  <a:srgbClr val="000000"/>
                </a:solidFill>
              </a:rPr>
              <a:t>We will reduce to the extent practicable the volume and degree of hazard of the wastes we generate from our operations, and handle them in a safe, legal and responsible way to minimize their environmental effects.</a:t>
            </a:r>
          </a:p>
          <a:p>
            <a:pPr eaLnBrk="1" hangingPunct="1">
              <a:lnSpc>
                <a:spcPct val="90000"/>
              </a:lnSpc>
              <a:spcBef>
                <a:spcPct val="0"/>
              </a:spcBef>
              <a:buFontTx/>
              <a:buNone/>
            </a:pPr>
            <a:endParaRPr lang="en-US" altLang="en-US" sz="1600" dirty="0">
              <a:solidFill>
                <a:srgbClr val="000000"/>
              </a:solidFill>
            </a:endParaRPr>
          </a:p>
          <a:p>
            <a:pPr eaLnBrk="1" hangingPunct="1">
              <a:lnSpc>
                <a:spcPct val="90000"/>
              </a:lnSpc>
              <a:spcBef>
                <a:spcPct val="0"/>
              </a:spcBef>
              <a:buFontTx/>
              <a:buNone/>
            </a:pPr>
            <a:r>
              <a:rPr lang="en-US" altLang="en-US" sz="1600" dirty="0">
                <a:solidFill>
                  <a:srgbClr val="000099"/>
                </a:solidFill>
              </a:rPr>
              <a:t>c. </a:t>
            </a:r>
            <a:r>
              <a:rPr lang="en-US" altLang="en-US" sz="1600" u="sng" dirty="0">
                <a:solidFill>
                  <a:srgbClr val="000099"/>
                </a:solidFill>
              </a:rPr>
              <a:t>Environmental Risk Control and Restoration</a:t>
            </a:r>
          </a:p>
          <a:p>
            <a:pPr eaLnBrk="1" hangingPunct="1">
              <a:lnSpc>
                <a:spcPct val="90000"/>
              </a:lnSpc>
              <a:spcBef>
                <a:spcPct val="0"/>
              </a:spcBef>
              <a:buFontTx/>
              <a:buNone/>
            </a:pPr>
            <a:r>
              <a:rPr lang="en-US" altLang="en-US" sz="1600" dirty="0">
                <a:solidFill>
                  <a:srgbClr val="000000"/>
                </a:solidFill>
              </a:rPr>
              <a:t>We will minimize the risk of spills and other potentially harmful environmental incidents, restore the environment where damaged by us, and enhance it to better support biodiversity.</a:t>
            </a:r>
          </a:p>
          <a:p>
            <a:pPr eaLnBrk="1" hangingPunct="1">
              <a:lnSpc>
                <a:spcPct val="90000"/>
              </a:lnSpc>
              <a:spcBef>
                <a:spcPct val="0"/>
              </a:spcBef>
              <a:buFontTx/>
              <a:buNone/>
            </a:pPr>
            <a:endParaRPr lang="en-US" altLang="en-US" sz="1600" dirty="0">
              <a:solidFill>
                <a:srgbClr val="000000"/>
              </a:solidFill>
            </a:endParaRPr>
          </a:p>
          <a:p>
            <a:pPr eaLnBrk="1" hangingPunct="1">
              <a:lnSpc>
                <a:spcPct val="90000"/>
              </a:lnSpc>
              <a:spcBef>
                <a:spcPct val="0"/>
              </a:spcBef>
              <a:buFontTx/>
              <a:buNone/>
            </a:pPr>
            <a:r>
              <a:rPr lang="en-US" altLang="en-US" sz="1600" dirty="0">
                <a:solidFill>
                  <a:srgbClr val="000099"/>
                </a:solidFill>
              </a:rPr>
              <a:t>d. </a:t>
            </a:r>
            <a:r>
              <a:rPr lang="en-US" altLang="en-US" sz="1600" u="sng" dirty="0">
                <a:solidFill>
                  <a:srgbClr val="000099"/>
                </a:solidFill>
              </a:rPr>
              <a:t>Supply Chain Impacts</a:t>
            </a:r>
          </a:p>
          <a:p>
            <a:pPr eaLnBrk="1" hangingPunct="1">
              <a:lnSpc>
                <a:spcPct val="90000"/>
              </a:lnSpc>
              <a:spcBef>
                <a:spcPct val="0"/>
              </a:spcBef>
              <a:buFontTx/>
              <a:buNone/>
            </a:pPr>
            <a:r>
              <a:rPr lang="en-US" altLang="en-US" sz="1600" dirty="0">
                <a:solidFill>
                  <a:srgbClr val="000000"/>
                </a:solidFill>
              </a:rPr>
              <a:t>We will work with others in our supply chain to help ensure environmental impacts and risks associated with our products and services are reduced and properly controlled.</a:t>
            </a:r>
          </a:p>
          <a:p>
            <a:pPr eaLnBrk="1" hangingPunct="1">
              <a:lnSpc>
                <a:spcPct val="90000"/>
              </a:lnSpc>
              <a:spcBef>
                <a:spcPct val="0"/>
              </a:spcBef>
              <a:buFontTx/>
              <a:buNone/>
            </a:pPr>
            <a:r>
              <a:rPr lang="en-US" altLang="en-US" sz="1600" dirty="0">
                <a:solidFill>
                  <a:srgbClr val="CC0000"/>
                </a:solidFill>
              </a:rPr>
              <a:t> </a:t>
            </a:r>
          </a:p>
          <a:p>
            <a:pPr eaLnBrk="1" hangingPunct="1">
              <a:lnSpc>
                <a:spcPct val="90000"/>
              </a:lnSpc>
              <a:spcBef>
                <a:spcPct val="0"/>
              </a:spcBef>
              <a:buFontTx/>
              <a:buNone/>
            </a:pPr>
            <a:r>
              <a:rPr lang="en-US" altLang="en-US" sz="1600" dirty="0">
                <a:solidFill>
                  <a:srgbClr val="000099"/>
                </a:solidFill>
              </a:rPr>
              <a:t>e. </a:t>
            </a:r>
            <a:r>
              <a:rPr lang="en-US" altLang="en-US" sz="1600" u="sng" dirty="0">
                <a:solidFill>
                  <a:srgbClr val="000099"/>
                </a:solidFill>
              </a:rPr>
              <a:t>Collaboration With Communities</a:t>
            </a:r>
          </a:p>
          <a:p>
            <a:pPr eaLnBrk="1" hangingPunct="1">
              <a:lnSpc>
                <a:spcPct val="90000"/>
              </a:lnSpc>
              <a:spcBef>
                <a:spcPct val="0"/>
              </a:spcBef>
              <a:buFontTx/>
              <a:buNone/>
            </a:pPr>
            <a:r>
              <a:rPr lang="en-US" altLang="en-US" sz="1600" dirty="0">
                <a:solidFill>
                  <a:srgbClr val="000000"/>
                </a:solidFill>
              </a:rPr>
              <a:t>We will collaborate with our communities to protect and improve the environment.</a:t>
            </a:r>
          </a:p>
          <a:p>
            <a:pPr eaLnBrk="1" hangingPunct="1">
              <a:lnSpc>
                <a:spcPct val="80000"/>
              </a:lnSpc>
              <a:buFontTx/>
              <a:buNone/>
            </a:pPr>
            <a:endParaRPr lang="en-US" altLang="en-US" sz="1600" dirty="0">
              <a:solidFill>
                <a:srgbClr val="000000"/>
              </a:solidFill>
            </a:endParaRPr>
          </a:p>
        </p:txBody>
      </p:sp>
      <p:pic>
        <p:nvPicPr>
          <p:cNvPr id="33796" name="Picture 4" descr="Earth"/>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534400" y="1050926"/>
            <a:ext cx="1752600" cy="1311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927965" y="6367377"/>
            <a:ext cx="3212870" cy="469433"/>
          </a:xfrm>
          <a:prstGeom prst="rect">
            <a:avLst/>
          </a:prstGeom>
        </p:spPr>
      </p:pic>
    </p:spTree>
    <p:extLst>
      <p:ext uri="{BB962C8B-B14F-4D97-AF65-F5344CB8AC3E}">
        <p14:creationId xmlns:p14="http://schemas.microsoft.com/office/powerpoint/2010/main" val="3714162593"/>
      </p:ext>
    </p:extLst>
  </p:cSld>
  <p:clrMapOvr>
    <a:masterClrMapping/>
  </p:clrMapOvr>
  <p:transition>
    <p:cut/>
  </p:transition>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4818" name="Picture 3" descr="Dollar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0" y="457200"/>
            <a:ext cx="16002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4724" name="Group 4"/>
          <p:cNvGraphicFramePr>
            <a:graphicFrameLocks noGrp="1"/>
          </p:cNvGraphicFramePr>
          <p:nvPr>
            <p:extLst>
              <p:ext uri="{D42A27DB-BD31-4B8C-83A1-F6EECF244321}">
                <p14:modId xmlns:p14="http://schemas.microsoft.com/office/powerpoint/2010/main" val="590601606"/>
              </p:ext>
            </p:extLst>
          </p:nvPr>
        </p:nvGraphicFramePr>
        <p:xfrm>
          <a:off x="1828800" y="2336800"/>
          <a:ext cx="8610600" cy="4064000"/>
        </p:xfrm>
        <a:graphic>
          <a:graphicData uri="http://schemas.openxmlformats.org/drawingml/2006/table">
            <a:tbl>
              <a:tblPr/>
              <a:tblGrid>
                <a:gridCol w="3200400">
                  <a:extLst>
                    <a:ext uri="{9D8B030D-6E8A-4147-A177-3AD203B41FA5}">
                      <a16:colId xmlns:a16="http://schemas.microsoft.com/office/drawing/2014/main" xmlns="" val="20000"/>
                    </a:ext>
                  </a:extLst>
                </a:gridCol>
                <a:gridCol w="2740025">
                  <a:extLst>
                    <a:ext uri="{9D8B030D-6E8A-4147-A177-3AD203B41FA5}">
                      <a16:colId xmlns:a16="http://schemas.microsoft.com/office/drawing/2014/main" xmlns="" val="20001"/>
                    </a:ext>
                  </a:extLst>
                </a:gridCol>
                <a:gridCol w="2670175">
                  <a:extLst>
                    <a:ext uri="{9D8B030D-6E8A-4147-A177-3AD203B41FA5}">
                      <a16:colId xmlns:a16="http://schemas.microsoft.com/office/drawing/2014/main" xmlns="" val="20002"/>
                    </a:ext>
                  </a:extLst>
                </a:gridCol>
              </a:tblGrid>
              <a:tr h="4064000">
                <a:tc>
                  <a:txBody>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cap="none" normalizeH="0" baseline="0" dirty="0">
                          <a:ln>
                            <a:noFill/>
                          </a:ln>
                          <a:solidFill>
                            <a:srgbClr val="000000"/>
                          </a:solidFill>
                          <a:effectLst/>
                          <a:latin typeface="Times New Roman" pitchFamily="18" charset="0"/>
                        </a:rPr>
                        <a:t>Brand strength</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cap="none" normalizeH="0" baseline="0" dirty="0">
                          <a:ln>
                            <a:noFill/>
                          </a:ln>
                          <a:solidFill>
                            <a:srgbClr val="000000"/>
                          </a:solidFill>
                          <a:effectLst/>
                          <a:latin typeface="Times New Roman" pitchFamily="18" charset="0"/>
                        </a:rPr>
                        <a:t>Capital expenditures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cap="none" normalizeH="0" baseline="0" dirty="0">
                          <a:ln>
                            <a:noFill/>
                          </a:ln>
                          <a:solidFill>
                            <a:srgbClr val="000000"/>
                          </a:solidFill>
                          <a:effectLst/>
                          <a:latin typeface="Times New Roman" pitchFamily="18" charset="0"/>
                        </a:rPr>
                        <a:t>Cash flow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cap="none" normalizeH="0" baseline="0" dirty="0">
                          <a:ln>
                            <a:noFill/>
                          </a:ln>
                          <a:solidFill>
                            <a:srgbClr val="000000"/>
                          </a:solidFill>
                          <a:effectLst/>
                          <a:latin typeface="Times New Roman" pitchFamily="18" charset="0"/>
                        </a:rPr>
                        <a:t>Credit rating</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cap="none" normalizeH="0" baseline="0" dirty="0">
                          <a:ln>
                            <a:noFill/>
                          </a:ln>
                          <a:solidFill>
                            <a:srgbClr val="000000"/>
                          </a:solidFill>
                          <a:effectLst/>
                          <a:latin typeface="Times New Roman" pitchFamily="18" charset="0"/>
                        </a:rPr>
                        <a:t>Dividends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cap="none" normalizeH="0" baseline="0" dirty="0">
                          <a:ln>
                            <a:noFill/>
                          </a:ln>
                          <a:solidFill>
                            <a:srgbClr val="000000"/>
                          </a:solidFill>
                          <a:effectLst/>
                          <a:latin typeface="Times New Roman" pitchFamily="18" charset="0"/>
                        </a:rPr>
                        <a:t>Debt and interest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cap="none" normalizeH="0" baseline="0" dirty="0">
                          <a:ln>
                            <a:noFill/>
                          </a:ln>
                          <a:solidFill>
                            <a:srgbClr val="000000"/>
                          </a:solidFill>
                          <a:effectLst/>
                          <a:latin typeface="Times New Roman" pitchFamily="18" charset="0"/>
                        </a:rPr>
                        <a:t>Income</a:t>
                      </a:r>
                    </a:p>
                  </a:txBody>
                  <a:tcPr marL="74066" marR="74066" marT="37033" marB="37033"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cap="none" normalizeH="0" baseline="0" dirty="0">
                          <a:ln>
                            <a:noFill/>
                          </a:ln>
                          <a:solidFill>
                            <a:srgbClr val="000000"/>
                          </a:solidFill>
                          <a:effectLst/>
                          <a:latin typeface="Times New Roman" pitchFamily="18" charset="0"/>
                        </a:rPr>
                        <a:t>Liabilities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cap="none" normalizeH="0" baseline="0" dirty="0">
                          <a:ln>
                            <a:noFill/>
                          </a:ln>
                          <a:solidFill>
                            <a:srgbClr val="000000"/>
                          </a:solidFill>
                          <a:effectLst/>
                          <a:latin typeface="Times New Roman" pitchFamily="18" charset="0"/>
                        </a:rPr>
                        <a:t>Market share </a:t>
                      </a:r>
                    </a:p>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Times New Roman" pitchFamily="18" charset="0"/>
                        </a:rPr>
                        <a:t>Sales  </a:t>
                      </a:r>
                    </a:p>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Times New Roman" pitchFamily="18" charset="0"/>
                        </a:rPr>
                        <a:t>Profits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cap="none" normalizeH="0" baseline="0" dirty="0">
                          <a:ln>
                            <a:noFill/>
                          </a:ln>
                          <a:solidFill>
                            <a:srgbClr val="000000"/>
                          </a:solidFill>
                          <a:effectLst/>
                          <a:latin typeface="Times New Roman" pitchFamily="18" charset="0"/>
                        </a:rPr>
                        <a:t>Retained earnings           R&amp;D investment </a:t>
                      </a:r>
                    </a:p>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Times New Roman" pitchFamily="18" charset="0"/>
                        </a:rPr>
                        <a:t>Return on investment </a:t>
                      </a:r>
                    </a:p>
                  </a:txBody>
                  <a:tcPr marL="74066" marR="74066" marT="37033" marB="37033"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Times New Roman" pitchFamily="18" charset="0"/>
                        </a:rPr>
                        <a:t>Community donations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cap="none" normalizeH="0" baseline="0" dirty="0">
                          <a:ln>
                            <a:noFill/>
                          </a:ln>
                          <a:solidFill>
                            <a:srgbClr val="000000"/>
                          </a:solidFill>
                          <a:effectLst/>
                          <a:latin typeface="Times New Roman" pitchFamily="18" charset="0"/>
                        </a:rPr>
                        <a:t>Local purchasing</a:t>
                      </a:r>
                    </a:p>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Times New Roman" pitchFamily="18" charset="0"/>
                        </a:rPr>
                        <a:t>Taxes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cap="none" normalizeH="0" baseline="0" dirty="0">
                          <a:ln>
                            <a:noFill/>
                          </a:ln>
                          <a:solidFill>
                            <a:srgbClr val="000000"/>
                          </a:solidFill>
                          <a:effectLst/>
                          <a:latin typeface="Times New Roman" pitchFamily="18" charset="0"/>
                        </a:rPr>
                        <a:t>Tax subsidies </a:t>
                      </a:r>
                    </a:p>
                    <a:p>
                      <a:pPr marL="0" marR="0" lvl="0" indent="0" algn="l" defTabSz="914400" rtl="0" eaLnBrk="1" fontAlgn="base" latinLnBrk="0" hangingPunct="1">
                        <a:lnSpc>
                          <a:spcPct val="15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Times New Roman" pitchFamily="18" charset="0"/>
                      </a:endParaRPr>
                    </a:p>
                  </a:txBody>
                  <a:tcPr marL="74066" marR="74066" marT="37033" marB="37033"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34823" name="Text Box 18"/>
          <p:cNvSpPr txBox="1">
            <a:spLocks noChangeArrowheads="1"/>
          </p:cNvSpPr>
          <p:nvPr/>
        </p:nvSpPr>
        <p:spPr bwMode="auto">
          <a:xfrm>
            <a:off x="3182947" y="685801"/>
            <a:ext cx="4391009" cy="120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marL="381000" indent="-381000"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a:lnSpc>
                <a:spcPct val="90000"/>
              </a:lnSpc>
              <a:spcBef>
                <a:spcPct val="0"/>
              </a:spcBef>
              <a:spcAft>
                <a:spcPct val="0"/>
              </a:spcAft>
              <a:buFont typeface="Wingdings" pitchFamily="2" charset="2"/>
              <a:buNone/>
            </a:pPr>
            <a:r>
              <a:rPr lang="en-US" altLang="en-US" sz="4000" dirty="0">
                <a:solidFill>
                  <a:srgbClr val="990000"/>
                </a:solidFill>
              </a:rPr>
              <a:t>Examples of</a:t>
            </a:r>
          </a:p>
          <a:p>
            <a:pPr algn="ctr">
              <a:lnSpc>
                <a:spcPct val="90000"/>
              </a:lnSpc>
              <a:spcBef>
                <a:spcPct val="0"/>
              </a:spcBef>
              <a:spcAft>
                <a:spcPct val="0"/>
              </a:spcAft>
              <a:buFont typeface="Wingdings" pitchFamily="2" charset="2"/>
              <a:buNone/>
            </a:pPr>
            <a:r>
              <a:rPr lang="en-US" altLang="en-US" sz="4000" dirty="0">
                <a:solidFill>
                  <a:srgbClr val="990000"/>
                </a:solidFill>
              </a:rPr>
              <a:t>Economic Topics</a:t>
            </a:r>
          </a:p>
        </p:txBody>
      </p:sp>
      <p:pic>
        <p:nvPicPr>
          <p:cNvPr id="2" name="Picture 1"/>
          <p:cNvPicPr>
            <a:picLocks noChangeAspect="1"/>
          </p:cNvPicPr>
          <p:nvPr/>
        </p:nvPicPr>
        <p:blipFill>
          <a:blip r:embed="rId4"/>
          <a:stretch>
            <a:fillRect/>
          </a:stretch>
        </p:blipFill>
        <p:spPr>
          <a:xfrm>
            <a:off x="6931700" y="6248401"/>
            <a:ext cx="3212870" cy="469433"/>
          </a:xfrm>
          <a:prstGeom prst="rect">
            <a:avLst/>
          </a:prstGeom>
        </p:spPr>
      </p:pic>
    </p:spTree>
    <p:extLst>
      <p:ext uri="{BB962C8B-B14F-4D97-AF65-F5344CB8AC3E}">
        <p14:creationId xmlns:p14="http://schemas.microsoft.com/office/powerpoint/2010/main" val="250624596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Rectangle 3"/>
          <p:cNvSpPr>
            <a:spLocks noGrp="1" noChangeArrowheads="1"/>
          </p:cNvSpPr>
          <p:nvPr>
            <p:ph type="body" sz="half" idx="1"/>
          </p:nvPr>
        </p:nvSpPr>
        <p:spPr>
          <a:xfrm>
            <a:off x="1752600" y="1565276"/>
            <a:ext cx="8763000" cy="45307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spcBef>
                <a:spcPct val="0"/>
              </a:spcBef>
              <a:buFontTx/>
              <a:buNone/>
            </a:pPr>
            <a:r>
              <a:rPr lang="en-US" altLang="en-US" sz="1600" dirty="0">
                <a:solidFill>
                  <a:srgbClr val="000000"/>
                </a:solidFill>
                <a:latin typeface="Times New Roman" pitchFamily="18" charset="0"/>
              </a:rPr>
              <a:t>	</a:t>
            </a:r>
          </a:p>
          <a:p>
            <a:pPr eaLnBrk="1" hangingPunct="1">
              <a:lnSpc>
                <a:spcPct val="80000"/>
              </a:lnSpc>
              <a:buFontTx/>
              <a:buNone/>
            </a:pPr>
            <a:endParaRPr lang="en-US" altLang="en-US" sz="1600" dirty="0">
              <a:latin typeface="Times New Roman" pitchFamily="18" charset="0"/>
            </a:endParaRPr>
          </a:p>
        </p:txBody>
      </p:sp>
      <p:sp>
        <p:nvSpPr>
          <p:cNvPr id="35843" name="Text Box 7"/>
          <p:cNvSpPr txBox="1">
            <a:spLocks noChangeArrowheads="1"/>
          </p:cNvSpPr>
          <p:nvPr/>
        </p:nvSpPr>
        <p:spPr bwMode="auto">
          <a:xfrm>
            <a:off x="1837528" y="381000"/>
            <a:ext cx="6773073" cy="77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marL="381000" indent="-381000" eaLnBrk="0" hangingPunct="0">
              <a:spcBef>
                <a:spcPct val="70000"/>
              </a:spcBef>
              <a:spcAft>
                <a:spcPct val="20000"/>
              </a:spcAft>
              <a:buClr>
                <a:srgbClr val="000099"/>
              </a:buClr>
              <a:buFont typeface="Wingdings" pitchFamily="2" charset="2"/>
              <a:buChar char="q"/>
              <a:tabLst>
                <a:tab pos="3657600" algn="l"/>
              </a:tabLst>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tabLst>
                <a:tab pos="3657600" algn="l"/>
              </a:tabLst>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tabLst>
                <a:tab pos="3657600" algn="l"/>
              </a:tabLst>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tabLst>
                <a:tab pos="3657600" algn="l"/>
              </a:tabLst>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tabLst>
                <a:tab pos="3657600" algn="l"/>
              </a:tabLst>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tabLst>
                <a:tab pos="3657600" algn="l"/>
              </a:tabLst>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tabLst>
                <a:tab pos="3657600" algn="l"/>
              </a:tabLst>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tabLst>
                <a:tab pos="3657600" algn="l"/>
              </a:tabLst>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tabLst>
                <a:tab pos="3657600" algn="l"/>
              </a:tabLst>
              <a:defRPr sz="1600">
                <a:solidFill>
                  <a:schemeClr val="tx1"/>
                </a:solidFill>
                <a:latin typeface="Arial" pitchFamily="34" charset="0"/>
              </a:defRPr>
            </a:lvl9pPr>
          </a:lstStyle>
          <a:p>
            <a:pPr>
              <a:buFont typeface="Wingdings" pitchFamily="2" charset="2"/>
              <a:buNone/>
            </a:pPr>
            <a:r>
              <a:rPr lang="en-US" altLang="en-US" sz="4400" dirty="0">
                <a:solidFill>
                  <a:srgbClr val="800000"/>
                </a:solidFill>
              </a:rPr>
              <a:t> </a:t>
            </a:r>
            <a:r>
              <a:rPr lang="en-US" altLang="en-US" sz="4000" dirty="0">
                <a:solidFill>
                  <a:srgbClr val="990000"/>
                </a:solidFill>
              </a:rPr>
              <a:t>Examples of Social Topics</a:t>
            </a:r>
          </a:p>
        </p:txBody>
      </p:sp>
      <p:graphicFrame>
        <p:nvGraphicFramePr>
          <p:cNvPr id="4" name="Table 3"/>
          <p:cNvGraphicFramePr>
            <a:graphicFrameLocks noGrp="1"/>
          </p:cNvGraphicFramePr>
          <p:nvPr>
            <p:extLst>
              <p:ext uri="{D42A27DB-BD31-4B8C-83A1-F6EECF244321}">
                <p14:modId xmlns:p14="http://schemas.microsoft.com/office/powerpoint/2010/main" val="1794446159"/>
              </p:ext>
            </p:extLst>
          </p:nvPr>
        </p:nvGraphicFramePr>
        <p:xfrm>
          <a:off x="1676400" y="1371601"/>
          <a:ext cx="8839200" cy="5578475"/>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xmlns="" val="20000"/>
                    </a:ext>
                  </a:extLst>
                </a:gridCol>
                <a:gridCol w="2829630">
                  <a:extLst>
                    <a:ext uri="{9D8B030D-6E8A-4147-A177-3AD203B41FA5}">
                      <a16:colId xmlns:a16="http://schemas.microsoft.com/office/drawing/2014/main" xmlns="" val="20001"/>
                    </a:ext>
                  </a:extLst>
                </a:gridCol>
                <a:gridCol w="2656770">
                  <a:extLst>
                    <a:ext uri="{9D8B030D-6E8A-4147-A177-3AD203B41FA5}">
                      <a16:colId xmlns:a16="http://schemas.microsoft.com/office/drawing/2014/main" xmlns="" val="20002"/>
                    </a:ext>
                  </a:extLst>
                </a:gridCol>
              </a:tblGrid>
              <a:tr h="5578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Times New Roman" pitchFamily="18" charset="0"/>
                        </a:rPr>
                        <a:t>Access to healthcare by</a:t>
                      </a:r>
                      <a:r>
                        <a:rPr lang="en-US" sz="1800" b="1" baseline="0" dirty="0">
                          <a:solidFill>
                            <a:srgbClr val="000000"/>
                          </a:solidFill>
                          <a:latin typeface="Times New Roman" pitchFamily="18" charset="0"/>
                        </a:rPr>
                        <a:t> </a:t>
                      </a:r>
                      <a:r>
                        <a:rPr lang="en-US" sz="1800" b="1" dirty="0">
                          <a:solidFill>
                            <a:srgbClr val="000000"/>
                          </a:solidFill>
                          <a:latin typeface="Times New Roman" pitchFamily="18" charset="0"/>
                        </a:rPr>
                        <a:t>the poor</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Times New Roman" pitchFamily="18" charset="0"/>
                        </a:rPr>
                        <a:t>Anti-sexual harassment policies</a:t>
                      </a:r>
                    </a:p>
                    <a:p>
                      <a:r>
                        <a:rPr lang="en-US" sz="1800" b="1" dirty="0">
                          <a:solidFill>
                            <a:srgbClr val="000000"/>
                          </a:solidFill>
                          <a:latin typeface="Times New Roman" pitchFamily="18" charset="0"/>
                        </a:rPr>
                        <a:t>Antitrust practices </a:t>
                      </a:r>
                    </a:p>
                    <a:p>
                      <a:r>
                        <a:rPr lang="en-US" sz="1800" b="1" dirty="0">
                          <a:solidFill>
                            <a:srgbClr val="000000"/>
                          </a:solidFill>
                          <a:latin typeface="Times New Roman" pitchFamily="18" charset="0"/>
                        </a:rPr>
                        <a:t>Bioterrorism </a:t>
                      </a:r>
                    </a:p>
                    <a:p>
                      <a:r>
                        <a:rPr lang="en-US" sz="1800" b="1" dirty="0">
                          <a:solidFill>
                            <a:srgbClr val="000000"/>
                          </a:solidFill>
                          <a:latin typeface="Times New Roman" pitchFamily="18" charset="0"/>
                        </a:rPr>
                        <a:t>Board diversity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Times New Roman" pitchFamily="18" charset="0"/>
                        </a:rPr>
                        <a:t>Bribery and corruption </a:t>
                      </a:r>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Times New Roman" pitchFamily="18" charset="0"/>
                        </a:rPr>
                        <a:t>Charitable donations </a:t>
                      </a:r>
                    </a:p>
                    <a:p>
                      <a:r>
                        <a:rPr lang="en-US" sz="1800" b="1" dirty="0">
                          <a:solidFill>
                            <a:srgbClr val="000000"/>
                          </a:solidFill>
                          <a:latin typeface="Times New Roman" pitchFamily="18" charset="0"/>
                        </a:rPr>
                        <a:t>Child labor</a:t>
                      </a:r>
                    </a:p>
                    <a:p>
                      <a:r>
                        <a:rPr lang="en-US" sz="1800" b="1" dirty="0">
                          <a:solidFill>
                            <a:srgbClr val="000000"/>
                          </a:solidFill>
                          <a:latin typeface="Times New Roman" pitchFamily="18" charset="0"/>
                        </a:rPr>
                        <a:t>Community outreach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Times New Roman" pitchFamily="18" charset="0"/>
                        </a:rPr>
                        <a:t>Consumer privacy</a:t>
                      </a:r>
                      <a:endParaRPr lang="en-US" sz="1800" dirty="0"/>
                    </a:p>
                    <a:p>
                      <a:r>
                        <a:rPr lang="en-US" sz="1800" b="1" dirty="0">
                          <a:solidFill>
                            <a:srgbClr val="000000"/>
                          </a:solidFill>
                          <a:latin typeface="Times New Roman" pitchFamily="18" charset="0"/>
                        </a:rPr>
                        <a:t>Corporate governance</a:t>
                      </a:r>
                    </a:p>
                    <a:p>
                      <a:r>
                        <a:rPr lang="en-US" sz="1800" b="1" dirty="0">
                          <a:solidFill>
                            <a:srgbClr val="000000"/>
                          </a:solidFill>
                          <a:latin typeface="Times New Roman" pitchFamily="18" charset="0"/>
                        </a:rPr>
                        <a:t>Consumer privacy</a:t>
                      </a:r>
                      <a:endParaRPr lang="en-US" sz="1800" dirty="0"/>
                    </a:p>
                    <a:p>
                      <a:r>
                        <a:rPr lang="en-US" sz="1800" b="1" dirty="0">
                          <a:solidFill>
                            <a:srgbClr val="000000"/>
                          </a:solidFill>
                          <a:latin typeface="Times New Roman" pitchFamily="18" charset="0"/>
                        </a:rPr>
                        <a:t>Disciplinary practices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Times New Roman" pitchFamily="18" charset="0"/>
                        </a:rPr>
                        <a:t>Emergency preparedness Employee assistance programs</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Times New Roman" pitchFamily="18" charset="0"/>
                        </a:rPr>
                        <a:t>Employee diversity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Times New Roman" pitchFamily="18" charset="0"/>
                        </a:rPr>
                        <a:t>Employee layoff policies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Times New Roman" pitchFamily="18" charset="0"/>
                        </a:rPr>
                        <a:t>Employee privacy</a:t>
                      </a:r>
                    </a:p>
                    <a:p>
                      <a:endParaRPr lang="en-US" sz="1800" b="1" dirty="0">
                        <a:solidFill>
                          <a:srgbClr val="000000"/>
                        </a:solidFill>
                        <a:latin typeface="Times New Roman" pitchFamily="18" charset="0"/>
                      </a:endParaRPr>
                    </a:p>
                  </a:txBody>
                  <a:tcPr marT="45725" marB="45725">
                    <a:noFill/>
                  </a:tcPr>
                </a:tc>
                <a:tc>
                  <a:txBody>
                    <a:bodyPr/>
                    <a:lstStyle/>
                    <a:p>
                      <a:pPr marL="288925" marR="0" indent="-288925"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Employee relations </a:t>
                      </a:r>
                    </a:p>
                    <a:p>
                      <a:pPr marL="288925" marR="0" indent="-288925"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Employee shared values</a:t>
                      </a:r>
                    </a:p>
                    <a:p>
                      <a:pPr marL="288925" marR="0" indent="-288925"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Employee training &amp;</a:t>
                      </a:r>
                    </a:p>
                    <a:p>
                      <a:pPr marL="288925" marR="0" indent="-288925" algn="l" defTabSz="914400" rtl="0" eaLnBrk="1" fontAlgn="auto" latinLnBrk="0" hangingPunct="1">
                        <a:lnSpc>
                          <a:spcPct val="100000"/>
                        </a:lnSpc>
                        <a:spcBef>
                          <a:spcPts val="0"/>
                        </a:spcBef>
                        <a:spcAft>
                          <a:spcPts val="0"/>
                        </a:spcAft>
                        <a:buClrTx/>
                        <a:buSzTx/>
                        <a:buFontTx/>
                        <a:buNone/>
                        <a:tabLst/>
                        <a:defRPr/>
                      </a:pPr>
                      <a:r>
                        <a:rPr lang="en-US" sz="1600" b="1" baseline="0" dirty="0">
                          <a:solidFill>
                            <a:srgbClr val="000000"/>
                          </a:solidFill>
                          <a:latin typeface="Times New Roman" pitchFamily="18" charset="0"/>
                        </a:rPr>
                        <a:t>    </a:t>
                      </a:r>
                      <a:r>
                        <a:rPr lang="en-US" sz="1600" b="1" dirty="0">
                          <a:solidFill>
                            <a:srgbClr val="000000"/>
                          </a:solidFill>
                          <a:latin typeface="Times New Roman" pitchFamily="18" charset="0"/>
                        </a:rPr>
                        <a:t>development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Employee turnover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Employee wellness programs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Employee work-life balance</a:t>
                      </a:r>
                    </a:p>
                    <a:p>
                      <a:r>
                        <a:rPr lang="en-US" sz="1600" b="1" dirty="0">
                          <a:solidFill>
                            <a:srgbClr val="000000"/>
                          </a:solidFill>
                          <a:latin typeface="Times New Roman" pitchFamily="18" charset="0"/>
                        </a:rPr>
                        <a:t>Employment</a:t>
                      </a:r>
                    </a:p>
                    <a:p>
                      <a:r>
                        <a:rPr lang="en-US" sz="1600" b="1" dirty="0">
                          <a:solidFill>
                            <a:srgbClr val="000000"/>
                          </a:solidFill>
                          <a:latin typeface="Times New Roman" pitchFamily="18" charset="0"/>
                        </a:rPr>
                        <a:t>Ethics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Fair advertising and labeling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Flexible work options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Food product nutrition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Forced labor</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Helping the disadvantaged</a:t>
                      </a:r>
                    </a:p>
                    <a:p>
                      <a:pPr marL="288925" marR="0" indent="-288925"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Human rights (security</a:t>
                      </a:r>
                    </a:p>
                    <a:p>
                      <a:pPr marL="288925" marR="0" indent="-288925" algn="l" defTabSz="914400" rtl="0" eaLnBrk="1" fontAlgn="auto" latinLnBrk="0" hangingPunct="1">
                        <a:lnSpc>
                          <a:spcPct val="100000"/>
                        </a:lnSpc>
                        <a:spcBef>
                          <a:spcPts val="0"/>
                        </a:spcBef>
                        <a:spcAft>
                          <a:spcPts val="0"/>
                        </a:spcAft>
                        <a:buClrTx/>
                        <a:buSzTx/>
                        <a:buFontTx/>
                        <a:buNone/>
                        <a:tabLst/>
                        <a:defRPr/>
                      </a:pPr>
                      <a:r>
                        <a:rPr lang="en-US" sz="1600" b="1" baseline="0" dirty="0">
                          <a:solidFill>
                            <a:srgbClr val="000000"/>
                          </a:solidFill>
                          <a:latin typeface="Times New Roman" pitchFamily="18" charset="0"/>
                        </a:rPr>
                        <a:t>    </a:t>
                      </a:r>
                      <a:r>
                        <a:rPr lang="en-US" sz="1600" b="1" dirty="0">
                          <a:solidFill>
                            <a:srgbClr val="000000"/>
                          </a:solidFill>
                          <a:latin typeface="Times New Roman" pitchFamily="18" charset="0"/>
                        </a:rPr>
                        <a:t>policies, etc.)</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Impacts on local culture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Indigenous rights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Indoor air pollution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Industrial hygiene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	</a:t>
                      </a:r>
                    </a:p>
                  </a:txBody>
                  <a:tcPr marT="45725" marB="45725">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Legal compliance 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a:solidFill>
                            <a:srgbClr val="000000"/>
                          </a:solidFill>
                          <a:latin typeface="Times New Roman" pitchFamily="18" charset="0"/>
                        </a:rPr>
                        <a:t>    </a:t>
                      </a:r>
                      <a:r>
                        <a:rPr lang="en-US" sz="1600" b="1" dirty="0">
                          <a:solidFill>
                            <a:srgbClr val="000000"/>
                          </a:solidFill>
                          <a:latin typeface="Times New Roman" pitchFamily="18" charset="0"/>
                        </a:rPr>
                        <a:t>social topics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Non-discrimination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    policies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Occupational health</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Political contributions</a:t>
                      </a:r>
                    </a:p>
                    <a:p>
                      <a:pPr algn="l"/>
                      <a:r>
                        <a:rPr lang="en-US" sz="1600" b="1" dirty="0">
                          <a:solidFill>
                            <a:srgbClr val="000000"/>
                          </a:solidFill>
                          <a:latin typeface="Times New Roman" pitchFamily="18" charset="0"/>
                        </a:rPr>
                        <a:t>Producer responsibility Product labeling</a:t>
                      </a:r>
                      <a:r>
                        <a:rPr lang="en-US" sz="1600" b="1" baseline="0" dirty="0">
                          <a:solidFill>
                            <a:srgbClr val="000000"/>
                          </a:solidFill>
                          <a:latin typeface="Times New Roman" pitchFamily="18" charset="0"/>
                        </a:rPr>
                        <a:t>                </a:t>
                      </a:r>
                      <a:r>
                        <a:rPr lang="en-US" sz="1600" b="1" dirty="0">
                          <a:solidFill>
                            <a:srgbClr val="000000"/>
                          </a:solidFill>
                          <a:latin typeface="Times New Roman" pitchFamily="18" charset="0"/>
                        </a:rPr>
                        <a:t>Product quality </a:t>
                      </a:r>
                    </a:p>
                    <a:p>
                      <a:pPr algn="l"/>
                      <a:r>
                        <a:rPr lang="en-US" sz="1600" b="1" dirty="0">
                          <a:solidFill>
                            <a:srgbClr val="000000"/>
                          </a:solidFill>
                          <a:latin typeface="Times New Roman" pitchFamily="18" charset="0"/>
                        </a:rPr>
                        <a:t>Product safety</a:t>
                      </a:r>
                    </a:p>
                    <a:p>
                      <a:pPr algn="l"/>
                      <a:r>
                        <a:rPr lang="en-US" sz="1600" b="1" dirty="0">
                          <a:solidFill>
                            <a:srgbClr val="000000"/>
                          </a:solidFill>
                          <a:latin typeface="Times New Roman" pitchFamily="18" charset="0"/>
                        </a:rPr>
                        <a:t>Product usefulness Securities regulation</a:t>
                      </a:r>
                    </a:p>
                    <a:p>
                      <a:pPr algn="l"/>
                      <a:r>
                        <a:rPr lang="en-US" sz="1600" b="1" dirty="0">
                          <a:solidFill>
                            <a:srgbClr val="000000"/>
                          </a:solidFill>
                          <a:latin typeface="Times New Roman" pitchFamily="18" charset="0"/>
                        </a:rPr>
                        <a:t>Supplier diversity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Times New Roman" pitchFamily="18" charset="0"/>
                        </a:rPr>
                        <a:t>Support for community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a:solidFill>
                            <a:srgbClr val="000000"/>
                          </a:solidFill>
                          <a:latin typeface="Times New Roman" pitchFamily="18" charset="0"/>
                        </a:rPr>
                        <a:t>    </a:t>
                      </a:r>
                      <a:r>
                        <a:rPr lang="en-US" sz="1600" b="1" dirty="0">
                          <a:solidFill>
                            <a:srgbClr val="000000"/>
                          </a:solidFill>
                          <a:latin typeface="Times New Roman" pitchFamily="18" charset="0"/>
                        </a:rPr>
                        <a:t>services</a:t>
                      </a:r>
                    </a:p>
                    <a:p>
                      <a:pPr algn="l"/>
                      <a:r>
                        <a:rPr lang="en-US" sz="1600" b="1" dirty="0">
                          <a:solidFill>
                            <a:srgbClr val="000000"/>
                          </a:solidFill>
                          <a:latin typeface="Times New Roman" pitchFamily="18" charset="0"/>
                        </a:rPr>
                        <a:t>Transparent public   </a:t>
                      </a:r>
                    </a:p>
                    <a:p>
                      <a:pPr algn="l"/>
                      <a:r>
                        <a:rPr lang="en-US" sz="1600" b="1" dirty="0">
                          <a:solidFill>
                            <a:srgbClr val="000000"/>
                          </a:solidFill>
                          <a:latin typeface="Times New Roman" pitchFamily="18" charset="0"/>
                        </a:rPr>
                        <a:t>    reporting</a:t>
                      </a:r>
                    </a:p>
                    <a:p>
                      <a:pPr algn="l"/>
                      <a:r>
                        <a:rPr lang="en-US" sz="1600" b="1" dirty="0">
                          <a:solidFill>
                            <a:srgbClr val="000000"/>
                          </a:solidFill>
                          <a:latin typeface="Times New Roman" pitchFamily="18" charset="0"/>
                        </a:rPr>
                        <a:t>Union relations</a:t>
                      </a:r>
                    </a:p>
                    <a:p>
                      <a:pPr algn="l"/>
                      <a:r>
                        <a:rPr lang="en-US" sz="1600" b="1" dirty="0">
                          <a:solidFill>
                            <a:srgbClr val="000000"/>
                          </a:solidFill>
                          <a:latin typeface="Times New Roman" pitchFamily="18" charset="0"/>
                        </a:rPr>
                        <a:t>Worker violence</a:t>
                      </a:r>
                    </a:p>
                    <a:p>
                      <a:pPr algn="l"/>
                      <a:r>
                        <a:rPr lang="en-US" sz="1600" b="1" dirty="0">
                          <a:solidFill>
                            <a:srgbClr val="000000"/>
                          </a:solidFill>
                          <a:latin typeface="Times New Roman" pitchFamily="18" charset="0"/>
                        </a:rPr>
                        <a:t>Workplace safety</a:t>
                      </a:r>
                      <a:endParaRPr lang="en-US" sz="1600" dirty="0"/>
                    </a:p>
                  </a:txBody>
                  <a:tcPr marT="45725" marB="45725">
                    <a:noFill/>
                  </a:tcPr>
                </a:tc>
                <a:extLst>
                  <a:ext uri="{0D108BD9-81ED-4DB2-BD59-A6C34878D82A}">
                    <a16:rowId xmlns:a16="http://schemas.microsoft.com/office/drawing/2014/main" xmlns="" val="10000"/>
                  </a:ext>
                </a:extLst>
              </a:tr>
            </a:tbl>
          </a:graphicData>
        </a:graphic>
      </p:graphicFrame>
      <p:pic>
        <p:nvPicPr>
          <p:cNvPr id="35854" name="Picture 4" descr="Diversity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800" y="76200"/>
            <a:ext cx="13017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400800" y="6426312"/>
            <a:ext cx="3212870" cy="469433"/>
          </a:xfrm>
          <a:prstGeom prst="rect">
            <a:avLst/>
          </a:prstGeom>
        </p:spPr>
      </p:pic>
    </p:spTree>
    <p:extLst>
      <p:ext uri="{BB962C8B-B14F-4D97-AF65-F5344CB8AC3E}">
        <p14:creationId xmlns:p14="http://schemas.microsoft.com/office/powerpoint/2010/main" val="146520983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504950" y="1477963"/>
            <a:ext cx="9067800" cy="99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9863"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179638" indent="963613"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636838" indent="963613"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3094038" indent="963613"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551238" indent="963613"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4008438" indent="963613"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lvl="4" eaLnBrk="1" hangingPunct="1">
              <a:spcBef>
                <a:spcPct val="0"/>
              </a:spcBef>
              <a:spcAft>
                <a:spcPct val="0"/>
              </a:spcAft>
              <a:buClrTx/>
              <a:buFontTx/>
              <a:buNone/>
            </a:pPr>
            <a:endParaRPr lang="en-US" altLang="en-US" sz="2000" dirty="0">
              <a:solidFill>
                <a:srgbClr val="000000"/>
              </a:solidFill>
              <a:latin typeface="Arial Black" pitchFamily="34" charset="0"/>
            </a:endParaRPr>
          </a:p>
          <a:p>
            <a:pPr eaLnBrk="1" hangingPunct="1">
              <a:lnSpc>
                <a:spcPct val="115000"/>
              </a:lnSpc>
              <a:spcBef>
                <a:spcPct val="0"/>
              </a:spcBef>
              <a:spcAft>
                <a:spcPct val="0"/>
              </a:spcAft>
              <a:buClrTx/>
              <a:buFontTx/>
              <a:buNone/>
            </a:pPr>
            <a:endParaRPr lang="en-US" altLang="en-US" sz="1800" b="0" dirty="0">
              <a:solidFill>
                <a:srgbClr val="000000"/>
              </a:solidFill>
              <a:latin typeface="Times New Roman" pitchFamily="18" charset="0"/>
            </a:endParaRPr>
          </a:p>
          <a:p>
            <a:pPr eaLnBrk="1" hangingPunct="1">
              <a:spcBef>
                <a:spcPct val="0"/>
              </a:spcBef>
              <a:spcAft>
                <a:spcPct val="0"/>
              </a:spcAft>
              <a:buClrTx/>
              <a:buFontTx/>
              <a:buNone/>
            </a:pPr>
            <a:endParaRPr lang="en-US" altLang="en-US" sz="1800" b="0" u="sng" dirty="0">
              <a:solidFill>
                <a:srgbClr val="000000"/>
              </a:solidFill>
              <a:latin typeface="Times New Roman" pitchFamily="18" charset="0"/>
            </a:endParaRPr>
          </a:p>
        </p:txBody>
      </p:sp>
      <p:sp>
        <p:nvSpPr>
          <p:cNvPr id="36867" name="Text Box 3"/>
          <p:cNvSpPr txBox="1">
            <a:spLocks noChangeArrowheads="1"/>
          </p:cNvSpPr>
          <p:nvPr/>
        </p:nvSpPr>
        <p:spPr bwMode="auto">
          <a:xfrm>
            <a:off x="914400" y="533401"/>
            <a:ext cx="8610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lgn="ctr" eaLnBrk="1" hangingPunct="1">
              <a:lnSpc>
                <a:spcPct val="90000"/>
              </a:lnSpc>
              <a:spcBef>
                <a:spcPct val="0"/>
              </a:spcBef>
              <a:spcAft>
                <a:spcPct val="0"/>
              </a:spcAft>
              <a:buClrTx/>
              <a:buFontTx/>
              <a:buNone/>
            </a:pPr>
            <a:r>
              <a:rPr lang="en-US" altLang="en-US" sz="4000" dirty="0">
                <a:solidFill>
                  <a:srgbClr val="800000"/>
                </a:solidFill>
              </a:rPr>
              <a:t>Examples of </a:t>
            </a:r>
          </a:p>
          <a:p>
            <a:pPr algn="ctr" eaLnBrk="1" hangingPunct="1">
              <a:lnSpc>
                <a:spcPct val="90000"/>
              </a:lnSpc>
              <a:spcBef>
                <a:spcPct val="0"/>
              </a:spcBef>
              <a:spcAft>
                <a:spcPct val="0"/>
              </a:spcAft>
              <a:buClrTx/>
              <a:buFontTx/>
              <a:buNone/>
            </a:pPr>
            <a:r>
              <a:rPr lang="en-US" altLang="en-US" sz="4000" dirty="0">
                <a:solidFill>
                  <a:srgbClr val="800000"/>
                </a:solidFill>
              </a:rPr>
              <a:t>Environmental Topics</a:t>
            </a:r>
          </a:p>
        </p:txBody>
      </p:sp>
      <p:pic>
        <p:nvPicPr>
          <p:cNvPr id="36868" name="Picture 4" descr="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533401"/>
            <a:ext cx="18288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nvGraphicFramePr>
        <p:xfrm>
          <a:off x="1676400" y="2219326"/>
          <a:ext cx="8763000" cy="4359275"/>
        </p:xfrm>
        <a:graphic>
          <a:graphicData uri="http://schemas.openxmlformats.org/drawingml/2006/table">
            <a:tbl>
              <a:tblPr firstRow="1" bandRow="1">
                <a:tableStyleId>{5C22544A-7EE6-4342-B048-85BDC9FD1C3A}</a:tableStyleId>
              </a:tblPr>
              <a:tblGrid>
                <a:gridCol w="2921000">
                  <a:extLst>
                    <a:ext uri="{9D8B030D-6E8A-4147-A177-3AD203B41FA5}">
                      <a16:colId xmlns:a16="http://schemas.microsoft.com/office/drawing/2014/main" xmlns="" val="20000"/>
                    </a:ext>
                  </a:extLst>
                </a:gridCol>
                <a:gridCol w="2921000">
                  <a:extLst>
                    <a:ext uri="{9D8B030D-6E8A-4147-A177-3AD203B41FA5}">
                      <a16:colId xmlns:a16="http://schemas.microsoft.com/office/drawing/2014/main" xmlns="" val="20001"/>
                    </a:ext>
                  </a:extLst>
                </a:gridCol>
                <a:gridCol w="2921000">
                  <a:extLst>
                    <a:ext uri="{9D8B030D-6E8A-4147-A177-3AD203B41FA5}">
                      <a16:colId xmlns:a16="http://schemas.microsoft.com/office/drawing/2014/main" xmlns="" val="20002"/>
                    </a:ext>
                  </a:extLst>
                </a:gridCol>
              </a:tblGrid>
              <a:tr h="4359275">
                <a:tc>
                  <a:txBody>
                    <a:bodyPr/>
                    <a:lstStyle/>
                    <a:p>
                      <a:r>
                        <a:rPr lang="en-US" sz="2000" dirty="0">
                          <a:solidFill>
                            <a:srgbClr val="000000"/>
                          </a:solidFill>
                          <a:latin typeface="Times New Roman" pitchFamily="18" charset="0"/>
                        </a:rPr>
                        <a:t>Air pollution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Animal rights</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Biodiversity</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Chemical spills</a:t>
                      </a:r>
                    </a:p>
                    <a:p>
                      <a:r>
                        <a:rPr lang="en-US" sz="2000" dirty="0">
                          <a:solidFill>
                            <a:srgbClr val="000000"/>
                          </a:solidFill>
                          <a:latin typeface="Times New Roman" pitchFamily="18" charset="0"/>
                        </a:rPr>
                        <a:t>Compliance with  </a:t>
                      </a:r>
                    </a:p>
                    <a:p>
                      <a:r>
                        <a:rPr lang="en-US" sz="2000" dirty="0">
                          <a:solidFill>
                            <a:srgbClr val="000000"/>
                          </a:solidFill>
                          <a:latin typeface="Times New Roman" pitchFamily="18" charset="0"/>
                        </a:rPr>
                        <a:t>    environmental laws </a:t>
                      </a:r>
                    </a:p>
                    <a:p>
                      <a:r>
                        <a:rPr lang="en-US" sz="2000" dirty="0">
                          <a:solidFill>
                            <a:srgbClr val="000000"/>
                          </a:solidFill>
                          <a:latin typeface="Times New Roman" pitchFamily="18" charset="0"/>
                        </a:rPr>
                        <a:t>    &amp; permits</a:t>
                      </a:r>
                      <a:endParaRPr lang="en-US" sz="2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Customer disposal of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    products</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Endangered species</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Energy conservation</a:t>
                      </a:r>
                    </a:p>
                    <a:p>
                      <a:r>
                        <a:rPr lang="en-US" sz="2000" dirty="0">
                          <a:solidFill>
                            <a:srgbClr val="000000"/>
                          </a:solidFill>
                          <a:latin typeface="Times New Roman" pitchFamily="18" charset="0"/>
                        </a:rPr>
                        <a:t>Environmentally   </a:t>
                      </a:r>
                    </a:p>
                    <a:p>
                      <a:r>
                        <a:rPr lang="en-US" sz="2000" dirty="0">
                          <a:solidFill>
                            <a:srgbClr val="000000"/>
                          </a:solidFill>
                          <a:latin typeface="Times New Roman" pitchFamily="18" charset="0"/>
                        </a:rPr>
                        <a:t>    sensitive design</a:t>
                      </a:r>
                      <a:r>
                        <a:rPr lang="en-US" sz="2000" dirty="0">
                          <a:solidFill>
                            <a:srgbClr val="000000"/>
                          </a:solidFill>
                        </a:rPr>
                        <a:t> </a:t>
                      </a:r>
                    </a:p>
                    <a:p>
                      <a:r>
                        <a:rPr lang="en-US" sz="2000" dirty="0">
                          <a:solidFill>
                            <a:srgbClr val="000000"/>
                          </a:solidFill>
                          <a:latin typeface="Times New Roman" pitchFamily="18" charset="0"/>
                        </a:rPr>
                        <a:t>	</a:t>
                      </a:r>
                      <a:endParaRPr lang="en-US" sz="2000" dirty="0"/>
                    </a:p>
                  </a:txBody>
                  <a:tcPr marT="45727" marB="45727">
                    <a:noFill/>
                  </a:tcPr>
                </a:tc>
                <a:tc>
                  <a:txBody>
                    <a:bodyPr/>
                    <a:lstStyle/>
                    <a:p>
                      <a:r>
                        <a:rPr lang="en-US" sz="2000" dirty="0">
                          <a:solidFill>
                            <a:srgbClr val="000000"/>
                          </a:solidFill>
                          <a:latin typeface="Times New Roman" pitchFamily="18" charset="0"/>
                        </a:rPr>
                        <a:t>Greenhouse gases</a:t>
                      </a:r>
                    </a:p>
                    <a:p>
                      <a:r>
                        <a:rPr lang="en-US" sz="2000" dirty="0">
                          <a:solidFill>
                            <a:srgbClr val="000000"/>
                          </a:solidFill>
                          <a:latin typeface="Times New Roman" pitchFamily="18" charset="0"/>
                        </a:rPr>
                        <a:t>Natural habitat </a:t>
                      </a:r>
                    </a:p>
                    <a:p>
                      <a:r>
                        <a:rPr lang="en-US" sz="2000" dirty="0">
                          <a:solidFill>
                            <a:srgbClr val="000000"/>
                          </a:solidFill>
                          <a:latin typeface="Times New Roman" pitchFamily="18" charset="0"/>
                        </a:rPr>
                        <a:t>    restoration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Natural resource usage</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Ozone-depleting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    substances</a:t>
                      </a:r>
                    </a:p>
                    <a:p>
                      <a:r>
                        <a:rPr lang="en-US" sz="2000" dirty="0">
                          <a:solidFill>
                            <a:srgbClr val="000000"/>
                          </a:solidFill>
                          <a:latin typeface="Times New Roman" pitchFamily="18" charset="0"/>
                        </a:rPr>
                        <a:t>Packaging reduction</a:t>
                      </a:r>
                    </a:p>
                    <a:p>
                      <a:r>
                        <a:rPr lang="en-US" sz="2000" dirty="0">
                          <a:solidFill>
                            <a:srgbClr val="000000"/>
                          </a:solidFill>
                          <a:latin typeface="Times New Roman" pitchFamily="18" charset="0"/>
                        </a:rPr>
                        <a:t>Pollution prevention</a:t>
                      </a:r>
                    </a:p>
                    <a:p>
                      <a:r>
                        <a:rPr lang="en-US" sz="2000" dirty="0">
                          <a:solidFill>
                            <a:srgbClr val="000000"/>
                          </a:solidFill>
                          <a:latin typeface="Times New Roman" pitchFamily="18" charset="0"/>
                        </a:rPr>
                        <a:t>Precautionary Principle</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Product energy use</a:t>
                      </a:r>
                      <a:endParaRPr lang="en-US" sz="2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Product take-back</a:t>
                      </a:r>
                    </a:p>
                    <a:p>
                      <a:endParaRPr lang="en-US" sz="2000" dirty="0">
                        <a:solidFill>
                          <a:srgbClr val="000000"/>
                        </a:solidFill>
                        <a:latin typeface="Times New Roman" pitchFamily="18" charset="0"/>
                      </a:endParaRPr>
                    </a:p>
                  </a:txBody>
                  <a:tcPr marT="45727" marB="45727">
                    <a:noFill/>
                  </a:tcPr>
                </a:tc>
                <a:tc>
                  <a:txBody>
                    <a:bodyPr/>
                    <a:lstStyle/>
                    <a:p>
                      <a:r>
                        <a:rPr lang="en-US" sz="2000" dirty="0">
                          <a:solidFill>
                            <a:srgbClr val="000000"/>
                          </a:solidFill>
                          <a:latin typeface="Times New Roman" pitchFamily="18" charset="0"/>
                        </a:rPr>
                        <a:t>Recycling</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Renewable energy &amp;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    materials</a:t>
                      </a:r>
                    </a:p>
                    <a:p>
                      <a:r>
                        <a:rPr lang="en-US" sz="2000" dirty="0">
                          <a:solidFill>
                            <a:srgbClr val="000000"/>
                          </a:solidFill>
                          <a:latin typeface="Times New Roman" pitchFamily="18" charset="0"/>
                        </a:rPr>
                        <a:t>Soil contamination</a:t>
                      </a:r>
                    </a:p>
                    <a:p>
                      <a:r>
                        <a:rPr lang="en-US" sz="2000" dirty="0">
                          <a:solidFill>
                            <a:srgbClr val="000000"/>
                          </a:solidFill>
                          <a:latin typeface="Times New Roman" pitchFamily="18" charset="0"/>
                        </a:rPr>
                        <a:t>Soil erosion/depletion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Spill prevention</a:t>
                      </a:r>
                    </a:p>
                    <a:p>
                      <a:r>
                        <a:rPr lang="en-US" sz="2000" dirty="0">
                          <a:solidFill>
                            <a:srgbClr val="000000"/>
                          </a:solidFill>
                          <a:latin typeface="Times New Roman" pitchFamily="18" charset="0"/>
                        </a:rPr>
                        <a:t>Waste disposal</a:t>
                      </a:r>
                    </a:p>
                    <a:p>
                      <a:r>
                        <a:rPr lang="en-US" sz="2000" dirty="0">
                          <a:solidFill>
                            <a:srgbClr val="000000"/>
                          </a:solidFill>
                          <a:latin typeface="Times New Roman" pitchFamily="18" charset="0"/>
                        </a:rPr>
                        <a:t>Water conservation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Water pollution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Wetlands protection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itchFamily="18" charset="0"/>
                        </a:rPr>
                        <a:t>Wildlife conservation</a:t>
                      </a:r>
                    </a:p>
                    <a:p>
                      <a:r>
                        <a:rPr lang="en-US" sz="2000" dirty="0">
                          <a:solidFill>
                            <a:srgbClr val="000000"/>
                          </a:solidFill>
                          <a:latin typeface="Times New Roman" pitchFamily="18" charset="0"/>
                        </a:rPr>
                        <a:t>	</a:t>
                      </a:r>
                      <a:endParaRPr lang="en-US" sz="2000" dirty="0"/>
                    </a:p>
                  </a:txBody>
                  <a:tcPr marT="45727" marB="45727">
                    <a:noFill/>
                  </a:tcPr>
                </a:tc>
                <a:extLst>
                  <a:ext uri="{0D108BD9-81ED-4DB2-BD59-A6C34878D82A}">
                    <a16:rowId xmlns:a16="http://schemas.microsoft.com/office/drawing/2014/main" xmlns="" val="10000"/>
                  </a:ext>
                </a:extLst>
              </a:tr>
            </a:tbl>
          </a:graphicData>
        </a:graphic>
      </p:graphicFrame>
      <p:pic>
        <p:nvPicPr>
          <p:cNvPr id="2" name="Picture 1"/>
          <p:cNvPicPr>
            <a:picLocks noChangeAspect="1"/>
          </p:cNvPicPr>
          <p:nvPr/>
        </p:nvPicPr>
        <p:blipFill>
          <a:blip r:embed="rId4"/>
          <a:stretch>
            <a:fillRect/>
          </a:stretch>
        </p:blipFill>
        <p:spPr>
          <a:xfrm>
            <a:off x="6629400" y="6248401"/>
            <a:ext cx="3212870" cy="469433"/>
          </a:xfrm>
          <a:prstGeom prst="rect">
            <a:avLst/>
          </a:prstGeom>
        </p:spPr>
      </p:pic>
    </p:spTree>
    <p:extLst>
      <p:ext uri="{BB962C8B-B14F-4D97-AF65-F5344CB8AC3E}">
        <p14:creationId xmlns:p14="http://schemas.microsoft.com/office/powerpoint/2010/main" val="109677777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981200"/>
            <a:ext cx="7924800" cy="1143000"/>
          </a:xfrm>
        </p:spPr>
        <p:txBody>
          <a:bodyPr/>
          <a:lstStyle/>
          <a:p>
            <a:r>
              <a:rPr lang="en-US" sz="5400" dirty="0">
                <a:solidFill>
                  <a:srgbClr val="990000"/>
                </a:solidFill>
              </a:rPr>
              <a:t>The Business Setting:</a:t>
            </a:r>
            <a:br>
              <a:rPr lang="en-US" sz="5400" dirty="0">
                <a:solidFill>
                  <a:srgbClr val="990000"/>
                </a:solidFill>
              </a:rPr>
            </a:br>
            <a:r>
              <a:rPr lang="en-US" dirty="0">
                <a:solidFill>
                  <a:srgbClr val="990000"/>
                </a:solidFill>
              </a:rPr>
              <a:t/>
            </a:r>
            <a:br>
              <a:rPr lang="en-US" dirty="0">
                <a:solidFill>
                  <a:srgbClr val="990000"/>
                </a:solidFill>
              </a:rPr>
            </a:br>
            <a:r>
              <a:rPr lang="en-US" dirty="0">
                <a:solidFill>
                  <a:srgbClr val="990000"/>
                </a:solidFill>
              </a:rPr>
              <a:t/>
            </a:r>
            <a:br>
              <a:rPr lang="en-US" dirty="0">
                <a:solidFill>
                  <a:srgbClr val="990000"/>
                </a:solidFill>
              </a:rPr>
            </a:br>
            <a:r>
              <a:rPr lang="en-US" dirty="0">
                <a:solidFill>
                  <a:srgbClr val="002060"/>
                </a:solidFill>
              </a:rPr>
              <a:t>What’s going on in the World?</a:t>
            </a:r>
            <a:br>
              <a:rPr lang="en-US" dirty="0">
                <a:solidFill>
                  <a:srgbClr val="002060"/>
                </a:solidFill>
              </a:rPr>
            </a:br>
            <a:r>
              <a:rPr lang="en-US" dirty="0">
                <a:solidFill>
                  <a:srgbClr val="002060"/>
                </a:solidFill>
              </a:rPr>
              <a:t/>
            </a:r>
            <a:br>
              <a:rPr lang="en-US" dirty="0">
                <a:solidFill>
                  <a:srgbClr val="002060"/>
                </a:solidFill>
              </a:rPr>
            </a:br>
            <a:r>
              <a:rPr lang="en-US" dirty="0">
                <a:solidFill>
                  <a:srgbClr val="002060"/>
                </a:solidFill>
              </a:rPr>
              <a:t>How is society’s well-being?</a:t>
            </a:r>
          </a:p>
        </p:txBody>
      </p:sp>
      <p:pic>
        <p:nvPicPr>
          <p:cNvPr id="3" name="Picture 2"/>
          <p:cNvPicPr>
            <a:picLocks noChangeAspect="1"/>
          </p:cNvPicPr>
          <p:nvPr/>
        </p:nvPicPr>
        <p:blipFill>
          <a:blip r:embed="rId2"/>
          <a:stretch>
            <a:fillRect/>
          </a:stretch>
        </p:blipFill>
        <p:spPr>
          <a:xfrm>
            <a:off x="7391400" y="6248401"/>
            <a:ext cx="3212870" cy="469433"/>
          </a:xfrm>
          <a:prstGeom prst="rect">
            <a:avLst/>
          </a:prstGeom>
        </p:spPr>
      </p:pic>
    </p:spTree>
    <p:extLst>
      <p:ext uri="{BB962C8B-B14F-4D97-AF65-F5344CB8AC3E}">
        <p14:creationId xmlns:p14="http://schemas.microsoft.com/office/powerpoint/2010/main" val="795886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438400" y="304800"/>
            <a:ext cx="7315200" cy="1143000"/>
          </a:xfrm>
        </p:spPr>
        <p:txBody>
          <a:bodyPr>
            <a:normAutofit fontScale="90000"/>
          </a:bodyPr>
          <a:lstStyle/>
          <a:p>
            <a:pPr eaLnBrk="1" hangingPunct="1">
              <a:defRPr/>
            </a:pPr>
            <a:r>
              <a:rPr lang="en-US" sz="3600" dirty="0"/>
              <a:t> </a:t>
            </a:r>
            <a:r>
              <a:rPr lang="en-US" sz="4000" dirty="0">
                <a:solidFill>
                  <a:srgbClr val="990000"/>
                </a:solidFill>
              </a:rPr>
              <a:t>Some Observations </a:t>
            </a:r>
            <a:br>
              <a:rPr lang="en-US" sz="4000" dirty="0">
                <a:solidFill>
                  <a:srgbClr val="990000"/>
                </a:solidFill>
              </a:rPr>
            </a:br>
            <a:r>
              <a:rPr lang="en-US" sz="4000" dirty="0">
                <a:solidFill>
                  <a:srgbClr val="990000"/>
                </a:solidFill>
              </a:rPr>
              <a:t>About Sustainability</a:t>
            </a:r>
          </a:p>
        </p:txBody>
      </p:sp>
      <p:sp>
        <p:nvSpPr>
          <p:cNvPr id="348163" name="Rectangle 3"/>
          <p:cNvSpPr>
            <a:spLocks noGrp="1" noChangeArrowheads="1"/>
          </p:cNvSpPr>
          <p:nvPr>
            <p:ph idx="1"/>
          </p:nvPr>
        </p:nvSpPr>
        <p:spPr>
          <a:xfrm>
            <a:off x="3048001" y="1574800"/>
            <a:ext cx="6716713" cy="3835400"/>
          </a:xfrm>
        </p:spPr>
        <p:txBody>
          <a:bodyPr/>
          <a:lstStyle/>
          <a:p>
            <a:pPr marL="287338" indent="-287338">
              <a:buClr>
                <a:schemeClr val="tx1"/>
              </a:buClr>
              <a:buFont typeface="Wingdings" pitchFamily="2" charset="2"/>
              <a:buChar char="§"/>
              <a:tabLst>
                <a:tab pos="2116138" algn="l"/>
              </a:tabLst>
            </a:pPr>
            <a:r>
              <a:rPr lang="en-US" altLang="en-US" sz="2800" dirty="0"/>
              <a:t>Sustainability is </a:t>
            </a:r>
            <a:r>
              <a:rPr lang="en-US" altLang="en-US" sz="2800" u="sng" dirty="0"/>
              <a:t>not about one thing</a:t>
            </a:r>
            <a:r>
              <a:rPr lang="en-US" altLang="en-US" sz="2800" dirty="0"/>
              <a:t>.</a:t>
            </a:r>
          </a:p>
          <a:p>
            <a:pPr marL="0" indent="0">
              <a:buClr>
                <a:schemeClr val="tx1"/>
              </a:buClr>
              <a:buNone/>
              <a:tabLst>
                <a:tab pos="2116138" algn="l"/>
              </a:tabLst>
            </a:pPr>
            <a:endParaRPr lang="en-US" altLang="en-US" sz="2800" dirty="0"/>
          </a:p>
          <a:p>
            <a:pPr marL="287338" indent="-287338">
              <a:buClr>
                <a:schemeClr val="tx1"/>
              </a:buClr>
              <a:buFont typeface="Wingdings" pitchFamily="2" charset="2"/>
              <a:buChar char="§"/>
              <a:tabLst>
                <a:tab pos="2116138" algn="l"/>
              </a:tabLst>
            </a:pPr>
            <a:r>
              <a:rPr lang="en-US" altLang="en-US" sz="2800" dirty="0"/>
              <a:t>The business case for sustainability         is really the business case for a </a:t>
            </a:r>
            <a:r>
              <a:rPr lang="en-US" altLang="en-US" sz="2800" u="sng" dirty="0"/>
              <a:t>process </a:t>
            </a:r>
            <a:r>
              <a:rPr lang="en-US" altLang="en-US" sz="2800" dirty="0"/>
              <a:t>that looks at sustainability trends and issues and </a:t>
            </a:r>
            <a:r>
              <a:rPr lang="en-US" altLang="en-US" sz="2800" u="sng" dirty="0"/>
              <a:t>prioritizes</a:t>
            </a:r>
            <a:r>
              <a:rPr lang="en-US" altLang="en-US" sz="2800" dirty="0"/>
              <a:t> among the </a:t>
            </a:r>
            <a:r>
              <a:rPr lang="en-US" altLang="en-US" sz="2800" u="sng" dirty="0"/>
              <a:t>opportunities and threats</a:t>
            </a:r>
            <a:r>
              <a:rPr lang="en-US" altLang="en-US" sz="2800" dirty="0"/>
              <a:t> to an organization to select those for action that contribute the</a:t>
            </a:r>
            <a:r>
              <a:rPr lang="en-US" altLang="en-US" sz="2800" u="sng" dirty="0"/>
              <a:t> most value</a:t>
            </a:r>
            <a:r>
              <a:rPr lang="en-US" altLang="en-US" sz="2800" dirty="0"/>
              <a:t>.     </a:t>
            </a:r>
          </a:p>
          <a:p>
            <a:pPr marL="287338" indent="-287338">
              <a:buNone/>
              <a:tabLst>
                <a:tab pos="2116138" algn="l"/>
              </a:tabLst>
            </a:pPr>
            <a:endParaRPr lang="en-US" altLang="en-US" dirty="0"/>
          </a:p>
        </p:txBody>
      </p:sp>
      <p:grpSp>
        <p:nvGrpSpPr>
          <p:cNvPr id="348164" name="Group 4"/>
          <p:cNvGrpSpPr>
            <a:grpSpLocks/>
          </p:cNvGrpSpPr>
          <p:nvPr/>
        </p:nvGrpSpPr>
        <p:grpSpPr bwMode="auto">
          <a:xfrm>
            <a:off x="9067800" y="1931752"/>
            <a:ext cx="1219200" cy="1192213"/>
            <a:chOff x="4896" y="922"/>
            <a:chExt cx="768" cy="816"/>
          </a:xfrm>
        </p:grpSpPr>
        <p:pic>
          <p:nvPicPr>
            <p:cNvPr id="37894" name="Picture 5" descr="Fi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 y="1032"/>
              <a:ext cx="306"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0000"/>
                  </a:solidFill>
                  <a:miter lim="800000"/>
                  <a:headEnd/>
                  <a:tailEnd/>
                </a14:hiddenLine>
              </a:ext>
            </a:extLst>
          </p:spPr>
        </p:pic>
        <p:grpSp>
          <p:nvGrpSpPr>
            <p:cNvPr id="37895" name="Group 6"/>
            <p:cNvGrpSpPr>
              <a:grpSpLocks/>
            </p:cNvGrpSpPr>
            <p:nvPr/>
          </p:nvGrpSpPr>
          <p:grpSpPr bwMode="auto">
            <a:xfrm>
              <a:off x="4896" y="922"/>
              <a:ext cx="768" cy="816"/>
              <a:chOff x="4896" y="922"/>
              <a:chExt cx="768" cy="816"/>
            </a:xfrm>
          </p:grpSpPr>
          <p:sp>
            <p:nvSpPr>
              <p:cNvPr id="37896" name="Oval 7"/>
              <p:cNvSpPr>
                <a:spLocks noChangeArrowheads="1"/>
              </p:cNvSpPr>
              <p:nvPr/>
            </p:nvSpPr>
            <p:spPr bwMode="auto">
              <a:xfrm>
                <a:off x="4896" y="922"/>
                <a:ext cx="768" cy="816"/>
              </a:xfrm>
              <a:prstGeom prst="ellipse">
                <a:avLst/>
              </a:prstGeom>
              <a:noFill/>
              <a:ln w="63500" algn="ctr">
                <a:solidFill>
                  <a:srgbClr val="CC0000"/>
                </a:solidFill>
                <a:round/>
                <a:headEnd/>
                <a:tailEnd/>
              </a:ln>
              <a:effectLst/>
              <a:extLst>
                <a:ext uri="{909E8E84-426E-40DD-AFC4-6F175D3DCCD1}">
                  <a14:hiddenFill xmlns:a14="http://schemas.microsoft.com/office/drawing/2010/main">
                    <a:solidFill>
                      <a:srgbClr val="FFCCFF">
                        <a:alpha val="5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70000"/>
                  </a:spcBef>
                  <a:spcAft>
                    <a:spcPct val="20000"/>
                  </a:spcAft>
                  <a:buClr>
                    <a:srgbClr val="000099"/>
                  </a:buClr>
                  <a:buFont typeface="Wingdings" pitchFamily="2" charset="2"/>
                  <a:buChar char="q"/>
                  <a:defRPr sz="2400" b="1">
                    <a:solidFill>
                      <a:schemeClr val="tx1"/>
                    </a:solidFill>
                    <a:latin typeface="Arial" pitchFamily="34" charset="0"/>
                  </a:defRPr>
                </a:lvl1pPr>
                <a:lvl2pPr marL="742950" indent="-285750" eaLnBrk="0" hangingPunct="0">
                  <a:spcBef>
                    <a:spcPct val="100000"/>
                  </a:spcBef>
                  <a:spcAft>
                    <a:spcPct val="30000"/>
                  </a:spcAft>
                  <a:buClr>
                    <a:srgbClr val="000099"/>
                  </a:buClr>
                  <a:buFont typeface="Wingdings" pitchFamily="2" charset="2"/>
                  <a:buChar char="§"/>
                  <a:defRPr sz="2000">
                    <a:solidFill>
                      <a:schemeClr val="tx1"/>
                    </a:solidFill>
                    <a:latin typeface="Arial" pitchFamily="34" charset="0"/>
                  </a:defRPr>
                </a:lvl2pPr>
                <a:lvl3pPr marL="1143000" indent="-228600" eaLnBrk="0" hangingPunct="0">
                  <a:spcBef>
                    <a:spcPct val="30000"/>
                  </a:spcBef>
                  <a:spcAft>
                    <a:spcPct val="30000"/>
                  </a:spcAft>
                  <a:buClr>
                    <a:srgbClr val="000099"/>
                  </a:buClr>
                  <a:buChar char="•"/>
                  <a:defRPr>
                    <a:solidFill>
                      <a:schemeClr val="tx1"/>
                    </a:solidFill>
                    <a:latin typeface="Arial" pitchFamily="34" charset="0"/>
                  </a:defRPr>
                </a:lvl3pPr>
                <a:lvl4pPr marL="16002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4pPr>
                <a:lvl5pPr marL="2057400" indent="-228600" eaLnBrk="0"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5pPr>
                <a:lvl6pPr marL="25146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6pPr>
                <a:lvl7pPr marL="29718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7pPr>
                <a:lvl8pPr marL="34290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8pPr>
                <a:lvl9pPr marL="3886200" indent="-228600" eaLnBrk="0" fontAlgn="base" hangingPunct="0">
                  <a:spcBef>
                    <a:spcPct val="30000"/>
                  </a:spcBef>
                  <a:spcAft>
                    <a:spcPct val="30000"/>
                  </a:spcAft>
                  <a:buClr>
                    <a:srgbClr val="000099"/>
                  </a:buClr>
                  <a:buFont typeface="Wingdings" pitchFamily="2" charset="2"/>
                  <a:buChar char="q"/>
                  <a:defRPr sz="1600">
                    <a:solidFill>
                      <a:schemeClr val="tx1"/>
                    </a:solidFill>
                    <a:latin typeface="Arial" pitchFamily="34" charset="0"/>
                  </a:defRPr>
                </a:lvl9pPr>
              </a:lstStyle>
              <a:p>
                <a:pPr>
                  <a:buFont typeface="Wingdings" pitchFamily="2" charset="2"/>
                  <a:buNone/>
                </a:pPr>
                <a:endParaRPr lang="en-US" altLang="en-US" sz="3600" dirty="0">
                  <a:solidFill>
                    <a:srgbClr val="990000"/>
                  </a:solidFill>
                </a:endParaRPr>
              </a:p>
            </p:txBody>
          </p:sp>
          <p:sp>
            <p:nvSpPr>
              <p:cNvPr id="37897" name="Line 8"/>
              <p:cNvSpPr>
                <a:spLocks noChangeShapeType="1"/>
              </p:cNvSpPr>
              <p:nvPr/>
            </p:nvSpPr>
            <p:spPr bwMode="auto">
              <a:xfrm flipV="1">
                <a:off x="4992" y="1072"/>
                <a:ext cx="576" cy="528"/>
              </a:xfrm>
              <a:prstGeom prst="line">
                <a:avLst/>
              </a:prstGeom>
              <a:noFill/>
              <a:ln w="1016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990000"/>
                  </a:solidFill>
                </a:endParaRPr>
              </a:p>
            </p:txBody>
          </p:sp>
        </p:grpSp>
      </p:grpSp>
      <p:sp>
        <p:nvSpPr>
          <p:cNvPr id="10" name="TextBox 9"/>
          <p:cNvSpPr txBox="1"/>
          <p:nvPr/>
        </p:nvSpPr>
        <p:spPr>
          <a:xfrm>
            <a:off x="7148233" y="6019801"/>
            <a:ext cx="3009157" cy="276999"/>
          </a:xfrm>
          <a:prstGeom prst="rect">
            <a:avLst/>
          </a:prstGeom>
          <a:solidFill>
            <a:schemeClr val="accent3"/>
          </a:solidFill>
        </p:spPr>
        <p:txBody>
          <a:bodyPr wrap="none">
            <a:spAutoFit/>
          </a:bodyPr>
          <a:lstStyle/>
          <a:p>
            <a:pPr eaLnBrk="0" hangingPunct="0">
              <a:spcBef>
                <a:spcPct val="70000"/>
              </a:spcBef>
              <a:spcAft>
                <a:spcPct val="20000"/>
              </a:spcAft>
              <a:buClr>
                <a:srgbClr val="000099"/>
              </a:buClr>
              <a:buFont typeface="Wingdings" pitchFamily="2" charset="2"/>
              <a:buNone/>
              <a:defRPr/>
            </a:pPr>
            <a:r>
              <a:rPr lang="en-US" sz="1200" dirty="0">
                <a:latin typeface="Arial" charset="0"/>
              </a:rPr>
              <a:t>©2017 William Blackburn Consulting, Ltd.</a:t>
            </a:r>
            <a:endParaRPr lang="en-US" sz="1200" u="sng" dirty="0">
              <a:latin typeface="Arial" charset="0"/>
            </a:endParaRPr>
          </a:p>
        </p:txBody>
      </p:sp>
    </p:spTree>
    <p:extLst>
      <p:ext uri="{BB962C8B-B14F-4D97-AF65-F5344CB8AC3E}">
        <p14:creationId xmlns:p14="http://schemas.microsoft.com/office/powerpoint/2010/main" val="4162980603"/>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63">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34816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48163">
                                            <p:txEl>
                                              <p:pRg st="2" end="2"/>
                                            </p:txEl>
                                          </p:spTgt>
                                        </p:tgtEl>
                                        <p:attrNameLst>
                                          <p:attrName>style.visibility</p:attrName>
                                        </p:attrNameLst>
                                      </p:cBhvr>
                                      <p:to>
                                        <p:strVal val="visible"/>
                                      </p:to>
                                    </p:set>
                                    <p:anim calcmode="discrete" valueType="clr">
                                      <p:cBhvr override="childStyle">
                                        <p:cTn id="14" dur="80"/>
                                        <p:tgtEl>
                                          <p:spTgt spid="34816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48163">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34816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1981200" y="381000"/>
            <a:ext cx="8229600" cy="1143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dirty="0">
                <a:solidFill>
                  <a:srgbClr val="990000"/>
                </a:solidFill>
              </a:rPr>
              <a:t>Common Organizational </a:t>
            </a:r>
            <a:br>
              <a:rPr lang="en-US" altLang="en-US" sz="4000" b="1" dirty="0">
                <a:solidFill>
                  <a:srgbClr val="990000"/>
                </a:solidFill>
              </a:rPr>
            </a:br>
            <a:r>
              <a:rPr lang="en-US" altLang="en-US" sz="4000" b="1" dirty="0">
                <a:solidFill>
                  <a:srgbClr val="990000"/>
                </a:solidFill>
              </a:rPr>
              <a:t>Threats and Opportunities</a:t>
            </a:r>
          </a:p>
        </p:txBody>
      </p:sp>
      <p:graphicFrame>
        <p:nvGraphicFramePr>
          <p:cNvPr id="323600" name="Group 16"/>
          <p:cNvGraphicFramePr>
            <a:graphicFrameLocks noGrp="1"/>
          </p:cNvGraphicFramePr>
          <p:nvPr>
            <p:ph idx="1"/>
          </p:nvPr>
        </p:nvGraphicFramePr>
        <p:xfrm>
          <a:off x="1905000" y="2003426"/>
          <a:ext cx="8458200" cy="4143377"/>
        </p:xfrm>
        <a:graphic>
          <a:graphicData uri="http://schemas.openxmlformats.org/drawingml/2006/table">
            <a:tbl>
              <a:tblPr/>
              <a:tblGrid>
                <a:gridCol w="3038475">
                  <a:extLst>
                    <a:ext uri="{9D8B030D-6E8A-4147-A177-3AD203B41FA5}">
                      <a16:colId xmlns:a16="http://schemas.microsoft.com/office/drawing/2014/main" xmlns="" val="20000"/>
                    </a:ext>
                  </a:extLst>
                </a:gridCol>
                <a:gridCol w="5419725">
                  <a:extLst>
                    <a:ext uri="{9D8B030D-6E8A-4147-A177-3AD203B41FA5}">
                      <a16:colId xmlns:a16="http://schemas.microsoft.com/office/drawing/2014/main" xmlns="" val="20001"/>
                    </a:ext>
                  </a:extLst>
                </a:gridCol>
              </a:tblGrid>
              <a:tr h="7601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ZapfHumnst BT" pitchFamily="34" charset="0"/>
                        </a:rPr>
                        <a:t>Threats</a:t>
                      </a:r>
                    </a:p>
                  </a:txBody>
                  <a:tcPr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ZapfHumnst BT" pitchFamily="34" charset="0"/>
                        </a:rPr>
                        <a:t>Opportunities</a:t>
                      </a:r>
                    </a:p>
                  </a:txBody>
                  <a:tcPr marT="45704" marB="457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CC"/>
                    </a:solidFill>
                  </a:tcPr>
                </a:tc>
                <a:extLst>
                  <a:ext uri="{0D108BD9-81ED-4DB2-BD59-A6C34878D82A}">
                    <a16:rowId xmlns:a16="http://schemas.microsoft.com/office/drawing/2014/main" xmlns="" val="10000"/>
                  </a:ext>
                </a:extLst>
              </a:tr>
              <a:tr h="33832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rPr>
                        <a:t>-Legal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rPr>
                        <a:t>-Financial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rPr>
                        <a:t>-Reputational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rPr>
                        <a:t>-Competitive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rPr>
                        <a:t>-Operational</a:t>
                      </a:r>
                    </a:p>
                  </a:txBody>
                  <a:tcPr marT="45704" marB="4570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rPr>
                        <a:t>-Productivity, cost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rPr>
                        <a:t>-Employee relations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rPr>
                        <a:t>-Reputation, brand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rPr>
                        <a:t>-License to operate, community appeal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rPr>
                        <a:t>-Sales, new markets, customer appeal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rPr>
                        <a:t>-Innovation, new products and services</a:t>
                      </a:r>
                    </a:p>
                  </a:txBody>
                  <a:tcPr marT="45704" marB="4570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bl>
          </a:graphicData>
        </a:graphic>
      </p:graphicFrame>
      <p:pic>
        <p:nvPicPr>
          <p:cNvPr id="2" name="Picture 1"/>
          <p:cNvPicPr>
            <a:picLocks noChangeAspect="1"/>
          </p:cNvPicPr>
          <p:nvPr/>
        </p:nvPicPr>
        <p:blipFill>
          <a:blip r:embed="rId3"/>
          <a:stretch>
            <a:fillRect/>
          </a:stretch>
        </p:blipFill>
        <p:spPr>
          <a:xfrm>
            <a:off x="6781800" y="6324601"/>
            <a:ext cx="3212870" cy="469433"/>
          </a:xfrm>
          <a:prstGeom prst="rect">
            <a:avLst/>
          </a:prstGeom>
        </p:spPr>
      </p:pic>
    </p:spTree>
    <p:extLst>
      <p:ext uri="{BB962C8B-B14F-4D97-AF65-F5344CB8AC3E}">
        <p14:creationId xmlns:p14="http://schemas.microsoft.com/office/powerpoint/2010/main" val="147213414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90000"/>
                </a:solidFill>
              </a:rPr>
              <a:t>A Risk Perspective: The Precautionary Principle</a:t>
            </a:r>
          </a:p>
        </p:txBody>
      </p:sp>
      <p:sp>
        <p:nvSpPr>
          <p:cNvPr id="3" name="Content Placeholder 2"/>
          <p:cNvSpPr>
            <a:spLocks noGrp="1"/>
          </p:cNvSpPr>
          <p:nvPr>
            <p:ph idx="1"/>
          </p:nvPr>
        </p:nvSpPr>
        <p:spPr>
          <a:xfrm>
            <a:off x="3124200" y="1951038"/>
            <a:ext cx="7086600" cy="4525963"/>
          </a:xfrm>
        </p:spPr>
        <p:txBody>
          <a:bodyPr/>
          <a:lstStyle/>
          <a:p>
            <a:r>
              <a:rPr lang="en-US" sz="2400" dirty="0"/>
              <a:t>Principle 15 of the Rio Declaration of the 1992 Earth Summit (U.N. Conference on Environ­ment and Development)</a:t>
            </a:r>
          </a:p>
          <a:p>
            <a:endParaRPr lang="en-US" sz="2400" dirty="0"/>
          </a:p>
          <a:p>
            <a:r>
              <a:rPr lang="en-US" sz="2400" dirty="0">
                <a:solidFill>
                  <a:schemeClr val="tx1"/>
                </a:solidFill>
              </a:rPr>
              <a:t>“When an activity raises threats of harm to human health or the environment, precautionary measures should be taken even if some cause-and-effect relationships are not fully established scientifically.”</a:t>
            </a:r>
            <a:r>
              <a:rPr lang="en-US" sz="1800" dirty="0">
                <a:solidFill>
                  <a:schemeClr val="tx1"/>
                </a:solidFill>
              </a:rPr>
              <a:t>—</a:t>
            </a:r>
            <a:r>
              <a:rPr lang="en-US" sz="1800" dirty="0"/>
              <a:t>1998 Wingspread Conf. of the Science and Environmental Network</a:t>
            </a:r>
          </a:p>
          <a:p>
            <a:endParaRPr lang="en-US" sz="2400" dirty="0"/>
          </a:p>
        </p:txBody>
      </p:sp>
      <p:sp>
        <p:nvSpPr>
          <p:cNvPr id="4" name="TextBox 3"/>
          <p:cNvSpPr txBox="1"/>
          <p:nvPr/>
        </p:nvSpPr>
        <p:spPr>
          <a:xfrm>
            <a:off x="7204076" y="5943601"/>
            <a:ext cx="3052439" cy="276999"/>
          </a:xfrm>
          <a:prstGeom prst="rect">
            <a:avLst/>
          </a:prstGeom>
          <a:solidFill>
            <a:schemeClr val="accent3"/>
          </a:solidFill>
        </p:spPr>
        <p:txBody>
          <a:bodyPr wrap="none">
            <a:spAutoFit/>
          </a:bodyPr>
          <a:lstStyle/>
          <a:p>
            <a:pPr>
              <a:defRPr/>
            </a:pPr>
            <a:r>
              <a:rPr lang="en-US" sz="1200" dirty="0">
                <a:solidFill>
                  <a:srgbClr val="000000"/>
                </a:solidFill>
              </a:rPr>
              <a:t>©2017 William Blackburn Consulting, Ltd..</a:t>
            </a:r>
            <a:endParaRPr lang="en-US" sz="1200" u="sng" dirty="0">
              <a:solidFill>
                <a:srgbClr val="000000"/>
              </a:solidFill>
            </a:endParaRPr>
          </a:p>
        </p:txBody>
      </p:sp>
    </p:spTree>
    <p:extLst>
      <p:ext uri="{BB962C8B-B14F-4D97-AF65-F5344CB8AC3E}">
        <p14:creationId xmlns:p14="http://schemas.microsoft.com/office/powerpoint/2010/main" val="243704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52401"/>
            <a:ext cx="8716963" cy="653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545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453664" name="Group 32"/>
          <p:cNvGraphicFramePr>
            <a:graphicFrameLocks noGrp="1"/>
          </p:cNvGraphicFramePr>
          <p:nvPr>
            <p:ph idx="1"/>
            <p:extLst>
              <p:ext uri="{D42A27DB-BD31-4B8C-83A1-F6EECF244321}">
                <p14:modId xmlns:p14="http://schemas.microsoft.com/office/powerpoint/2010/main" val="2064128013"/>
              </p:ext>
            </p:extLst>
          </p:nvPr>
        </p:nvGraphicFramePr>
        <p:xfrm>
          <a:off x="1524000" y="0"/>
          <a:ext cx="9144000" cy="6781800"/>
        </p:xfrm>
        <a:graphic>
          <a:graphicData uri="http://schemas.openxmlformats.org/drawingml/2006/table">
            <a:tbl>
              <a:tblPr/>
              <a:tblGrid>
                <a:gridCol w="1655763">
                  <a:extLst>
                    <a:ext uri="{9D8B030D-6E8A-4147-A177-3AD203B41FA5}">
                      <a16:colId xmlns:a16="http://schemas.microsoft.com/office/drawing/2014/main" xmlns="" val="20000"/>
                    </a:ext>
                  </a:extLst>
                </a:gridCol>
                <a:gridCol w="1392237">
                  <a:extLst>
                    <a:ext uri="{9D8B030D-6E8A-4147-A177-3AD203B41FA5}">
                      <a16:colId xmlns:a16="http://schemas.microsoft.com/office/drawing/2014/main" xmlns="" val="20001"/>
                    </a:ext>
                  </a:extLst>
                </a:gridCol>
                <a:gridCol w="1524000">
                  <a:extLst>
                    <a:ext uri="{9D8B030D-6E8A-4147-A177-3AD203B41FA5}">
                      <a16:colId xmlns:a16="http://schemas.microsoft.com/office/drawing/2014/main" xmlns="" val="20002"/>
                    </a:ext>
                  </a:extLst>
                </a:gridCol>
                <a:gridCol w="1524000">
                  <a:extLst>
                    <a:ext uri="{9D8B030D-6E8A-4147-A177-3AD203B41FA5}">
                      <a16:colId xmlns:a16="http://schemas.microsoft.com/office/drawing/2014/main" xmlns="" val="20003"/>
                    </a:ext>
                  </a:extLst>
                </a:gridCol>
                <a:gridCol w="1524000">
                  <a:extLst>
                    <a:ext uri="{9D8B030D-6E8A-4147-A177-3AD203B41FA5}">
                      <a16:colId xmlns:a16="http://schemas.microsoft.com/office/drawing/2014/main" xmlns="" val="20004"/>
                    </a:ext>
                  </a:extLst>
                </a:gridCol>
                <a:gridCol w="1524000">
                  <a:extLst>
                    <a:ext uri="{9D8B030D-6E8A-4147-A177-3AD203B41FA5}">
                      <a16:colId xmlns:a16="http://schemas.microsoft.com/office/drawing/2014/main" xmlns="" val="20005"/>
                    </a:ext>
                  </a:extLst>
                </a:gridCol>
              </a:tblGrid>
              <a:tr h="1000652">
                <a:tc gridSpan="6">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kumimoji="0" lang="en-US" sz="3200" b="1" i="0" u="none" strike="noStrike" cap="none" normalizeH="0" baseline="0" dirty="0">
                          <a:ln>
                            <a:noFill/>
                          </a:ln>
                          <a:solidFill>
                            <a:srgbClr val="990000"/>
                          </a:solidFill>
                          <a:effectLst/>
                          <a:latin typeface="Arial" charset="0"/>
                        </a:rPr>
                        <a:t>Sample SWOT Analysis for </a:t>
                      </a:r>
                    </a:p>
                    <a:p>
                      <a:pPr marL="0" marR="0" lvl="0" indent="0" algn="ctr" defTabSz="914400" rtl="0" eaLnBrk="1" fontAlgn="base" latinLnBrk="0" hangingPunct="1">
                        <a:lnSpc>
                          <a:spcPct val="95000"/>
                        </a:lnSpc>
                        <a:spcBef>
                          <a:spcPct val="0"/>
                        </a:spcBef>
                        <a:spcAft>
                          <a:spcPct val="0"/>
                        </a:spcAft>
                        <a:buClrTx/>
                        <a:buSzTx/>
                        <a:buFontTx/>
                        <a:buNone/>
                        <a:tabLst/>
                      </a:pPr>
                      <a:r>
                        <a:rPr kumimoji="0" lang="en-US" sz="3200" b="1" i="0" u="none" strike="noStrike" cap="none" normalizeH="0" baseline="0" dirty="0">
                          <a:ln>
                            <a:noFill/>
                          </a:ln>
                          <a:solidFill>
                            <a:srgbClr val="990000"/>
                          </a:solidFill>
                          <a:effectLst/>
                          <a:latin typeface="Arial" charset="0"/>
                        </a:rPr>
                        <a:t>Sustainability Issue: </a:t>
                      </a:r>
                      <a:r>
                        <a:rPr kumimoji="0" lang="en-US" sz="3200" b="1" i="0" u="none" strike="noStrike" cap="none" normalizeH="0" baseline="0" dirty="0">
                          <a:ln>
                            <a:noFill/>
                          </a:ln>
                          <a:solidFill>
                            <a:schemeClr val="tx1"/>
                          </a:solidFill>
                          <a:effectLst/>
                          <a:latin typeface="Arial" charset="0"/>
                        </a:rPr>
                        <a:t>Water</a:t>
                      </a:r>
                    </a:p>
                  </a:txBody>
                  <a:tcPr marL="74066" marR="74066" marT="37030" marB="370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7063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99"/>
                          </a:solidFill>
                          <a:effectLst/>
                          <a:latin typeface="Arial" charset="0"/>
                        </a:rPr>
                        <a:t>Issue</a:t>
                      </a:r>
                    </a:p>
                  </a:txBody>
                  <a:tcPr marL="74066" marR="74066" marT="37030" marB="370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99"/>
                          </a:solidFill>
                          <a:effectLst/>
                          <a:latin typeface="Arial" charset="0"/>
                        </a:rPr>
                        <a:t>Threat</a:t>
                      </a:r>
                    </a:p>
                  </a:txBody>
                  <a:tcPr marL="74066" marR="74066" marT="37030" marB="370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99"/>
                          </a:solidFill>
                          <a:effectLst/>
                          <a:latin typeface="Arial" charset="0"/>
                        </a:rPr>
                        <a:t>Opportunity</a:t>
                      </a:r>
                    </a:p>
                  </a:txBody>
                  <a:tcPr marL="74066" marR="74066" marT="37030" marB="370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99"/>
                          </a:solidFill>
                          <a:effectLst/>
                          <a:latin typeface="Arial" charset="0"/>
                        </a:rPr>
                        <a:t>Strength</a:t>
                      </a:r>
                    </a:p>
                  </a:txBody>
                  <a:tcPr marL="74066" marR="74066" marT="37030" marB="370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99"/>
                          </a:solidFill>
                          <a:effectLst/>
                          <a:latin typeface="Arial" charset="0"/>
                        </a:rPr>
                        <a:t>Weakness</a:t>
                      </a:r>
                    </a:p>
                  </a:txBody>
                  <a:tcPr marL="74066" marR="74066" marT="37030" marB="370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99"/>
                          </a:solidFill>
                          <a:effectLst/>
                          <a:latin typeface="Arial" charset="0"/>
                        </a:rPr>
                        <a:t>Possible Objectives</a:t>
                      </a:r>
                    </a:p>
                  </a:txBody>
                  <a:tcPr marL="74066" marR="74066" marT="37030" marB="370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074774">
                <a:tc>
                  <a:txBody>
                    <a:bodyPr/>
                    <a:lstStyle/>
                    <a:p>
                      <a:pPr marL="0" marR="0" lvl="0" indent="0" algn="l" defTabSz="914400" rtl="0" eaLnBrk="1" fontAlgn="base" latinLnBrk="0" hangingPunct="1">
                        <a:lnSpc>
                          <a:spcPct val="100000"/>
                        </a:lnSpc>
                        <a:spcBef>
                          <a:spcPct val="1000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rPr>
                        <a:t>Depletion of Fresh Water Resources</a:t>
                      </a:r>
                      <a:r>
                        <a:rPr kumimoji="0" lang="en-US" sz="1600" b="0" i="0" u="none" strike="noStrike" cap="none" normalizeH="0" baseline="0" dirty="0">
                          <a:ln>
                            <a:noFill/>
                          </a:ln>
                          <a:solidFill>
                            <a:srgbClr val="000000"/>
                          </a:solidFill>
                          <a:effectLst/>
                          <a:latin typeface="Arial" charset="0"/>
                        </a:rPr>
                        <a:t> </a:t>
                      </a:r>
                    </a:p>
                  </a:txBody>
                  <a:tcPr marL="74066" marR="74066" marT="37030" marB="370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95000"/>
                        </a:lnSpc>
                        <a:spcBef>
                          <a:spcPct val="0"/>
                        </a:spcBef>
                        <a:spcAft>
                          <a:spcPct val="0"/>
                        </a:spcAft>
                        <a:buClrTx/>
                        <a:buSzTx/>
                        <a:buFontTx/>
                        <a:buNone/>
                        <a:tabLst>
                          <a:tab pos="0" algn="l"/>
                          <a:tab pos="122238" algn="l"/>
                        </a:tabLst>
                      </a:pPr>
                      <a:r>
                        <a:rPr kumimoji="0" lang="en-US" sz="1400" b="0" i="0" u="none" strike="noStrike" cap="none" normalizeH="0" baseline="0" dirty="0">
                          <a:ln>
                            <a:noFill/>
                          </a:ln>
                          <a:solidFill>
                            <a:srgbClr val="000000"/>
                          </a:solidFill>
                          <a:effectLst/>
                          <a:latin typeface="Arial" charset="0"/>
                        </a:rPr>
                        <a:t>1. Water</a:t>
                      </a:r>
                    </a:p>
                    <a:p>
                      <a:pPr marL="533400" marR="0" lvl="0" indent="-533400" algn="l" defTabSz="914400" rtl="0" eaLnBrk="1" fontAlgn="base" latinLnBrk="0" hangingPunct="1">
                        <a:lnSpc>
                          <a:spcPct val="95000"/>
                        </a:lnSpc>
                        <a:spcBef>
                          <a:spcPct val="0"/>
                        </a:spcBef>
                        <a:spcAft>
                          <a:spcPct val="0"/>
                        </a:spcAft>
                        <a:buClrTx/>
                        <a:buSzTx/>
                        <a:buFontTx/>
                        <a:buNone/>
                        <a:tabLst>
                          <a:tab pos="0" algn="l"/>
                          <a:tab pos="122238" algn="l"/>
                        </a:tabLst>
                      </a:pPr>
                      <a:r>
                        <a:rPr kumimoji="0" lang="en-US" sz="1400" b="0" i="0" u="none" strike="noStrike" cap="none" normalizeH="0" baseline="0" dirty="0">
                          <a:ln>
                            <a:noFill/>
                          </a:ln>
                          <a:solidFill>
                            <a:srgbClr val="000000"/>
                          </a:solidFill>
                          <a:effectLst/>
                          <a:latin typeface="Arial" charset="0"/>
                        </a:rPr>
                        <a:t>shortage </a:t>
                      </a:r>
                    </a:p>
                    <a:p>
                      <a:pPr marL="533400" marR="0" lvl="0" indent="-533400" algn="l" defTabSz="914400" rtl="0" eaLnBrk="1" fontAlgn="base" latinLnBrk="0" hangingPunct="1">
                        <a:lnSpc>
                          <a:spcPct val="95000"/>
                        </a:lnSpc>
                        <a:spcBef>
                          <a:spcPct val="0"/>
                        </a:spcBef>
                        <a:spcAft>
                          <a:spcPct val="0"/>
                        </a:spcAft>
                        <a:buClrTx/>
                        <a:buSzTx/>
                        <a:buFontTx/>
                        <a:buNone/>
                        <a:tabLst>
                          <a:tab pos="0" algn="l"/>
                          <a:tab pos="122238" algn="l"/>
                        </a:tabLst>
                      </a:pPr>
                      <a:r>
                        <a:rPr kumimoji="0" lang="en-US" sz="1400" b="0" i="0" u="none" strike="noStrike" cap="none" normalizeH="0" baseline="0" dirty="0">
                          <a:ln>
                            <a:noFill/>
                          </a:ln>
                          <a:solidFill>
                            <a:srgbClr val="000000"/>
                          </a:solidFill>
                          <a:effectLst/>
                          <a:latin typeface="Arial" charset="0"/>
                        </a:rPr>
                        <a:t>could </a:t>
                      </a:r>
                    </a:p>
                    <a:p>
                      <a:pPr marL="533400" marR="0" lvl="0" indent="-533400" algn="l" defTabSz="914400" rtl="0" eaLnBrk="1" fontAlgn="base" latinLnBrk="0" hangingPunct="1">
                        <a:lnSpc>
                          <a:spcPct val="95000"/>
                        </a:lnSpc>
                        <a:spcBef>
                          <a:spcPct val="0"/>
                        </a:spcBef>
                        <a:spcAft>
                          <a:spcPct val="0"/>
                        </a:spcAft>
                        <a:buClrTx/>
                        <a:buSzTx/>
                        <a:buFontTx/>
                        <a:buNone/>
                        <a:tabLst>
                          <a:tab pos="0" algn="l"/>
                          <a:tab pos="122238" algn="l"/>
                        </a:tabLst>
                      </a:pPr>
                      <a:r>
                        <a:rPr kumimoji="0" lang="en-US" sz="1400" b="0" i="0" u="none" strike="noStrike" cap="none" normalizeH="0" baseline="0" dirty="0">
                          <a:ln>
                            <a:noFill/>
                          </a:ln>
                          <a:solidFill>
                            <a:srgbClr val="000000"/>
                          </a:solidFill>
                          <a:effectLst/>
                          <a:latin typeface="Arial" charset="0"/>
                        </a:rPr>
                        <a:t>jeopardize</a:t>
                      </a:r>
                    </a:p>
                    <a:p>
                      <a:pPr marL="533400" marR="0" lvl="0" indent="-533400" algn="l" defTabSz="914400" rtl="0" eaLnBrk="1" fontAlgn="base" latinLnBrk="0" hangingPunct="1">
                        <a:lnSpc>
                          <a:spcPct val="95000"/>
                        </a:lnSpc>
                        <a:spcBef>
                          <a:spcPct val="0"/>
                        </a:spcBef>
                        <a:spcAft>
                          <a:spcPct val="0"/>
                        </a:spcAft>
                        <a:buClrTx/>
                        <a:buSzTx/>
                        <a:buFontTx/>
                        <a:buNone/>
                        <a:tabLst>
                          <a:tab pos="0" algn="l"/>
                          <a:tab pos="122238" algn="l"/>
                        </a:tabLst>
                      </a:pPr>
                      <a:r>
                        <a:rPr kumimoji="0" lang="en-US" sz="1400" b="0" i="0" u="none" strike="noStrike" cap="none" normalizeH="0" baseline="0" dirty="0">
                          <a:ln>
                            <a:noFill/>
                          </a:ln>
                          <a:solidFill>
                            <a:srgbClr val="000000"/>
                          </a:solidFill>
                          <a:effectLst/>
                          <a:latin typeface="Arial" charset="0"/>
                        </a:rPr>
                        <a:t>operations</a:t>
                      </a:r>
                    </a:p>
                    <a:p>
                      <a:pPr marL="533400" marR="0" lvl="0" indent="-533400" algn="l" defTabSz="914400" rtl="0" eaLnBrk="1" fontAlgn="base" latinLnBrk="0" hangingPunct="1">
                        <a:lnSpc>
                          <a:spcPct val="95000"/>
                        </a:lnSpc>
                        <a:spcBef>
                          <a:spcPct val="0"/>
                        </a:spcBef>
                        <a:spcAft>
                          <a:spcPct val="0"/>
                        </a:spcAft>
                        <a:buClrTx/>
                        <a:buSzTx/>
                        <a:buFontTx/>
                        <a:buNone/>
                        <a:tabLst>
                          <a:tab pos="0" algn="l"/>
                          <a:tab pos="122238" algn="l"/>
                        </a:tabLst>
                      </a:pPr>
                      <a:endParaRPr kumimoji="0" lang="en-US" sz="1400" b="0" i="0" u="none" strike="noStrike" cap="none" normalizeH="0" baseline="0" dirty="0">
                        <a:ln>
                          <a:noFill/>
                        </a:ln>
                        <a:solidFill>
                          <a:srgbClr val="000000"/>
                        </a:solidFill>
                        <a:effectLst/>
                        <a:latin typeface="Arial" charset="0"/>
                      </a:endParaRPr>
                    </a:p>
                    <a:p>
                      <a:pPr marL="533400" marR="0" lvl="0" indent="-533400" algn="l" defTabSz="914400" rtl="0" eaLnBrk="1" fontAlgn="base" latinLnBrk="0" hangingPunct="1">
                        <a:lnSpc>
                          <a:spcPct val="95000"/>
                        </a:lnSpc>
                        <a:spcBef>
                          <a:spcPct val="0"/>
                        </a:spcBef>
                        <a:spcAft>
                          <a:spcPct val="0"/>
                        </a:spcAft>
                        <a:buClrTx/>
                        <a:buSzTx/>
                        <a:buFontTx/>
                        <a:buNone/>
                        <a:tabLst>
                          <a:tab pos="0" algn="l"/>
                          <a:tab pos="122238" algn="l"/>
                        </a:tabLst>
                      </a:pPr>
                      <a:r>
                        <a:rPr kumimoji="0" lang="en-US" sz="1400" b="0" i="0" u="none" strike="noStrike" cap="none" normalizeH="0" baseline="0" dirty="0">
                          <a:ln>
                            <a:noFill/>
                          </a:ln>
                          <a:solidFill>
                            <a:srgbClr val="000000"/>
                          </a:solidFill>
                          <a:effectLst/>
                          <a:latin typeface="Arial" charset="0"/>
                        </a:rPr>
                        <a:t>2. Some</a:t>
                      </a:r>
                    </a:p>
                    <a:p>
                      <a:pPr marL="533400" marR="0" lvl="0" indent="-533400" algn="l" defTabSz="914400" rtl="0" eaLnBrk="1" fontAlgn="base" latinLnBrk="0" hangingPunct="1">
                        <a:lnSpc>
                          <a:spcPct val="95000"/>
                        </a:lnSpc>
                        <a:spcBef>
                          <a:spcPct val="0"/>
                        </a:spcBef>
                        <a:spcAft>
                          <a:spcPct val="0"/>
                        </a:spcAft>
                        <a:buClrTx/>
                        <a:buSzTx/>
                        <a:buFontTx/>
                        <a:buNone/>
                        <a:tabLst>
                          <a:tab pos="0" algn="l"/>
                          <a:tab pos="122238" algn="l"/>
                        </a:tabLst>
                      </a:pPr>
                      <a:r>
                        <a:rPr kumimoji="0" lang="en-US" sz="1400" b="0" i="0" u="none" strike="noStrike" cap="none" normalizeH="0" baseline="0" dirty="0">
                          <a:ln>
                            <a:noFill/>
                          </a:ln>
                          <a:solidFill>
                            <a:srgbClr val="000000"/>
                          </a:solidFill>
                          <a:effectLst/>
                          <a:latin typeface="Arial" charset="0"/>
                        </a:rPr>
                        <a:t>competitors </a:t>
                      </a:r>
                    </a:p>
                    <a:p>
                      <a:pPr marL="533400" marR="0" lvl="0" indent="-533400" algn="l" defTabSz="914400" rtl="0" eaLnBrk="1" fontAlgn="base" latinLnBrk="0" hangingPunct="1">
                        <a:lnSpc>
                          <a:spcPct val="95000"/>
                        </a:lnSpc>
                        <a:spcBef>
                          <a:spcPct val="0"/>
                        </a:spcBef>
                        <a:spcAft>
                          <a:spcPct val="0"/>
                        </a:spcAft>
                        <a:buClrTx/>
                        <a:buSzTx/>
                        <a:buFontTx/>
                        <a:buNone/>
                        <a:tabLst>
                          <a:tab pos="0" algn="l"/>
                          <a:tab pos="122238" algn="l"/>
                        </a:tabLst>
                      </a:pPr>
                      <a:r>
                        <a:rPr kumimoji="0" lang="en-US" sz="1400" b="0" i="0" u="none" strike="noStrike" cap="none" normalizeH="0" baseline="0" dirty="0">
                          <a:ln>
                            <a:noFill/>
                          </a:ln>
                          <a:solidFill>
                            <a:srgbClr val="000000"/>
                          </a:solidFill>
                          <a:effectLst/>
                          <a:latin typeface="Arial" charset="0"/>
                        </a:rPr>
                        <a:t>have long-term </a:t>
                      </a:r>
                    </a:p>
                    <a:p>
                      <a:pPr marL="533400" marR="0" lvl="0" indent="-533400" algn="l" defTabSz="914400" rtl="0" eaLnBrk="1" fontAlgn="base" latinLnBrk="0" hangingPunct="1">
                        <a:lnSpc>
                          <a:spcPct val="95000"/>
                        </a:lnSpc>
                        <a:spcBef>
                          <a:spcPct val="0"/>
                        </a:spcBef>
                        <a:spcAft>
                          <a:spcPct val="0"/>
                        </a:spcAft>
                        <a:buClrTx/>
                        <a:buSzTx/>
                        <a:buFontTx/>
                        <a:buNone/>
                        <a:tabLst>
                          <a:tab pos="0" algn="l"/>
                          <a:tab pos="122238" algn="l"/>
                        </a:tabLst>
                      </a:pPr>
                      <a:r>
                        <a:rPr kumimoji="0" lang="en-US" sz="1400" b="0" i="0" u="none" strike="noStrike" cap="none" normalizeH="0" baseline="0" dirty="0">
                          <a:ln>
                            <a:noFill/>
                          </a:ln>
                          <a:solidFill>
                            <a:srgbClr val="000000"/>
                          </a:solidFill>
                          <a:effectLst/>
                          <a:latin typeface="Arial" charset="0"/>
                        </a:rPr>
                        <a:t>water rights </a:t>
                      </a:r>
                    </a:p>
                  </a:txBody>
                  <a:tcPr marL="74066" marR="74066" marT="37030" marB="370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1. Water </a:t>
                      </a:r>
                    </a:p>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conservation</a:t>
                      </a:r>
                    </a:p>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projects can</a:t>
                      </a:r>
                    </a:p>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save money, </a:t>
                      </a:r>
                    </a:p>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help secure </a:t>
                      </a:r>
                    </a:p>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supply</a:t>
                      </a:r>
                    </a:p>
                    <a:p>
                      <a:pPr marL="533400" marR="0" lvl="0" indent="-533400" algn="l" defTabSz="914400" rtl="0" eaLnBrk="1" fontAlgn="base" latinLnBrk="0" hangingPunct="1">
                        <a:lnSpc>
                          <a:spcPct val="95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charset="0"/>
                      </a:endParaRPr>
                    </a:p>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2. More on-site </a:t>
                      </a:r>
                    </a:p>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water treatment</a:t>
                      </a:r>
                    </a:p>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and reuse </a:t>
                      </a:r>
                    </a:p>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are possible</a:t>
                      </a:r>
                    </a:p>
                    <a:p>
                      <a:pPr marL="533400" marR="0" lvl="0" indent="-533400" algn="l" defTabSz="914400" rtl="0" eaLnBrk="1" fontAlgn="base" latinLnBrk="0" hangingPunct="1">
                        <a:lnSpc>
                          <a:spcPct val="95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charset="0"/>
                      </a:endParaRPr>
                    </a:p>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3. May be able </a:t>
                      </a:r>
                    </a:p>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to secure long-</a:t>
                      </a:r>
                    </a:p>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term water rights</a:t>
                      </a:r>
                    </a:p>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in some </a:t>
                      </a:r>
                    </a:p>
                    <a:p>
                      <a:pPr marL="533400" marR="0" lvl="0" indent="-53340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locations </a:t>
                      </a:r>
                    </a:p>
                  </a:txBody>
                  <a:tcPr marL="74066" marR="74066" marT="37030" marB="370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1.Some water</a:t>
                      </a:r>
                    </a:p>
                    <a:p>
                      <a:pPr marL="0" marR="0" lvl="0" indent="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conservation</a:t>
                      </a:r>
                    </a:p>
                    <a:p>
                      <a:pPr marL="0" marR="0" lvl="0" indent="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projects </a:t>
                      </a:r>
                    </a:p>
                    <a:p>
                      <a:pPr marL="0" marR="0" lvl="0" indent="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underway</a:t>
                      </a:r>
                    </a:p>
                    <a:p>
                      <a:pPr marL="0" marR="0" lvl="0" indent="0" algn="l" defTabSz="914400" rtl="0" eaLnBrk="1" fontAlgn="base" latinLnBrk="0" hangingPunct="1">
                        <a:lnSpc>
                          <a:spcPct val="95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charset="0"/>
                      </a:endParaRPr>
                    </a:p>
                    <a:p>
                      <a:pPr marL="0" marR="0" lvl="0" indent="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2. Internal </a:t>
                      </a:r>
                    </a:p>
                    <a:p>
                      <a:pPr marL="0" marR="0" lvl="0" indent="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engineering</a:t>
                      </a:r>
                    </a:p>
                    <a:p>
                      <a:pPr marL="0" marR="0" lvl="0" indent="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expertise</a:t>
                      </a:r>
                    </a:p>
                  </a:txBody>
                  <a:tcPr marL="74066" marR="74066" marT="37030" marB="370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1. No long-term water rights secured in some growth regions</a:t>
                      </a:r>
                    </a:p>
                    <a:p>
                      <a:pPr marL="0" marR="0" lvl="0" indent="0" algn="l" defTabSz="914400" rtl="0" eaLnBrk="1" fontAlgn="base" latinLnBrk="0" hangingPunct="1">
                        <a:lnSpc>
                          <a:spcPct val="95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charset="0"/>
                      </a:endParaRPr>
                    </a:p>
                    <a:p>
                      <a:pPr marL="0" marR="0" lvl="0" indent="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2.Some communities serving our factories have poor water supply infrastructure </a:t>
                      </a:r>
                    </a:p>
                  </a:txBody>
                  <a:tcPr marL="74066" marR="74066" marT="37030" marB="370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1. Investigate water risks on site-by-site basis and develop actions to address them</a:t>
                      </a:r>
                    </a:p>
                    <a:p>
                      <a:pPr marL="0" marR="0" lvl="0" indent="0" algn="l" defTabSz="914400" rtl="0" eaLnBrk="1" fontAlgn="base" latinLnBrk="0" hangingPunct="1">
                        <a:lnSpc>
                          <a:spcPct val="95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charset="0"/>
                      </a:endParaRPr>
                    </a:p>
                    <a:p>
                      <a:pPr marL="0" marR="0" lvl="0" indent="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2. Consider more aggressive water treatment, reuse and conservation programs using internal engineers </a:t>
                      </a:r>
                    </a:p>
                    <a:p>
                      <a:pPr marL="0" marR="0" lvl="0" indent="0" algn="l" defTabSz="914400" rtl="0" eaLnBrk="1" fontAlgn="base" latinLnBrk="0" hangingPunct="1">
                        <a:lnSpc>
                          <a:spcPct val="95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charset="0"/>
                      </a:endParaRPr>
                    </a:p>
                    <a:p>
                      <a:pPr marL="0" marR="0" lvl="0" indent="0" algn="l" defTabSz="914400" rtl="0" eaLnBrk="1" fontAlgn="base" latinLnBrk="0" hangingPunct="1">
                        <a:lnSpc>
                          <a:spcPct val="95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3. Explore securing long-term water supplies in high risk areas while respecting community needs</a:t>
                      </a:r>
                    </a:p>
                  </a:txBody>
                  <a:tcPr marL="74066" marR="74066" marT="37030" marB="370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pic>
        <p:nvPicPr>
          <p:cNvPr id="40987" name="Picture 27" descr="Stream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876800"/>
            <a:ext cx="19812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123062" y="6312368"/>
            <a:ext cx="3212870" cy="469433"/>
          </a:xfrm>
          <a:prstGeom prst="rect">
            <a:avLst/>
          </a:prstGeom>
        </p:spPr>
      </p:pic>
    </p:spTree>
    <p:extLst>
      <p:ext uri="{BB962C8B-B14F-4D97-AF65-F5344CB8AC3E}">
        <p14:creationId xmlns:p14="http://schemas.microsoft.com/office/powerpoint/2010/main" val="1333083538"/>
      </p:ext>
    </p:extLst>
  </p:cSld>
  <p:clrMapOvr>
    <a:masterClrMapping/>
  </p:clrMapOvr>
  <p:transition>
    <p:blinds dir="vert"/>
  </p:transition>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1524000" y="76200"/>
            <a:ext cx="9144000" cy="5334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altLang="en-US" sz="4000" b="1" dirty="0">
                <a:solidFill>
                  <a:srgbClr val="990000"/>
                </a:solidFill>
              </a:rPr>
              <a:t>Sustainability Trends</a:t>
            </a:r>
          </a:p>
        </p:txBody>
      </p:sp>
      <p:sp>
        <p:nvSpPr>
          <p:cNvPr id="41987" name="Rectangle 3"/>
          <p:cNvSpPr>
            <a:spLocks noChangeArrowheads="1"/>
          </p:cNvSpPr>
          <p:nvPr/>
        </p:nvSpPr>
        <p:spPr bwMode="auto">
          <a:xfrm>
            <a:off x="6172200" y="3865563"/>
            <a:ext cx="1346200" cy="226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spcBef>
                <a:spcPct val="20000"/>
              </a:spcBef>
            </a:pPr>
            <a:endParaRPr lang="en-US" altLang="en-US" sz="2800" b="0" dirty="0"/>
          </a:p>
        </p:txBody>
      </p:sp>
      <p:sp>
        <p:nvSpPr>
          <p:cNvPr id="41988" name="Rectangle 4"/>
          <p:cNvSpPr>
            <a:spLocks noChangeArrowheads="1"/>
          </p:cNvSpPr>
          <p:nvPr/>
        </p:nvSpPr>
        <p:spPr bwMode="auto">
          <a:xfrm>
            <a:off x="6172200" y="1600201"/>
            <a:ext cx="1346200" cy="226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spcBef>
                <a:spcPct val="20000"/>
              </a:spcBef>
            </a:pPr>
            <a:endParaRPr lang="en-US" altLang="en-US" sz="2800" b="0" dirty="0"/>
          </a:p>
        </p:txBody>
      </p:sp>
      <p:sp>
        <p:nvSpPr>
          <p:cNvPr id="41989" name="Line 5"/>
          <p:cNvSpPr>
            <a:spLocks noChangeShapeType="1"/>
          </p:cNvSpPr>
          <p:nvPr/>
        </p:nvSpPr>
        <p:spPr bwMode="auto">
          <a:xfrm>
            <a:off x="6172200" y="1600200"/>
            <a:ext cx="4038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990" name="Line 6"/>
          <p:cNvSpPr>
            <a:spLocks noChangeShapeType="1"/>
          </p:cNvSpPr>
          <p:nvPr/>
        </p:nvSpPr>
        <p:spPr bwMode="auto">
          <a:xfrm>
            <a:off x="6172200" y="6130925"/>
            <a:ext cx="4038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991" name="Line 7"/>
          <p:cNvSpPr>
            <a:spLocks noChangeShapeType="1"/>
          </p:cNvSpPr>
          <p:nvPr/>
        </p:nvSpPr>
        <p:spPr bwMode="auto">
          <a:xfrm>
            <a:off x="6172200" y="1600201"/>
            <a:ext cx="0" cy="45307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992" name="Line 8"/>
          <p:cNvSpPr>
            <a:spLocks noChangeShapeType="1"/>
          </p:cNvSpPr>
          <p:nvPr/>
        </p:nvSpPr>
        <p:spPr bwMode="auto">
          <a:xfrm>
            <a:off x="7518400" y="1600201"/>
            <a:ext cx="0" cy="45307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993" name="Line 9"/>
          <p:cNvSpPr>
            <a:spLocks noChangeShapeType="1"/>
          </p:cNvSpPr>
          <p:nvPr/>
        </p:nvSpPr>
        <p:spPr bwMode="auto">
          <a:xfrm>
            <a:off x="8864600" y="1600201"/>
            <a:ext cx="0" cy="45307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994" name="Line 10"/>
          <p:cNvSpPr>
            <a:spLocks noChangeShapeType="1"/>
          </p:cNvSpPr>
          <p:nvPr/>
        </p:nvSpPr>
        <p:spPr bwMode="auto">
          <a:xfrm>
            <a:off x="10210800" y="1600201"/>
            <a:ext cx="0" cy="45307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41995" name="Group 11"/>
          <p:cNvGrpSpPr>
            <a:grpSpLocks/>
          </p:cNvGrpSpPr>
          <p:nvPr/>
        </p:nvGrpSpPr>
        <p:grpSpPr bwMode="auto">
          <a:xfrm>
            <a:off x="1905000" y="1143000"/>
            <a:ext cx="8534400" cy="6019800"/>
            <a:chOff x="240" y="624"/>
            <a:chExt cx="5376" cy="3792"/>
          </a:xfrm>
        </p:grpSpPr>
        <p:sp>
          <p:nvSpPr>
            <p:cNvPr id="42004" name="Rectangle 12"/>
            <p:cNvSpPr>
              <a:spLocks noChangeArrowheads="1"/>
            </p:cNvSpPr>
            <p:nvPr/>
          </p:nvSpPr>
          <p:spPr bwMode="auto">
            <a:xfrm>
              <a:off x="3792" y="864"/>
              <a:ext cx="1824" cy="3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68275" indent="-168275" eaLnBrk="0" hangingPunct="0">
                <a:tabLst>
                  <a:tab pos="168275" algn="l"/>
                </a:tabLst>
                <a:defRPr sz="3600" b="1">
                  <a:solidFill>
                    <a:schemeClr val="tx1"/>
                  </a:solidFill>
                  <a:latin typeface="Arial" pitchFamily="34" charset="0"/>
                  <a:cs typeface="Arial" pitchFamily="34" charset="0"/>
                </a:defRPr>
              </a:lvl1pPr>
              <a:lvl2pPr marL="742950" indent="-285750" eaLnBrk="0" hangingPunct="0">
                <a:tabLst>
                  <a:tab pos="168275" algn="l"/>
                </a:tabLst>
                <a:defRPr sz="3600" b="1">
                  <a:solidFill>
                    <a:schemeClr val="tx1"/>
                  </a:solidFill>
                  <a:latin typeface="Arial" pitchFamily="34" charset="0"/>
                  <a:cs typeface="Arial" pitchFamily="34" charset="0"/>
                </a:defRPr>
              </a:lvl2pPr>
              <a:lvl3pPr marL="1143000" indent="-228600" eaLnBrk="0" hangingPunct="0">
                <a:tabLst>
                  <a:tab pos="168275" algn="l"/>
                </a:tabLst>
                <a:defRPr sz="3600" b="1">
                  <a:solidFill>
                    <a:schemeClr val="tx1"/>
                  </a:solidFill>
                  <a:latin typeface="Arial" pitchFamily="34" charset="0"/>
                  <a:cs typeface="Arial" pitchFamily="34" charset="0"/>
                </a:defRPr>
              </a:lvl3pPr>
              <a:lvl4pPr marL="1600200" indent="-228600" eaLnBrk="0" hangingPunct="0">
                <a:tabLst>
                  <a:tab pos="168275" algn="l"/>
                </a:tabLst>
                <a:defRPr sz="3600" b="1">
                  <a:solidFill>
                    <a:schemeClr val="tx1"/>
                  </a:solidFill>
                  <a:latin typeface="Arial" pitchFamily="34" charset="0"/>
                  <a:cs typeface="Arial" pitchFamily="34" charset="0"/>
                </a:defRPr>
              </a:lvl4pPr>
              <a:lvl5pPr marL="2057400" indent="-228600" eaLnBrk="0" hangingPunct="0">
                <a:tabLst>
                  <a:tab pos="168275" algn="l"/>
                </a:tabLst>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168275" algn="l"/>
                </a:tabLs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168275" algn="l"/>
                </a:tabLs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168275" algn="l"/>
                </a:tabLs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168275" algn="l"/>
                </a:tabLst>
                <a:defRPr sz="3600" b="1">
                  <a:solidFill>
                    <a:schemeClr val="tx1"/>
                  </a:solidFill>
                  <a:latin typeface="Arial" pitchFamily="34" charset="0"/>
                  <a:cs typeface="Arial" pitchFamily="34" charset="0"/>
                </a:defRPr>
              </a:lvl9pPr>
            </a:lstStyle>
            <a:p>
              <a:pPr eaLnBrk="1" hangingPunct="1">
                <a:spcBef>
                  <a:spcPct val="20000"/>
                </a:spcBef>
                <a:buFont typeface="Wingdings" pitchFamily="2" charset="2"/>
                <a:buChar char="§"/>
              </a:pPr>
              <a:r>
                <a:rPr lang="en-US" altLang="en-US" sz="1600" dirty="0">
                  <a:solidFill>
                    <a:srgbClr val="008000"/>
                  </a:solidFill>
                </a:rPr>
                <a:t>Opposition to Globalization</a:t>
              </a:r>
              <a:r>
                <a:rPr lang="en-US" altLang="en-US" sz="1600" b="0" dirty="0">
                  <a:solidFill>
                    <a:srgbClr val="008000"/>
                  </a:solidFill>
                </a:rPr>
                <a:t> </a:t>
              </a:r>
            </a:p>
            <a:p>
              <a:pPr eaLnBrk="1" hangingPunct="1">
                <a:spcBef>
                  <a:spcPct val="20000"/>
                </a:spcBef>
                <a:buFont typeface="Wingdings" pitchFamily="2" charset="2"/>
                <a:buChar char="§"/>
              </a:pPr>
              <a:r>
                <a:rPr lang="en-US" altLang="en-US" sz="1600" dirty="0">
                  <a:solidFill>
                    <a:srgbClr val="008000"/>
                  </a:solidFill>
                </a:rPr>
                <a:t>Extended Producer Responsibility</a:t>
              </a:r>
            </a:p>
            <a:p>
              <a:pPr eaLnBrk="1" hangingPunct="1">
                <a:spcBef>
                  <a:spcPct val="20000"/>
                </a:spcBef>
                <a:buFont typeface="Wingdings" pitchFamily="2" charset="2"/>
                <a:buChar char="§"/>
              </a:pPr>
              <a:r>
                <a:rPr lang="en-US" altLang="en-US" sz="1600" dirty="0">
                  <a:solidFill>
                    <a:srgbClr val="008000"/>
                  </a:solidFill>
                </a:rPr>
                <a:t>Green Products</a:t>
              </a:r>
            </a:p>
            <a:p>
              <a:pPr eaLnBrk="1" hangingPunct="1">
                <a:spcBef>
                  <a:spcPct val="20000"/>
                </a:spcBef>
                <a:buFont typeface="Wingdings" pitchFamily="2" charset="2"/>
                <a:buChar char="§"/>
              </a:pPr>
              <a:r>
                <a:rPr lang="en-US" altLang="en-US" sz="1600" dirty="0">
                  <a:solidFill>
                    <a:srgbClr val="008000"/>
                  </a:solidFill>
                </a:rPr>
                <a:t>Green Marketing/Labeling</a:t>
              </a:r>
            </a:p>
            <a:p>
              <a:pPr eaLnBrk="1" hangingPunct="1">
                <a:spcBef>
                  <a:spcPct val="20000"/>
                </a:spcBef>
                <a:buFont typeface="Wingdings" pitchFamily="2" charset="2"/>
                <a:buChar char="§"/>
              </a:pPr>
              <a:r>
                <a:rPr lang="en-US" altLang="en-US" sz="1600" dirty="0">
                  <a:solidFill>
                    <a:srgbClr val="008000"/>
                  </a:solidFill>
                </a:rPr>
                <a:t>Green Product Certification</a:t>
              </a:r>
            </a:p>
            <a:p>
              <a:pPr eaLnBrk="1" hangingPunct="1">
                <a:spcBef>
                  <a:spcPct val="20000"/>
                </a:spcBef>
                <a:buFont typeface="Wingdings" pitchFamily="2" charset="2"/>
                <a:buChar char="§"/>
              </a:pPr>
              <a:r>
                <a:rPr lang="en-US" altLang="en-US" sz="1600" dirty="0">
                  <a:solidFill>
                    <a:srgbClr val="008000"/>
                  </a:solidFill>
                </a:rPr>
                <a:t>Socially Responsible Investing</a:t>
              </a:r>
            </a:p>
            <a:p>
              <a:pPr eaLnBrk="1" hangingPunct="1">
                <a:spcBef>
                  <a:spcPct val="20000"/>
                </a:spcBef>
                <a:buFont typeface="Wingdings" pitchFamily="2" charset="2"/>
                <a:buChar char="§"/>
              </a:pPr>
              <a:r>
                <a:rPr lang="en-US" altLang="en-US" sz="1600" dirty="0">
                  <a:solidFill>
                    <a:srgbClr val="008000"/>
                  </a:solidFill>
                </a:rPr>
                <a:t>Investor Concerns about Corporate Governance</a:t>
              </a:r>
            </a:p>
            <a:p>
              <a:pPr eaLnBrk="1" hangingPunct="1">
                <a:spcBef>
                  <a:spcPct val="20000"/>
                </a:spcBef>
                <a:buFont typeface="Wingdings" pitchFamily="2" charset="2"/>
                <a:buChar char="§"/>
              </a:pPr>
              <a:r>
                <a:rPr lang="en-US" altLang="en-US" sz="1600" dirty="0">
                  <a:solidFill>
                    <a:srgbClr val="008000"/>
                  </a:solidFill>
                </a:rPr>
                <a:t>Transparency/ Public Reporting</a:t>
              </a:r>
            </a:p>
            <a:p>
              <a:pPr eaLnBrk="1" hangingPunct="1">
                <a:spcBef>
                  <a:spcPct val="20000"/>
                </a:spcBef>
                <a:buFont typeface="Wingdings" pitchFamily="2" charset="2"/>
                <a:buChar char="§"/>
              </a:pPr>
              <a:r>
                <a:rPr lang="en-US" altLang="en-US" sz="1600" dirty="0">
                  <a:solidFill>
                    <a:srgbClr val="008000"/>
                  </a:solidFill>
                </a:rPr>
                <a:t>Power of NGOs/CSOs</a:t>
              </a:r>
            </a:p>
          </p:txBody>
        </p:sp>
        <p:sp>
          <p:nvSpPr>
            <p:cNvPr id="42005" name="Rectangle 13"/>
            <p:cNvSpPr>
              <a:spLocks noChangeArrowheads="1"/>
            </p:cNvSpPr>
            <p:nvPr/>
          </p:nvSpPr>
          <p:spPr bwMode="auto">
            <a:xfrm>
              <a:off x="1920" y="624"/>
              <a:ext cx="1872" cy="3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68275" indent="-168275"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spcBef>
                  <a:spcPct val="20000"/>
                </a:spcBef>
                <a:buFont typeface="Wingdings" pitchFamily="2" charset="2"/>
                <a:buChar char="§"/>
              </a:pPr>
              <a:r>
                <a:rPr lang="en-US" altLang="en-US" sz="1600" b="0" dirty="0"/>
                <a:t>Over-consumption of Resources </a:t>
              </a:r>
            </a:p>
            <a:p>
              <a:pPr eaLnBrk="1" hangingPunct="1">
                <a:spcBef>
                  <a:spcPct val="20000"/>
                </a:spcBef>
                <a:buFont typeface="Wingdings" pitchFamily="2" charset="2"/>
                <a:buChar char="§"/>
              </a:pPr>
              <a:r>
                <a:rPr lang="en-US" altLang="en-US" sz="1600" b="0" dirty="0"/>
                <a:t>Obesity; Poor Food  Nutrition</a:t>
              </a:r>
            </a:p>
            <a:p>
              <a:pPr eaLnBrk="1" hangingPunct="1">
                <a:spcBef>
                  <a:spcPct val="20000"/>
                </a:spcBef>
                <a:buFont typeface="Wingdings" pitchFamily="2" charset="2"/>
                <a:buChar char="§"/>
              </a:pPr>
              <a:r>
                <a:rPr lang="en-US" altLang="en-US" sz="1600" b="0" dirty="0"/>
                <a:t>Fossil Fuel Depletion</a:t>
              </a:r>
            </a:p>
            <a:p>
              <a:pPr eaLnBrk="1" hangingPunct="1">
                <a:spcBef>
                  <a:spcPct val="20000"/>
                </a:spcBef>
                <a:buFont typeface="Wingdings" pitchFamily="2" charset="2"/>
                <a:buChar char="§"/>
              </a:pPr>
              <a:r>
                <a:rPr lang="en-US" altLang="en-US" sz="1600" b="0" dirty="0"/>
                <a:t>Climate Change </a:t>
              </a:r>
            </a:p>
            <a:p>
              <a:pPr eaLnBrk="1" hangingPunct="1">
                <a:spcBef>
                  <a:spcPct val="20000"/>
                </a:spcBef>
                <a:buFont typeface="Wingdings" pitchFamily="2" charset="2"/>
                <a:buChar char="§"/>
              </a:pPr>
              <a:r>
                <a:rPr lang="en-US" altLang="en-US" sz="1600" b="0" dirty="0"/>
                <a:t>Deforestation </a:t>
              </a:r>
            </a:p>
            <a:p>
              <a:pPr eaLnBrk="1" hangingPunct="1">
                <a:spcBef>
                  <a:spcPct val="20000"/>
                </a:spcBef>
                <a:buFont typeface="Wingdings" pitchFamily="2" charset="2"/>
                <a:buChar char="§"/>
              </a:pPr>
              <a:r>
                <a:rPr lang="en-US" altLang="en-US" sz="1600" b="0" dirty="0"/>
                <a:t>Threats to Biodiversity </a:t>
              </a:r>
            </a:p>
            <a:p>
              <a:pPr eaLnBrk="1" hangingPunct="1">
                <a:spcBef>
                  <a:spcPct val="20000"/>
                </a:spcBef>
                <a:buFont typeface="Wingdings" pitchFamily="2" charset="2"/>
                <a:buChar char="§"/>
              </a:pPr>
              <a:r>
                <a:rPr lang="en-US" altLang="en-US" sz="1600" b="0" dirty="0"/>
                <a:t>Fresh Water Depletion/ Water Contamination</a:t>
              </a:r>
            </a:p>
            <a:p>
              <a:pPr eaLnBrk="1" hangingPunct="1">
                <a:spcBef>
                  <a:spcPct val="20000"/>
                </a:spcBef>
                <a:buFont typeface="Wingdings" pitchFamily="2" charset="2"/>
                <a:buChar char="§"/>
              </a:pPr>
              <a:r>
                <a:rPr lang="en-US" altLang="en-US" sz="1600" b="0" dirty="0"/>
                <a:t>Wetlands Destruction</a:t>
              </a:r>
            </a:p>
            <a:p>
              <a:pPr eaLnBrk="1" hangingPunct="1">
                <a:spcBef>
                  <a:spcPct val="20000"/>
                </a:spcBef>
                <a:buFont typeface="Wingdings" pitchFamily="2" charset="2"/>
                <a:buChar char="§"/>
              </a:pPr>
              <a:r>
                <a:rPr lang="en-US" altLang="en-US" sz="1600" b="0" dirty="0"/>
                <a:t>Fish Depletion</a:t>
              </a:r>
            </a:p>
            <a:p>
              <a:pPr eaLnBrk="1" hangingPunct="1">
                <a:spcBef>
                  <a:spcPct val="20000"/>
                </a:spcBef>
                <a:buFont typeface="Wingdings" pitchFamily="2" charset="2"/>
                <a:buChar char="§"/>
              </a:pPr>
              <a:r>
                <a:rPr lang="en-US" altLang="en-US" sz="1600" b="0" dirty="0"/>
                <a:t>Coral Reef Destruction</a:t>
              </a:r>
            </a:p>
            <a:p>
              <a:pPr eaLnBrk="1" hangingPunct="1">
                <a:spcBef>
                  <a:spcPct val="20000"/>
                </a:spcBef>
                <a:buFont typeface="Wingdings" pitchFamily="2" charset="2"/>
                <a:buChar char="§"/>
              </a:pPr>
              <a:r>
                <a:rPr lang="en-US" altLang="en-US" sz="1600" b="0" dirty="0"/>
                <a:t>Spread of Hazardous Pollutants</a:t>
              </a:r>
            </a:p>
            <a:p>
              <a:pPr eaLnBrk="1" hangingPunct="1">
                <a:spcBef>
                  <a:spcPct val="20000"/>
                </a:spcBef>
                <a:buFont typeface="Wingdings" pitchFamily="2" charset="2"/>
                <a:buChar char="§"/>
              </a:pPr>
              <a:r>
                <a:rPr lang="en-US" altLang="en-US" sz="1600" b="0" dirty="0"/>
                <a:t>Declining Soil Quality</a:t>
              </a:r>
            </a:p>
            <a:p>
              <a:pPr eaLnBrk="1" hangingPunct="1">
                <a:spcBef>
                  <a:spcPct val="20000"/>
                </a:spcBef>
                <a:buFont typeface="Wingdings" pitchFamily="2" charset="2"/>
                <a:buChar char="§"/>
              </a:pPr>
              <a:r>
                <a:rPr lang="en-US" altLang="en-US" sz="1600" b="0" dirty="0"/>
                <a:t>Ozone Depletion</a:t>
              </a:r>
            </a:p>
            <a:p>
              <a:pPr eaLnBrk="1" hangingPunct="1">
                <a:spcBef>
                  <a:spcPct val="20000"/>
                </a:spcBef>
                <a:buFont typeface="Wingdings" pitchFamily="2" charset="2"/>
                <a:buChar char="§"/>
              </a:pPr>
              <a:r>
                <a:rPr lang="en-US" altLang="en-US" sz="1600" b="0" dirty="0"/>
                <a:t>Declining Corporate Credibility</a:t>
              </a:r>
            </a:p>
          </p:txBody>
        </p:sp>
        <p:sp>
          <p:nvSpPr>
            <p:cNvPr id="42006" name="Rectangle 14"/>
            <p:cNvSpPr>
              <a:spLocks noChangeArrowheads="1"/>
            </p:cNvSpPr>
            <p:nvPr/>
          </p:nvSpPr>
          <p:spPr bwMode="auto">
            <a:xfrm>
              <a:off x="240" y="624"/>
              <a:ext cx="1680" cy="3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68275" indent="-168275"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eaLnBrk="1" hangingPunct="1">
                <a:spcBef>
                  <a:spcPct val="20000"/>
                </a:spcBef>
                <a:buFont typeface="Wingdings" pitchFamily="2" charset="2"/>
                <a:buChar char="§"/>
              </a:pPr>
              <a:r>
                <a:rPr lang="en-US" altLang="en-US" sz="1600" b="0" dirty="0"/>
                <a:t>Growth in Global Business Competition</a:t>
              </a:r>
            </a:p>
            <a:p>
              <a:pPr eaLnBrk="1" hangingPunct="1">
                <a:spcBef>
                  <a:spcPct val="20000"/>
                </a:spcBef>
                <a:buFont typeface="Wingdings" pitchFamily="2" charset="2"/>
                <a:buChar char="§"/>
              </a:pPr>
              <a:r>
                <a:rPr lang="en-US" altLang="en-US" sz="1600" b="0" dirty="0"/>
                <a:t>Speed of Communications/ Digital Divide </a:t>
              </a:r>
            </a:p>
            <a:p>
              <a:pPr eaLnBrk="1" hangingPunct="1">
                <a:spcBef>
                  <a:spcPct val="20000"/>
                </a:spcBef>
                <a:buFont typeface="Wingdings" pitchFamily="2" charset="2"/>
                <a:buChar char="§"/>
              </a:pPr>
              <a:r>
                <a:rPr lang="en-US" altLang="en-US" sz="1600" b="0" dirty="0"/>
                <a:t>Widening Prosperity Gap (Health, Income, Services) </a:t>
              </a:r>
            </a:p>
            <a:p>
              <a:pPr eaLnBrk="1" hangingPunct="1">
                <a:spcBef>
                  <a:spcPct val="20000"/>
                </a:spcBef>
                <a:buFont typeface="Wingdings" pitchFamily="2" charset="2"/>
                <a:buChar char="§"/>
              </a:pPr>
              <a:r>
                <a:rPr lang="en-US" altLang="en-US" sz="1600" b="0" dirty="0"/>
                <a:t>Population Growth </a:t>
              </a:r>
            </a:p>
            <a:p>
              <a:pPr eaLnBrk="1" hangingPunct="1">
                <a:spcBef>
                  <a:spcPct val="20000"/>
                </a:spcBef>
                <a:buFont typeface="Wingdings" pitchFamily="2" charset="2"/>
                <a:buChar char="§"/>
              </a:pPr>
              <a:r>
                <a:rPr lang="en-US" altLang="en-US" sz="1600" b="0" dirty="0"/>
                <a:t>Serious Disease</a:t>
              </a:r>
            </a:p>
            <a:p>
              <a:pPr eaLnBrk="1" hangingPunct="1">
                <a:spcBef>
                  <a:spcPct val="20000"/>
                </a:spcBef>
                <a:buFont typeface="Wingdings" pitchFamily="2" charset="2"/>
                <a:buChar char="§"/>
              </a:pPr>
              <a:r>
                <a:rPr lang="en-US" altLang="en-US" sz="1600" b="0" dirty="0"/>
                <a:t>Mental Health Problems</a:t>
              </a:r>
            </a:p>
            <a:p>
              <a:pPr eaLnBrk="1" hangingPunct="1">
                <a:spcBef>
                  <a:spcPct val="20000"/>
                </a:spcBef>
                <a:buFont typeface="Wingdings" pitchFamily="2" charset="2"/>
                <a:buChar char="§"/>
              </a:pPr>
              <a:r>
                <a:rPr lang="en-US" altLang="en-US" sz="1600" b="0" dirty="0"/>
                <a:t>Increased Immigration; Lower Fertility in Industrialized Nations </a:t>
              </a:r>
            </a:p>
            <a:p>
              <a:pPr eaLnBrk="1" hangingPunct="1">
                <a:spcBef>
                  <a:spcPct val="20000"/>
                </a:spcBef>
                <a:buFont typeface="Wingdings" pitchFamily="2" charset="2"/>
                <a:buChar char="§"/>
              </a:pPr>
              <a:r>
                <a:rPr lang="en-US" altLang="en-US" sz="1600" b="0" dirty="0"/>
                <a:t>Hunger and Malnutrition</a:t>
              </a:r>
            </a:p>
            <a:p>
              <a:pPr eaLnBrk="1" hangingPunct="1">
                <a:spcBef>
                  <a:spcPct val="20000"/>
                </a:spcBef>
                <a:buFont typeface="Wingdings" pitchFamily="2" charset="2"/>
                <a:buChar char="§"/>
              </a:pPr>
              <a:r>
                <a:rPr lang="en-US" altLang="en-US" sz="1600" b="0" dirty="0"/>
                <a:t>Child and Forced Labor</a:t>
              </a:r>
            </a:p>
            <a:p>
              <a:pPr eaLnBrk="1" hangingPunct="1">
                <a:spcBef>
                  <a:spcPct val="20000"/>
                </a:spcBef>
                <a:buFont typeface="Wingdings" pitchFamily="2" charset="2"/>
                <a:buChar char="§"/>
              </a:pPr>
              <a:r>
                <a:rPr lang="en-US" altLang="en-US" sz="1600" b="0" dirty="0"/>
                <a:t>Education Needs for the Disenfranchised</a:t>
              </a:r>
            </a:p>
            <a:p>
              <a:pPr eaLnBrk="1" hangingPunct="1">
                <a:spcBef>
                  <a:spcPct val="20000"/>
                </a:spcBef>
                <a:buFont typeface="Wingdings" pitchFamily="2" charset="2"/>
                <a:buChar char="§"/>
              </a:pPr>
              <a:r>
                <a:rPr lang="en-US" altLang="en-US" sz="1600" b="0" dirty="0"/>
                <a:t>Urbanization</a:t>
              </a:r>
            </a:p>
            <a:p>
              <a:pPr eaLnBrk="1" hangingPunct="1">
                <a:spcBef>
                  <a:spcPct val="20000"/>
                </a:spcBef>
                <a:buFont typeface="Wingdings" pitchFamily="2" charset="2"/>
                <a:buChar char="§"/>
              </a:pPr>
              <a:r>
                <a:rPr lang="en-US" altLang="en-US" sz="1600" b="0" dirty="0"/>
                <a:t>Privacy </a:t>
              </a:r>
            </a:p>
            <a:p>
              <a:pPr eaLnBrk="1" hangingPunct="1">
                <a:spcBef>
                  <a:spcPct val="20000"/>
                </a:spcBef>
                <a:buFont typeface="Wingdings" pitchFamily="2" charset="2"/>
                <a:buChar char="§"/>
              </a:pPr>
              <a:endParaRPr lang="en-US" altLang="en-US" sz="1600" b="0" dirty="0"/>
            </a:p>
          </p:txBody>
        </p:sp>
      </p:grpSp>
      <p:sp>
        <p:nvSpPr>
          <p:cNvPr id="41996" name="Line 15"/>
          <p:cNvSpPr>
            <a:spLocks noChangeShapeType="1"/>
          </p:cNvSpPr>
          <p:nvPr/>
        </p:nvSpPr>
        <p:spPr bwMode="auto">
          <a:xfrm>
            <a:off x="1905000" y="6629400"/>
            <a:ext cx="8534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997" name="Line 16"/>
          <p:cNvSpPr>
            <a:spLocks noChangeShapeType="1"/>
          </p:cNvSpPr>
          <p:nvPr/>
        </p:nvSpPr>
        <p:spPr bwMode="auto">
          <a:xfrm>
            <a:off x="1905000" y="990600"/>
            <a:ext cx="0" cy="5638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998" name="Line 17"/>
          <p:cNvSpPr>
            <a:spLocks noChangeShapeType="1"/>
          </p:cNvSpPr>
          <p:nvPr/>
        </p:nvSpPr>
        <p:spPr bwMode="auto">
          <a:xfrm>
            <a:off x="4572000" y="990600"/>
            <a:ext cx="0" cy="5638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999" name="Line 18"/>
          <p:cNvSpPr>
            <a:spLocks noChangeShapeType="1"/>
          </p:cNvSpPr>
          <p:nvPr/>
        </p:nvSpPr>
        <p:spPr bwMode="auto">
          <a:xfrm>
            <a:off x="7543800" y="990600"/>
            <a:ext cx="0" cy="5638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2000" name="Line 19"/>
          <p:cNvSpPr>
            <a:spLocks noChangeShapeType="1"/>
          </p:cNvSpPr>
          <p:nvPr/>
        </p:nvSpPr>
        <p:spPr bwMode="auto">
          <a:xfrm>
            <a:off x="10439400" y="762000"/>
            <a:ext cx="0" cy="5638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2001" name="AutoShape 21"/>
          <p:cNvSpPr>
            <a:spLocks/>
          </p:cNvSpPr>
          <p:nvPr/>
        </p:nvSpPr>
        <p:spPr bwMode="auto">
          <a:xfrm>
            <a:off x="6858000" y="1174750"/>
            <a:ext cx="609600" cy="5530850"/>
          </a:xfrm>
          <a:prstGeom prst="rightBrace">
            <a:avLst>
              <a:gd name="adj1" fmla="val 75608"/>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66" tIns="37033" rIns="74066" bIns="37033" anchor="ctr"/>
          <a:lstStyle>
            <a:lvl1pPr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spcBef>
                <a:spcPct val="70000"/>
              </a:spcBef>
              <a:spcAft>
                <a:spcPct val="20000"/>
              </a:spcAft>
              <a:buClr>
                <a:srgbClr val="000099"/>
              </a:buClr>
              <a:buFont typeface="Wingdings" pitchFamily="2" charset="2"/>
              <a:buNone/>
            </a:pPr>
            <a:endParaRPr lang="en-US" altLang="en-US" dirty="0"/>
          </a:p>
        </p:txBody>
      </p:sp>
      <p:pic>
        <p:nvPicPr>
          <p:cNvPr id="42002" name="Picture 22" descr="Gra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533401"/>
            <a:ext cx="9906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3" name="Text Box 26"/>
          <p:cNvSpPr txBox="1">
            <a:spLocks noChangeArrowheads="1"/>
          </p:cNvSpPr>
          <p:nvPr/>
        </p:nvSpPr>
        <p:spPr bwMode="auto">
          <a:xfrm>
            <a:off x="1524000" y="620714"/>
            <a:ext cx="9144000"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marL="381000" indent="-381000" eaLnBrk="0" hangingPunct="0">
              <a:defRPr sz="3600" b="1">
                <a:solidFill>
                  <a:schemeClr val="tx1"/>
                </a:solidFill>
                <a:latin typeface="Arial" pitchFamily="34" charset="0"/>
                <a:cs typeface="Arial" pitchFamily="34" charset="0"/>
              </a:defRPr>
            </a:lvl1pPr>
            <a:lvl2pPr marL="742950" indent="-285750" eaLnBrk="0" hangingPunct="0">
              <a:defRPr sz="3600" b="1">
                <a:solidFill>
                  <a:schemeClr val="tx1"/>
                </a:solidFill>
                <a:latin typeface="Arial" pitchFamily="34" charset="0"/>
                <a:cs typeface="Arial" pitchFamily="34" charset="0"/>
              </a:defRPr>
            </a:lvl2pPr>
            <a:lvl3pPr marL="1143000" indent="-228600" eaLnBrk="0" hangingPunct="0">
              <a:defRPr sz="3600" b="1">
                <a:solidFill>
                  <a:schemeClr val="tx1"/>
                </a:solidFill>
                <a:latin typeface="Arial" pitchFamily="34" charset="0"/>
                <a:cs typeface="Arial" pitchFamily="34" charset="0"/>
              </a:defRPr>
            </a:lvl3pPr>
            <a:lvl4pPr marL="1600200" indent="-228600" eaLnBrk="0" hangingPunct="0">
              <a:defRPr sz="3600" b="1">
                <a:solidFill>
                  <a:schemeClr val="tx1"/>
                </a:solidFill>
                <a:latin typeface="Arial" pitchFamily="34" charset="0"/>
                <a:cs typeface="Arial" pitchFamily="34" charset="0"/>
              </a:defRPr>
            </a:lvl4pPr>
            <a:lvl5pPr marL="2057400" indent="-228600" eaLnBrk="0" hangingPunct="0">
              <a:defRPr sz="3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600" b="1">
                <a:solidFill>
                  <a:schemeClr val="tx1"/>
                </a:solidFill>
                <a:latin typeface="Arial" pitchFamily="34" charset="0"/>
                <a:cs typeface="Arial" pitchFamily="34" charset="0"/>
              </a:defRPr>
            </a:lvl9pPr>
          </a:lstStyle>
          <a:p>
            <a:pPr algn="ctr">
              <a:spcBef>
                <a:spcPct val="70000"/>
              </a:spcBef>
              <a:spcAft>
                <a:spcPct val="20000"/>
              </a:spcAft>
              <a:buClr>
                <a:srgbClr val="000099"/>
              </a:buClr>
              <a:buFont typeface="Wingdings" pitchFamily="2" charset="2"/>
              <a:buNone/>
            </a:pPr>
            <a:r>
              <a:rPr lang="en-US" altLang="en-US" sz="2400" u="sng" dirty="0"/>
              <a:t>Conditions</a:t>
            </a:r>
            <a:r>
              <a:rPr lang="en-US" altLang="en-US" sz="2400" dirty="0">
                <a:solidFill>
                  <a:srgbClr val="D73503"/>
                </a:solidFill>
              </a:rPr>
              <a:t>                                       </a:t>
            </a:r>
            <a:r>
              <a:rPr lang="en-US" altLang="en-US" sz="2400" u="sng" dirty="0">
                <a:solidFill>
                  <a:srgbClr val="006600"/>
                </a:solidFill>
              </a:rPr>
              <a:t>Responses</a:t>
            </a:r>
          </a:p>
        </p:txBody>
      </p:sp>
      <p:pic>
        <p:nvPicPr>
          <p:cNvPr id="2" name="Picture 1"/>
          <p:cNvPicPr>
            <a:picLocks noChangeAspect="1"/>
          </p:cNvPicPr>
          <p:nvPr/>
        </p:nvPicPr>
        <p:blipFill>
          <a:blip r:embed="rId4"/>
          <a:stretch>
            <a:fillRect/>
          </a:stretch>
        </p:blipFill>
        <p:spPr>
          <a:xfrm>
            <a:off x="7264630" y="6267918"/>
            <a:ext cx="3212870" cy="469433"/>
          </a:xfrm>
          <a:prstGeom prst="rect">
            <a:avLst/>
          </a:prstGeom>
        </p:spPr>
      </p:pic>
    </p:spTree>
    <p:extLst>
      <p:ext uri="{BB962C8B-B14F-4D97-AF65-F5344CB8AC3E}">
        <p14:creationId xmlns:p14="http://schemas.microsoft.com/office/powerpoint/2010/main" val="116731196"/>
      </p:ext>
    </p:extLst>
  </p:cSld>
  <p:clrMapOvr>
    <a:masterClrMapping/>
  </p:clrMapOvr>
  <p:transition>
    <p:checke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0050" y="2614612"/>
            <a:ext cx="4457700" cy="642938"/>
          </a:xfrm>
        </p:spPr>
        <p:txBody>
          <a:bodyPr/>
          <a:lstStyle/>
          <a:p>
            <a:r>
              <a:rPr lang="en-US" dirty="0">
                <a:solidFill>
                  <a:srgbClr val="990000"/>
                </a:solidFill>
              </a:rPr>
              <a:t>Part II. Drivers Motivating Companies to Pursue Sustainability: </a:t>
            </a:r>
            <a:r>
              <a:rPr lang="en-US" u="sng" dirty="0">
                <a:solidFill>
                  <a:srgbClr val="990000"/>
                </a:solidFill>
              </a:rPr>
              <a:t>Why</a:t>
            </a:r>
            <a:br>
              <a:rPr lang="en-US" u="sng" dirty="0">
                <a:solidFill>
                  <a:srgbClr val="990000"/>
                </a:solidFill>
              </a:rPr>
            </a:br>
            <a:r>
              <a:rPr lang="en-US" u="sng" dirty="0">
                <a:solidFill>
                  <a:srgbClr val="990000"/>
                </a:solidFill>
              </a:rPr>
              <a:t/>
            </a:r>
            <a:br>
              <a:rPr lang="en-US" u="sng" dirty="0">
                <a:solidFill>
                  <a:srgbClr val="990000"/>
                </a:solidFill>
              </a:rPr>
            </a:br>
            <a:r>
              <a:rPr lang="en-US" dirty="0">
                <a:solidFill>
                  <a:srgbClr val="990000"/>
                </a:solidFill>
              </a:rPr>
              <a:t> Company Ratings </a:t>
            </a:r>
            <a:br>
              <a:rPr lang="en-US" dirty="0">
                <a:solidFill>
                  <a:srgbClr val="990000"/>
                </a:solidFill>
              </a:rPr>
            </a:br>
            <a:endParaRPr lang="en-US" dirty="0">
              <a:solidFill>
                <a:srgbClr val="006600"/>
              </a:solidFill>
            </a:endParaRPr>
          </a:p>
        </p:txBody>
      </p:sp>
    </p:spTree>
    <p:extLst>
      <p:ext uri="{BB962C8B-B14F-4D97-AF65-F5344CB8AC3E}">
        <p14:creationId xmlns:p14="http://schemas.microsoft.com/office/powerpoint/2010/main" val="7444957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solidFill>
                  <a:srgbClr val="800000"/>
                </a:solidFill>
              </a:rPr>
              <a:t>Why Do Companies Seek Sustainability? </a:t>
            </a:r>
          </a:p>
        </p:txBody>
      </p:sp>
      <p:sp>
        <p:nvSpPr>
          <p:cNvPr id="3" name="Content Placeholder 2"/>
          <p:cNvSpPr>
            <a:spLocks noGrp="1"/>
          </p:cNvSpPr>
          <p:nvPr>
            <p:ph idx="1"/>
          </p:nvPr>
        </p:nvSpPr>
        <p:spPr/>
        <p:txBody>
          <a:bodyPr/>
          <a:lstStyle/>
          <a:p>
            <a:r>
              <a:rPr lang="en-US" sz="2800" dirty="0"/>
              <a:t>What are the drivers?</a:t>
            </a:r>
          </a:p>
          <a:p>
            <a:endParaRPr lang="en-US" sz="2800" dirty="0"/>
          </a:p>
          <a:p>
            <a:r>
              <a:rPr lang="en-US" sz="2800" dirty="0"/>
              <a:t>What is really happening in industry?</a:t>
            </a:r>
          </a:p>
          <a:p>
            <a:endParaRPr lang="en-US" sz="2800" dirty="0"/>
          </a:p>
          <a:p>
            <a:r>
              <a:rPr lang="en-US" sz="2800" dirty="0"/>
              <a:t>What do the ratings say?</a:t>
            </a:r>
          </a:p>
          <a:p>
            <a:endParaRPr lang="en-US" sz="2800" dirty="0"/>
          </a:p>
          <a:p>
            <a:r>
              <a:rPr lang="en-US" sz="2800" dirty="0"/>
              <a:t>What do the investors think?</a:t>
            </a:r>
          </a:p>
          <a:p>
            <a:endParaRPr lang="en-US" dirty="0"/>
          </a:p>
        </p:txBody>
      </p:sp>
      <p:sp>
        <p:nvSpPr>
          <p:cNvPr id="4" name="Rectangle 3"/>
          <p:cNvSpPr/>
          <p:nvPr/>
        </p:nvSpPr>
        <p:spPr>
          <a:xfrm>
            <a:off x="6838950" y="5484929"/>
            <a:ext cx="2571750" cy="230832"/>
          </a:xfrm>
          <a:prstGeom prst="rect">
            <a:avLst/>
          </a:prstGeom>
        </p:spPr>
        <p:txBody>
          <a:bodyPr>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1934750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What do you think are some drivers?</a:t>
            </a:r>
          </a:p>
        </p:txBody>
      </p:sp>
      <p:sp>
        <p:nvSpPr>
          <p:cNvPr id="3" name="Content Placeholder 2"/>
          <p:cNvSpPr>
            <a:spLocks noGrp="1"/>
          </p:cNvSpPr>
          <p:nvPr>
            <p:ph idx="1"/>
          </p:nvPr>
        </p:nvSpPr>
        <p:spPr>
          <a:xfrm>
            <a:off x="4876801" y="2057401"/>
            <a:ext cx="4284233" cy="2408135"/>
          </a:xfrm>
        </p:spPr>
        <p:txBody>
          <a:bodyPr/>
          <a:lstStyle/>
          <a:p>
            <a:r>
              <a:rPr lang="en-US" sz="2800" dirty="0"/>
              <a:t>Environmental</a:t>
            </a:r>
          </a:p>
          <a:p>
            <a:endParaRPr lang="en-US" sz="2800" dirty="0"/>
          </a:p>
          <a:p>
            <a:endParaRPr lang="en-US" sz="2800" dirty="0"/>
          </a:p>
          <a:p>
            <a:r>
              <a:rPr lang="en-US" sz="2800" dirty="0"/>
              <a:t>Social</a:t>
            </a:r>
          </a:p>
        </p:txBody>
      </p:sp>
      <p:sp>
        <p:nvSpPr>
          <p:cNvPr id="4" name="Rectangle 3"/>
          <p:cNvSpPr/>
          <p:nvPr/>
        </p:nvSpPr>
        <p:spPr>
          <a:xfrm>
            <a:off x="6781800" y="6248401"/>
            <a:ext cx="4572000" cy="246221"/>
          </a:xfrm>
          <a:prstGeom prst="rect">
            <a:avLst/>
          </a:prstGeom>
        </p:spPr>
        <p:txBody>
          <a:bodyPr>
            <a:spAutoFit/>
          </a:bodyPr>
          <a:lstStyle/>
          <a:p>
            <a:pPr defTabSz="685800"/>
            <a:r>
              <a:rPr lang="en-US" sz="1000" dirty="0">
                <a:solidFill>
                  <a:srgbClr val="000000"/>
                </a:solidFill>
              </a:rPr>
              <a:t>©2017 George P. Nassos &amp; Associates, Inc.</a:t>
            </a:r>
          </a:p>
        </p:txBody>
      </p:sp>
    </p:spTree>
    <p:extLst>
      <p:ext uri="{BB962C8B-B14F-4D97-AF65-F5344CB8AC3E}">
        <p14:creationId xmlns:p14="http://schemas.microsoft.com/office/powerpoint/2010/main" val="2462052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191000" y="381000"/>
            <a:ext cx="4457700" cy="375476"/>
          </a:xfrm>
        </p:spPr>
        <p:txBody>
          <a:bodyPr>
            <a:noAutofit/>
          </a:bodyPr>
          <a:lstStyle/>
          <a:p>
            <a:r>
              <a:rPr lang="en-US" sz="2700" dirty="0"/>
              <a:t>Let’s Look at the Drivers</a:t>
            </a:r>
            <a:br>
              <a:rPr lang="en-US" sz="2700" dirty="0"/>
            </a:br>
            <a:endParaRPr lang="en-US" sz="2700" dirty="0">
              <a:solidFill>
                <a:srgbClr val="006600"/>
              </a:solidFill>
            </a:endParaRPr>
          </a:p>
        </p:txBody>
      </p:sp>
      <p:sp>
        <p:nvSpPr>
          <p:cNvPr id="128003" name="Rectangle 3"/>
          <p:cNvSpPr>
            <a:spLocks noGrp="1" noChangeArrowheads="1"/>
          </p:cNvSpPr>
          <p:nvPr>
            <p:ph idx="1"/>
          </p:nvPr>
        </p:nvSpPr>
        <p:spPr>
          <a:xfrm>
            <a:off x="4267201" y="756476"/>
            <a:ext cx="4672013" cy="5029200"/>
          </a:xfrm>
        </p:spPr>
        <p:txBody>
          <a:bodyPr/>
          <a:lstStyle/>
          <a:p>
            <a:endParaRPr lang="en-US" sz="1800" dirty="0"/>
          </a:p>
          <a:p>
            <a:r>
              <a:rPr lang="en-US" dirty="0"/>
              <a:t>Profitability</a:t>
            </a:r>
          </a:p>
          <a:p>
            <a:r>
              <a:rPr lang="en-US" dirty="0"/>
              <a:t>Employees</a:t>
            </a:r>
          </a:p>
          <a:p>
            <a:r>
              <a:rPr lang="en-US" dirty="0"/>
              <a:t>Image</a:t>
            </a:r>
          </a:p>
          <a:p>
            <a:r>
              <a:rPr lang="en-US" dirty="0"/>
              <a:t>Marketing</a:t>
            </a:r>
          </a:p>
          <a:p>
            <a:r>
              <a:rPr lang="en-US" dirty="0"/>
              <a:t>Social Consciousness/Ethics </a:t>
            </a:r>
            <a:endParaRPr lang="en-US" dirty="0">
              <a:solidFill>
                <a:srgbClr val="006600"/>
              </a:solidFill>
            </a:endParaRPr>
          </a:p>
          <a:p>
            <a:r>
              <a:rPr lang="en-US" dirty="0"/>
              <a:t>Competitive Advantage</a:t>
            </a:r>
          </a:p>
          <a:p>
            <a:r>
              <a:rPr lang="en-US" dirty="0"/>
              <a:t>Attracting Capital</a:t>
            </a:r>
          </a:p>
          <a:p>
            <a:r>
              <a:rPr lang="en-US" dirty="0"/>
              <a:t>Socially Responsible Investing</a:t>
            </a:r>
          </a:p>
          <a:p>
            <a:r>
              <a:rPr lang="en-US" dirty="0"/>
              <a:t>Survival</a:t>
            </a:r>
          </a:p>
          <a:p>
            <a:r>
              <a:rPr lang="en-US" dirty="0"/>
              <a:t>Product Innovation</a:t>
            </a:r>
          </a:p>
          <a:p>
            <a:pPr marL="0" indent="0">
              <a:buNone/>
            </a:pPr>
            <a:endParaRPr lang="en-US" dirty="0"/>
          </a:p>
        </p:txBody>
      </p:sp>
      <p:sp>
        <p:nvSpPr>
          <p:cNvPr id="4" name="Rectangle 3"/>
          <p:cNvSpPr/>
          <p:nvPr/>
        </p:nvSpPr>
        <p:spPr>
          <a:xfrm>
            <a:off x="7696200" y="6477001"/>
            <a:ext cx="2800350" cy="246221"/>
          </a:xfrm>
          <a:prstGeom prst="rect">
            <a:avLst/>
          </a:prstGeom>
        </p:spPr>
        <p:txBody>
          <a:bodyPr wrap="square">
            <a:spAutoFit/>
          </a:bodyPr>
          <a:lstStyle/>
          <a:p>
            <a:pPr defTabSz="685800"/>
            <a:r>
              <a:rPr lang="en-US" sz="563" dirty="0">
                <a:solidFill>
                  <a:srgbClr val="000000"/>
                </a:solidFill>
                <a:latin typeface="Arial"/>
              </a:rPr>
              <a:t> </a:t>
            </a:r>
            <a:r>
              <a:rPr lang="en-US" sz="1000" dirty="0">
                <a:solidFill>
                  <a:srgbClr val="000000"/>
                </a:solidFill>
                <a:latin typeface="Arial"/>
              </a:rPr>
              <a:t>©2017 George P. Nassos &amp; Associates, Inc.</a:t>
            </a:r>
          </a:p>
        </p:txBody>
      </p:sp>
    </p:spTree>
    <p:extLst>
      <p:ext uri="{BB962C8B-B14F-4D97-AF65-F5344CB8AC3E}">
        <p14:creationId xmlns:p14="http://schemas.microsoft.com/office/powerpoint/2010/main" val="200808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0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80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800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00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800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800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800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800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800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800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924800" cy="1143000"/>
          </a:xfrm>
        </p:spPr>
        <p:txBody>
          <a:bodyPr/>
          <a:lstStyle/>
          <a:p>
            <a:r>
              <a:rPr lang="en-US" sz="4000" dirty="0"/>
              <a:t>Some “Social” Trends</a:t>
            </a:r>
          </a:p>
        </p:txBody>
      </p:sp>
      <p:sp>
        <p:nvSpPr>
          <p:cNvPr id="3" name="Content Placeholder 2"/>
          <p:cNvSpPr>
            <a:spLocks noGrp="1"/>
          </p:cNvSpPr>
          <p:nvPr>
            <p:ph idx="1"/>
          </p:nvPr>
        </p:nvSpPr>
        <p:spPr>
          <a:xfrm>
            <a:off x="2971800" y="1676401"/>
            <a:ext cx="7467600" cy="4525963"/>
          </a:xfrm>
        </p:spPr>
        <p:txBody>
          <a:bodyPr/>
          <a:lstStyle/>
          <a:p>
            <a:pPr>
              <a:lnSpc>
                <a:spcPts val="3500"/>
              </a:lnSpc>
              <a:spcBef>
                <a:spcPts val="0"/>
              </a:spcBef>
              <a:spcAft>
                <a:spcPts val="0"/>
              </a:spcAft>
            </a:pPr>
            <a:r>
              <a:rPr lang="en-US" sz="2800" b="1" dirty="0"/>
              <a:t>Globalization: </a:t>
            </a:r>
          </a:p>
          <a:p>
            <a:pPr lvl="1">
              <a:lnSpc>
                <a:spcPts val="3500"/>
              </a:lnSpc>
              <a:spcBef>
                <a:spcPts val="0"/>
              </a:spcBef>
              <a:spcAft>
                <a:spcPts val="0"/>
              </a:spcAft>
            </a:pPr>
            <a:r>
              <a:rPr lang="en-US" sz="2400" dirty="0"/>
              <a:t>Transnational corps up 10x from WW II-2000</a:t>
            </a:r>
          </a:p>
          <a:p>
            <a:pPr lvl="1">
              <a:lnSpc>
                <a:spcPts val="3500"/>
              </a:lnSpc>
              <a:spcBef>
                <a:spcPts val="0"/>
              </a:spcBef>
              <a:spcAft>
                <a:spcPts val="0"/>
              </a:spcAft>
            </a:pPr>
            <a:r>
              <a:rPr lang="en-US" sz="2400" dirty="0"/>
              <a:t>World exports up 6x since 1990</a:t>
            </a:r>
          </a:p>
          <a:p>
            <a:pPr>
              <a:lnSpc>
                <a:spcPts val="3500"/>
              </a:lnSpc>
              <a:spcBef>
                <a:spcPts val="0"/>
              </a:spcBef>
              <a:spcAft>
                <a:spcPts val="0"/>
              </a:spcAft>
            </a:pPr>
            <a:r>
              <a:rPr lang="en-US" sz="2800" b="1" dirty="0"/>
              <a:t>Prosperity gap: </a:t>
            </a:r>
          </a:p>
          <a:p>
            <a:pPr lvl="1">
              <a:lnSpc>
                <a:spcPts val="3500"/>
              </a:lnSpc>
              <a:spcBef>
                <a:spcPts val="0"/>
              </a:spcBef>
              <a:spcAft>
                <a:spcPts val="0"/>
              </a:spcAft>
            </a:pPr>
            <a:r>
              <a:rPr lang="en-US" sz="2400" dirty="0"/>
              <a:t>80 individuals own more than bottom 3.5 billion</a:t>
            </a:r>
          </a:p>
          <a:p>
            <a:pPr lvl="1">
              <a:lnSpc>
                <a:spcPts val="3500"/>
              </a:lnSpc>
              <a:spcBef>
                <a:spcPts val="0"/>
              </a:spcBef>
              <a:spcAft>
                <a:spcPts val="0"/>
              </a:spcAft>
            </a:pPr>
            <a:r>
              <a:rPr lang="en-US" sz="2400" dirty="0"/>
              <a:t>Richest 1% own half of world assets</a:t>
            </a:r>
          </a:p>
          <a:p>
            <a:pPr>
              <a:lnSpc>
                <a:spcPts val="3500"/>
              </a:lnSpc>
              <a:spcBef>
                <a:spcPts val="0"/>
              </a:spcBef>
              <a:spcAft>
                <a:spcPts val="0"/>
              </a:spcAft>
            </a:pPr>
            <a:r>
              <a:rPr lang="en-US" sz="2800" b="1" dirty="0"/>
              <a:t>Serious disease: </a:t>
            </a:r>
          </a:p>
          <a:p>
            <a:pPr lvl="1">
              <a:lnSpc>
                <a:spcPts val="3500"/>
              </a:lnSpc>
              <a:spcBef>
                <a:spcPts val="0"/>
              </a:spcBef>
              <a:spcAft>
                <a:spcPts val="0"/>
              </a:spcAft>
            </a:pPr>
            <a:r>
              <a:rPr lang="en-US" sz="2400" dirty="0"/>
              <a:t>3.5 mil./yr. die of AIDS, TB, and malaria </a:t>
            </a:r>
          </a:p>
          <a:p>
            <a:pPr lvl="1">
              <a:lnSpc>
                <a:spcPts val="3500"/>
              </a:lnSpc>
              <a:spcBef>
                <a:spcPts val="0"/>
              </a:spcBef>
              <a:spcAft>
                <a:spcPts val="0"/>
              </a:spcAft>
            </a:pPr>
            <a:r>
              <a:rPr lang="en-US" sz="2400" dirty="0"/>
              <a:t>380 mil. diabetes victims</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4" name="Picture 4" descr="Diversity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152400"/>
            <a:ext cx="13017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524000" y="685800"/>
            <a:ext cx="7924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i="0" baseline="0">
                <a:solidFill>
                  <a:srgbClr val="A5002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sz="4000" kern="0" dirty="0"/>
          </a:p>
        </p:txBody>
      </p:sp>
      <p:pic>
        <p:nvPicPr>
          <p:cNvPr id="6" name="Picture 5"/>
          <p:cNvPicPr>
            <a:picLocks noChangeAspect="1"/>
          </p:cNvPicPr>
          <p:nvPr/>
        </p:nvPicPr>
        <p:blipFill>
          <a:blip r:embed="rId4"/>
          <a:stretch>
            <a:fillRect/>
          </a:stretch>
        </p:blipFill>
        <p:spPr>
          <a:xfrm>
            <a:off x="7420119" y="6278564"/>
            <a:ext cx="3212870" cy="469433"/>
          </a:xfrm>
          <a:prstGeom prst="rect">
            <a:avLst/>
          </a:prstGeom>
        </p:spPr>
      </p:pic>
    </p:spTree>
    <p:extLst>
      <p:ext uri="{BB962C8B-B14F-4D97-AF65-F5344CB8AC3E}">
        <p14:creationId xmlns:p14="http://schemas.microsoft.com/office/powerpoint/2010/main" val="238759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3657600" y="2362200"/>
            <a:ext cx="5962650" cy="375476"/>
          </a:xfrm>
        </p:spPr>
        <p:txBody>
          <a:bodyPr>
            <a:noAutofit/>
          </a:bodyPr>
          <a:lstStyle/>
          <a:p>
            <a:r>
              <a:rPr lang="en-US" sz="3000" dirty="0"/>
              <a:t>One of Management’s Most Important Drivers:  </a:t>
            </a:r>
            <a:r>
              <a:rPr lang="en-US" sz="3000" u="sng" dirty="0"/>
              <a:t>Economics</a:t>
            </a:r>
            <a:endParaRPr lang="en-US" sz="3000" u="sng" dirty="0">
              <a:solidFill>
                <a:srgbClr val="006600"/>
              </a:solidFill>
            </a:endParaRPr>
          </a:p>
        </p:txBody>
      </p:sp>
      <p:sp>
        <p:nvSpPr>
          <p:cNvPr id="6" name="Rectangle 5"/>
          <p:cNvSpPr/>
          <p:nvPr/>
        </p:nvSpPr>
        <p:spPr>
          <a:xfrm>
            <a:off x="6781800" y="5867401"/>
            <a:ext cx="333375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r>
              <a:rPr lang="en-US" sz="900" dirty="0">
                <a:solidFill>
                  <a:srgbClr val="000000"/>
                </a:solidFill>
                <a:latin typeface="Arial"/>
              </a:rPr>
              <a:t>.</a:t>
            </a:r>
          </a:p>
        </p:txBody>
      </p:sp>
    </p:spTree>
    <p:extLst>
      <p:ext uri="{BB962C8B-B14F-4D97-AF65-F5344CB8AC3E}">
        <p14:creationId xmlns:p14="http://schemas.microsoft.com/office/powerpoint/2010/main" val="924293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48" t="12745" r="22342" b="39992"/>
          <a:stretch/>
        </p:blipFill>
        <p:spPr bwMode="auto">
          <a:xfrm>
            <a:off x="3423130" y="-115288"/>
            <a:ext cx="6635270" cy="7049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686800" y="6324601"/>
            <a:ext cx="914400" cy="403957"/>
          </a:xfrm>
          <a:prstGeom prst="rect">
            <a:avLst/>
          </a:prstGeom>
          <a:solidFill>
            <a:schemeClr val="bg1"/>
          </a:solidFill>
        </p:spPr>
        <p:txBody>
          <a:bodyPr wrap="square">
            <a:spAutoFit/>
          </a:bodyPr>
          <a:lstStyle/>
          <a:p>
            <a:pPr defTabSz="685800" eaLnBrk="0" hangingPunct="0">
              <a:spcBef>
                <a:spcPct val="70000"/>
              </a:spcBef>
              <a:spcAft>
                <a:spcPct val="20000"/>
              </a:spcAft>
              <a:buClr>
                <a:srgbClr val="000099"/>
              </a:buClr>
              <a:defRPr/>
            </a:pPr>
            <a:r>
              <a:rPr lang="en-US" sz="675" dirty="0">
                <a:solidFill>
                  <a:srgbClr val="000000"/>
                </a:solidFill>
                <a:latin typeface="Arial"/>
              </a:rPr>
              <a:t>©2017 William Blackburn Consulting, Ltd.</a:t>
            </a:r>
            <a:endParaRPr lang="en-US" sz="675" u="sng" dirty="0">
              <a:solidFill>
                <a:srgbClr val="000000"/>
              </a:solidFill>
              <a:latin typeface="Arial"/>
            </a:endParaRPr>
          </a:p>
        </p:txBody>
      </p:sp>
    </p:spTree>
    <p:extLst>
      <p:ext uri="{BB962C8B-B14F-4D97-AF65-F5344CB8AC3E}">
        <p14:creationId xmlns:p14="http://schemas.microsoft.com/office/powerpoint/2010/main" val="3915471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228600"/>
            <a:ext cx="5372100" cy="857250"/>
          </a:xfrm>
        </p:spPr>
        <p:txBody>
          <a:bodyPr/>
          <a:lstStyle/>
          <a:p>
            <a:r>
              <a:rPr lang="en-US" sz="2700" b="1" dirty="0">
                <a:solidFill>
                  <a:srgbClr val="800000"/>
                </a:solidFill>
              </a:rPr>
              <a:t>Employee Attraction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1866" y="1085851"/>
            <a:ext cx="7135814" cy="5314950"/>
          </a:xfrm>
          <a:prstGeom prst="rect">
            <a:avLst/>
          </a:prstGeom>
        </p:spPr>
      </p:pic>
    </p:spTree>
    <p:extLst>
      <p:ext uri="{BB962C8B-B14F-4D97-AF65-F5344CB8AC3E}">
        <p14:creationId xmlns:p14="http://schemas.microsoft.com/office/powerpoint/2010/main" val="39464171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152400"/>
            <a:ext cx="5943600" cy="857250"/>
          </a:xfrm>
        </p:spPr>
        <p:txBody>
          <a:bodyPr/>
          <a:lstStyle/>
          <a:p>
            <a:r>
              <a:rPr lang="en-US" sz="2700" b="1" dirty="0">
                <a:solidFill>
                  <a:srgbClr val="800000"/>
                </a:solidFill>
              </a:rPr>
              <a:t>Impact of Image on Product Selection</a:t>
            </a:r>
          </a:p>
        </p:txBody>
      </p:sp>
      <p:pic>
        <p:nvPicPr>
          <p:cNvPr id="3" name="Picture 2" descr="Shelton Group sustainability branding"/>
          <p:cNvPicPr/>
          <p:nvPr/>
        </p:nvPicPr>
        <p:blipFill>
          <a:blip r:embed="rId2">
            <a:extLst>
              <a:ext uri="{28A0092B-C50C-407E-A947-70E740481C1C}">
                <a14:useLocalDpi xmlns:a14="http://schemas.microsoft.com/office/drawing/2010/main" val="0"/>
              </a:ext>
            </a:extLst>
          </a:blip>
          <a:srcRect/>
          <a:stretch>
            <a:fillRect/>
          </a:stretch>
        </p:blipFill>
        <p:spPr bwMode="auto">
          <a:xfrm>
            <a:off x="2971801" y="975247"/>
            <a:ext cx="7467599" cy="5714999"/>
          </a:xfrm>
          <a:prstGeom prst="rect">
            <a:avLst/>
          </a:prstGeom>
          <a:noFill/>
          <a:ln>
            <a:noFill/>
          </a:ln>
        </p:spPr>
      </p:pic>
    </p:spTree>
    <p:extLst>
      <p:ext uri="{BB962C8B-B14F-4D97-AF65-F5344CB8AC3E}">
        <p14:creationId xmlns:p14="http://schemas.microsoft.com/office/powerpoint/2010/main" val="26770189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3067050" y="812388"/>
            <a:ext cx="7086600" cy="375476"/>
          </a:xfrm>
        </p:spPr>
        <p:txBody>
          <a:bodyPr>
            <a:noAutofit/>
          </a:bodyPr>
          <a:lstStyle/>
          <a:p>
            <a:r>
              <a:rPr lang="en-US" sz="3600" dirty="0">
                <a:solidFill>
                  <a:srgbClr val="800000"/>
                </a:solidFill>
              </a:rPr>
              <a:t>Using Marketing to Drive Sustainability</a:t>
            </a:r>
          </a:p>
        </p:txBody>
      </p:sp>
      <p:sp>
        <p:nvSpPr>
          <p:cNvPr id="128003" name="Rectangle 3"/>
          <p:cNvSpPr>
            <a:spLocks noGrp="1" noChangeArrowheads="1"/>
          </p:cNvSpPr>
          <p:nvPr>
            <p:ph idx="1"/>
          </p:nvPr>
        </p:nvSpPr>
        <p:spPr>
          <a:xfrm>
            <a:off x="3352801" y="2438400"/>
            <a:ext cx="7029449" cy="3394472"/>
          </a:xfrm>
        </p:spPr>
        <p:txBody>
          <a:bodyPr/>
          <a:lstStyle/>
          <a:p>
            <a:r>
              <a:rPr lang="en-US" sz="2800" dirty="0"/>
              <a:t>Charter Bank – encourages electronic banking</a:t>
            </a:r>
          </a:p>
        </p:txBody>
      </p:sp>
      <p:sp>
        <p:nvSpPr>
          <p:cNvPr id="5" name="Rectangle 4"/>
          <p:cNvSpPr/>
          <p:nvPr/>
        </p:nvSpPr>
        <p:spPr>
          <a:xfrm>
            <a:off x="6705600" y="6019801"/>
            <a:ext cx="320040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p>
        </p:txBody>
      </p:sp>
    </p:spTree>
    <p:extLst>
      <p:ext uri="{BB962C8B-B14F-4D97-AF65-F5344CB8AC3E}">
        <p14:creationId xmlns:p14="http://schemas.microsoft.com/office/powerpoint/2010/main" val="33287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76200"/>
            <a:ext cx="7162800" cy="1143000"/>
          </a:xfrm>
        </p:spPr>
        <p:txBody>
          <a:bodyPr/>
          <a:lstStyle/>
          <a:p>
            <a:r>
              <a:rPr lang="en-US" sz="2700" b="1" dirty="0">
                <a:solidFill>
                  <a:srgbClr val="800000"/>
                </a:solidFill>
              </a:rPr>
              <a:t>Social Consciousness Leads to Sustainable Living Brands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1" y="1143000"/>
            <a:ext cx="7434025" cy="5428308"/>
          </a:xfrm>
          <a:prstGeom prst="rect">
            <a:avLst/>
          </a:prstGeom>
        </p:spPr>
      </p:pic>
    </p:spTree>
    <p:extLst>
      <p:ext uri="{BB962C8B-B14F-4D97-AF65-F5344CB8AC3E}">
        <p14:creationId xmlns:p14="http://schemas.microsoft.com/office/powerpoint/2010/main" val="29854602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solidFill>
                  <a:srgbClr val="800000"/>
                </a:solidFill>
              </a:rPr>
              <a:t>Whole Foods Mission:  Achieve a Competitive Advantage</a:t>
            </a:r>
          </a:p>
        </p:txBody>
      </p:sp>
      <p:sp>
        <p:nvSpPr>
          <p:cNvPr id="3" name="Content Placeholder 2"/>
          <p:cNvSpPr>
            <a:spLocks noGrp="1"/>
          </p:cNvSpPr>
          <p:nvPr>
            <p:ph idx="1"/>
          </p:nvPr>
        </p:nvSpPr>
        <p:spPr>
          <a:xfrm>
            <a:off x="4191000" y="1771652"/>
            <a:ext cx="4972050" cy="3794527"/>
          </a:xfrm>
        </p:spPr>
        <p:txBody>
          <a:bodyPr/>
          <a:lstStyle/>
          <a:p>
            <a:endParaRPr lang="en-US" dirty="0"/>
          </a:p>
          <a:p>
            <a:r>
              <a:rPr lang="en-US" dirty="0"/>
              <a:t>Reduce, reuse, recycle</a:t>
            </a:r>
          </a:p>
          <a:p>
            <a:r>
              <a:rPr lang="en-US" dirty="0"/>
              <a:t>Alternative energy</a:t>
            </a:r>
          </a:p>
          <a:p>
            <a:pPr lvl="1"/>
            <a:r>
              <a:rPr lang="en-US" sz="2400" dirty="0"/>
              <a:t>Solar and wind</a:t>
            </a:r>
          </a:p>
          <a:p>
            <a:pPr lvl="1"/>
            <a:r>
              <a:rPr lang="en-US" sz="2400" dirty="0"/>
              <a:t>Electric and biodiesel vehicles</a:t>
            </a:r>
          </a:p>
          <a:p>
            <a:r>
              <a:rPr lang="en-US" dirty="0"/>
              <a:t>Green buildings</a:t>
            </a:r>
          </a:p>
          <a:p>
            <a:r>
              <a:rPr lang="en-US" dirty="0"/>
              <a:t>Product sourcing and packaging</a:t>
            </a:r>
          </a:p>
          <a:p>
            <a:r>
              <a:rPr lang="en-US" dirty="0"/>
              <a:t>Community support</a:t>
            </a:r>
          </a:p>
        </p:txBody>
      </p:sp>
      <p:sp>
        <p:nvSpPr>
          <p:cNvPr id="4" name="Rectangle 3"/>
          <p:cNvSpPr/>
          <p:nvPr/>
        </p:nvSpPr>
        <p:spPr>
          <a:xfrm>
            <a:off x="6781800" y="6172201"/>
            <a:ext cx="335280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p>
        </p:txBody>
      </p:sp>
    </p:spTree>
    <p:extLst>
      <p:ext uri="{BB962C8B-B14F-4D97-AF65-F5344CB8AC3E}">
        <p14:creationId xmlns:p14="http://schemas.microsoft.com/office/powerpoint/2010/main" val="41400138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733800" y="609600"/>
            <a:ext cx="5372100" cy="857250"/>
          </a:xfrm>
        </p:spPr>
        <p:txBody>
          <a:bodyPr/>
          <a:lstStyle/>
          <a:p>
            <a:r>
              <a:rPr lang="en-US" sz="3200" dirty="0">
                <a:solidFill>
                  <a:srgbClr val="800000"/>
                </a:solidFill>
              </a:rPr>
              <a:t>Increase in Socially Responsible Investing</a:t>
            </a:r>
          </a:p>
        </p:txBody>
      </p:sp>
      <p:sp>
        <p:nvSpPr>
          <p:cNvPr id="26627" name="Rectangle 3"/>
          <p:cNvSpPr>
            <a:spLocks noGrp="1" noChangeArrowheads="1"/>
          </p:cNvSpPr>
          <p:nvPr>
            <p:ph type="body" idx="1"/>
          </p:nvPr>
        </p:nvSpPr>
        <p:spPr>
          <a:xfrm>
            <a:off x="3352800" y="2022895"/>
            <a:ext cx="7086600" cy="3394472"/>
          </a:xfrm>
        </p:spPr>
        <p:txBody>
          <a:bodyPr/>
          <a:lstStyle/>
          <a:p>
            <a:r>
              <a:rPr lang="en-US" dirty="0"/>
              <a:t>Increase by 1/3 from 2014 to 2016</a:t>
            </a:r>
          </a:p>
          <a:p>
            <a:r>
              <a:rPr lang="en-US" dirty="0"/>
              <a:t>Currently at $8.7 trillion</a:t>
            </a:r>
          </a:p>
          <a:p>
            <a:r>
              <a:rPr lang="en-US" dirty="0"/>
              <a:t>Represents over 1/5 of $40 trillion in total assets</a:t>
            </a:r>
          </a:p>
          <a:p>
            <a:r>
              <a:rPr lang="en-US" dirty="0"/>
              <a:t>Community investments: $64 billion to $122 billion</a:t>
            </a:r>
          </a:p>
          <a:p>
            <a:r>
              <a:rPr lang="en-US" dirty="0"/>
              <a:t>SRI performance comparable to broad market indexes</a:t>
            </a:r>
          </a:p>
        </p:txBody>
      </p:sp>
      <p:sp>
        <p:nvSpPr>
          <p:cNvPr id="5" name="Rectangle 4"/>
          <p:cNvSpPr/>
          <p:nvPr/>
        </p:nvSpPr>
        <p:spPr>
          <a:xfrm>
            <a:off x="6172200" y="5973413"/>
            <a:ext cx="333375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r>
              <a:rPr lang="en-US" sz="900" dirty="0">
                <a:solidFill>
                  <a:srgbClr val="000000"/>
                </a:solidFill>
                <a:latin typeface="Arial"/>
              </a:rPr>
              <a:t>.</a:t>
            </a:r>
          </a:p>
        </p:txBody>
      </p:sp>
    </p:spTree>
    <p:extLst>
      <p:ext uri="{BB962C8B-B14F-4D97-AF65-F5344CB8AC3E}">
        <p14:creationId xmlns:p14="http://schemas.microsoft.com/office/powerpoint/2010/main" val="206414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 fill="hold"/>
                                        <p:tgtEl>
                                          <p:spTgt spid="266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6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627">
                                            <p:txEl>
                                              <p:pRg st="4" end="4"/>
                                            </p:txEl>
                                          </p:spTgt>
                                        </p:tgtEl>
                                        <p:attrNameLst>
                                          <p:attrName>style.visibility</p:attrName>
                                        </p:attrNameLst>
                                      </p:cBhvr>
                                      <p:to>
                                        <p:strVal val="visible"/>
                                      </p:to>
                                    </p:set>
                                    <p:anim calcmode="lin" valueType="num">
                                      <p:cBhvr additive="base">
                                        <p:cTn id="31" dur="500" fill="hold"/>
                                        <p:tgtEl>
                                          <p:spTgt spid="266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662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uiExpand="1"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95724" y="533400"/>
            <a:ext cx="5372100" cy="857250"/>
          </a:xfrm>
        </p:spPr>
        <p:txBody>
          <a:bodyPr/>
          <a:lstStyle/>
          <a:p>
            <a:r>
              <a:rPr lang="en-US" sz="2700" dirty="0">
                <a:solidFill>
                  <a:srgbClr val="800000"/>
                </a:solidFill>
              </a:rPr>
              <a:t>Dow Jones Sustainability Group Index</a:t>
            </a:r>
          </a:p>
        </p:txBody>
      </p:sp>
      <p:sp>
        <p:nvSpPr>
          <p:cNvPr id="29699" name="Rectangle 3"/>
          <p:cNvSpPr>
            <a:spLocks noGrp="1" noChangeArrowheads="1"/>
          </p:cNvSpPr>
          <p:nvPr>
            <p:ph type="body" idx="1"/>
          </p:nvPr>
        </p:nvSpPr>
        <p:spPr>
          <a:xfrm>
            <a:off x="3895725" y="1752600"/>
            <a:ext cx="6086475" cy="2545854"/>
          </a:xfrm>
        </p:spPr>
        <p:txBody>
          <a:bodyPr/>
          <a:lstStyle/>
          <a:p>
            <a:r>
              <a:rPr lang="en-US" dirty="0"/>
              <a:t>World’s first sustainability index – 1999 </a:t>
            </a:r>
          </a:p>
          <a:p>
            <a:r>
              <a:rPr lang="en-US" dirty="0"/>
              <a:t>Assessed almost 2,000 companies in 2016</a:t>
            </a:r>
          </a:p>
          <a:p>
            <a:r>
              <a:rPr lang="en-US" dirty="0"/>
              <a:t>Criteria</a:t>
            </a:r>
          </a:p>
          <a:p>
            <a:pPr lvl="1"/>
            <a:r>
              <a:rPr lang="en-US" sz="2400" dirty="0"/>
              <a:t>Materiality</a:t>
            </a:r>
          </a:p>
          <a:p>
            <a:pPr lvl="1"/>
            <a:r>
              <a:rPr lang="en-US" sz="2400" dirty="0"/>
              <a:t>Impact Measurement and Valuation</a:t>
            </a:r>
          </a:p>
          <a:p>
            <a:pPr lvl="1"/>
            <a:r>
              <a:rPr lang="en-US" sz="2400" dirty="0"/>
              <a:t>Labor Practice Indicators and Human Rights</a:t>
            </a:r>
          </a:p>
          <a:p>
            <a:pPr lvl="1"/>
            <a:r>
              <a:rPr lang="en-US" sz="2400" dirty="0"/>
              <a:t>Brand Management</a:t>
            </a:r>
          </a:p>
        </p:txBody>
      </p:sp>
      <p:sp>
        <p:nvSpPr>
          <p:cNvPr id="5" name="Rectangle 4"/>
          <p:cNvSpPr/>
          <p:nvPr/>
        </p:nvSpPr>
        <p:spPr>
          <a:xfrm>
            <a:off x="6858000" y="6172201"/>
            <a:ext cx="327660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r>
              <a:rPr lang="en-US" sz="900" dirty="0">
                <a:solidFill>
                  <a:srgbClr val="000000"/>
                </a:solidFill>
                <a:latin typeface="Arial"/>
              </a:rPr>
              <a:t>.</a:t>
            </a:r>
          </a:p>
        </p:txBody>
      </p:sp>
    </p:spTree>
    <p:extLst>
      <p:ext uri="{BB962C8B-B14F-4D97-AF65-F5344CB8AC3E}">
        <p14:creationId xmlns:p14="http://schemas.microsoft.com/office/powerpoint/2010/main" val="7115101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276600" y="1200150"/>
            <a:ext cx="6705600" cy="482204"/>
          </a:xfrm>
        </p:spPr>
        <p:txBody>
          <a:bodyPr/>
          <a:lstStyle/>
          <a:p>
            <a:r>
              <a:rPr lang="en-US" sz="3600" dirty="0">
                <a:solidFill>
                  <a:srgbClr val="800000"/>
                </a:solidFill>
              </a:rPr>
              <a:t>“Sustainable” Companies</a:t>
            </a:r>
            <a:r>
              <a:rPr lang="en-US" sz="1800" dirty="0">
                <a:solidFill>
                  <a:srgbClr val="C00000"/>
                </a:solidFill>
              </a:rPr>
              <a:t/>
            </a:r>
            <a:br>
              <a:rPr lang="en-US" sz="1800" dirty="0">
                <a:solidFill>
                  <a:srgbClr val="C00000"/>
                </a:solidFill>
              </a:rPr>
            </a:br>
            <a:endParaRPr lang="en-US" sz="1800" dirty="0">
              <a:solidFill>
                <a:srgbClr val="C00000"/>
              </a:solidFill>
            </a:endParaRPr>
          </a:p>
        </p:txBody>
      </p:sp>
      <p:sp>
        <p:nvSpPr>
          <p:cNvPr id="31747" name="Rectangle 3"/>
          <p:cNvSpPr>
            <a:spLocks noGrp="1" noChangeArrowheads="1"/>
          </p:cNvSpPr>
          <p:nvPr>
            <p:ph type="body" idx="1"/>
          </p:nvPr>
        </p:nvSpPr>
        <p:spPr>
          <a:xfrm>
            <a:off x="3752850" y="1638266"/>
            <a:ext cx="6229350" cy="3394472"/>
          </a:xfrm>
        </p:spPr>
        <p:txBody>
          <a:bodyPr/>
          <a:lstStyle/>
          <a:p>
            <a:endParaRPr lang="en-US" dirty="0"/>
          </a:p>
          <a:p>
            <a:r>
              <a:rPr lang="en-US" dirty="0"/>
              <a:t>Deliver more predictable results</a:t>
            </a:r>
          </a:p>
          <a:p>
            <a:endParaRPr lang="en-US" dirty="0"/>
          </a:p>
          <a:p>
            <a:r>
              <a:rPr lang="en-US" dirty="0"/>
              <a:t>Don’t necessarily have outstanding growth – just reliable above average performance</a:t>
            </a:r>
          </a:p>
          <a:p>
            <a:endParaRPr lang="en-US" dirty="0"/>
          </a:p>
          <a:p>
            <a:r>
              <a:rPr lang="en-US" dirty="0"/>
              <a:t>Investors stay long term</a:t>
            </a:r>
          </a:p>
        </p:txBody>
      </p:sp>
      <p:sp>
        <p:nvSpPr>
          <p:cNvPr id="5" name="Rectangle 4"/>
          <p:cNvSpPr/>
          <p:nvPr/>
        </p:nvSpPr>
        <p:spPr>
          <a:xfrm>
            <a:off x="6248400" y="5791201"/>
            <a:ext cx="335280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p>
        </p:txBody>
      </p:sp>
    </p:spTree>
    <p:extLst>
      <p:ext uri="{BB962C8B-B14F-4D97-AF65-F5344CB8AC3E}">
        <p14:creationId xmlns:p14="http://schemas.microsoft.com/office/powerpoint/2010/main" val="371581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anim calcmode="lin" valueType="num">
                                      <p:cBhvr>
                                        <p:cTn id="7" dur="1000" fill="hold"/>
                                        <p:tgtEl>
                                          <p:spTgt spid="3174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1747">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174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74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anim calcmode="lin" valueType="num">
                                      <p:cBhvr>
                                        <p:cTn id="15" dur="1000" fill="hold"/>
                                        <p:tgtEl>
                                          <p:spTgt spid="31747">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1747">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3174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174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1747">
                                            <p:txEl>
                                              <p:pRg st="5" end="5"/>
                                            </p:txEl>
                                          </p:spTgt>
                                        </p:tgtEl>
                                        <p:attrNameLst>
                                          <p:attrName>style.visibility</p:attrName>
                                        </p:attrNameLst>
                                      </p:cBhvr>
                                      <p:to>
                                        <p:strVal val="visible"/>
                                      </p:to>
                                    </p:set>
                                    <p:anim calcmode="lin" valueType="num">
                                      <p:cBhvr>
                                        <p:cTn id="23" dur="1000" fill="hold"/>
                                        <p:tgtEl>
                                          <p:spTgt spid="31747">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31747">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3174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4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924800" cy="1143000"/>
          </a:xfrm>
        </p:spPr>
        <p:txBody>
          <a:bodyPr/>
          <a:lstStyle/>
          <a:p>
            <a:r>
              <a:rPr lang="en-US" sz="4000" dirty="0"/>
              <a:t>Some “Social” Trends</a:t>
            </a:r>
          </a:p>
        </p:txBody>
      </p:sp>
      <p:sp>
        <p:nvSpPr>
          <p:cNvPr id="3" name="Content Placeholder 2"/>
          <p:cNvSpPr>
            <a:spLocks noGrp="1"/>
          </p:cNvSpPr>
          <p:nvPr>
            <p:ph idx="1"/>
          </p:nvPr>
        </p:nvSpPr>
        <p:spPr>
          <a:xfrm>
            <a:off x="3048000" y="1447801"/>
            <a:ext cx="7467600" cy="4525963"/>
          </a:xfrm>
        </p:spPr>
        <p:txBody>
          <a:bodyPr/>
          <a:lstStyle/>
          <a:p>
            <a:pPr>
              <a:lnSpc>
                <a:spcPts val="3500"/>
              </a:lnSpc>
              <a:spcBef>
                <a:spcPts val="0"/>
              </a:spcBef>
            </a:pPr>
            <a:r>
              <a:rPr lang="en-US" b="1" dirty="0"/>
              <a:t>Obesity, nutrition: </a:t>
            </a:r>
            <a:r>
              <a:rPr lang="en-US" dirty="0">
                <a:solidFill>
                  <a:schemeClr val="tx1"/>
                </a:solidFill>
              </a:rPr>
              <a:t> </a:t>
            </a:r>
          </a:p>
          <a:p>
            <a:pPr lvl="1">
              <a:lnSpc>
                <a:spcPts val="3500"/>
              </a:lnSpc>
              <a:spcBef>
                <a:spcPts val="0"/>
              </a:spcBef>
            </a:pPr>
            <a:r>
              <a:rPr lang="en-US" sz="2400" dirty="0"/>
              <a:t>WW 600 mil. obese, yet 800 mil. malnourished </a:t>
            </a:r>
          </a:p>
          <a:p>
            <a:pPr lvl="1">
              <a:lnSpc>
                <a:spcPts val="3500"/>
              </a:lnSpc>
              <a:spcBef>
                <a:spcPts val="0"/>
              </a:spcBef>
            </a:pPr>
            <a:r>
              <a:rPr lang="en-US" sz="2400" dirty="0"/>
              <a:t>3/4 U.S. adults &amp; 1/3 children overweight</a:t>
            </a:r>
          </a:p>
          <a:p>
            <a:pPr>
              <a:lnSpc>
                <a:spcPts val="3500"/>
              </a:lnSpc>
              <a:spcBef>
                <a:spcPts val="0"/>
              </a:spcBef>
            </a:pPr>
            <a:r>
              <a:rPr lang="en-US" b="1" dirty="0"/>
              <a:t>Gender inequality: </a:t>
            </a:r>
          </a:p>
          <a:p>
            <a:pPr lvl="1">
              <a:lnSpc>
                <a:spcPts val="3500"/>
              </a:lnSpc>
              <a:spcBef>
                <a:spcPts val="0"/>
              </a:spcBef>
            </a:pPr>
            <a:r>
              <a:rPr lang="en-US" sz="2400" dirty="0"/>
              <a:t>Good strides in education but… </a:t>
            </a:r>
          </a:p>
          <a:p>
            <a:pPr lvl="1">
              <a:lnSpc>
                <a:spcPts val="3500"/>
              </a:lnSpc>
              <a:spcBef>
                <a:spcPts val="0"/>
              </a:spcBef>
            </a:pPr>
            <a:r>
              <a:rPr lang="en-US" sz="2400" dirty="0"/>
              <a:t>Women hold only 22% of legislative seats WW</a:t>
            </a:r>
          </a:p>
          <a:p>
            <a:pPr lvl="1">
              <a:lnSpc>
                <a:spcPts val="3500"/>
              </a:lnSpc>
              <a:spcBef>
                <a:spcPts val="0"/>
              </a:spcBef>
            </a:pPr>
            <a:r>
              <a:rPr lang="en-US" sz="2400" dirty="0"/>
              <a:t>U.S. women’s salaries 77% of men’s</a:t>
            </a:r>
          </a:p>
          <a:p>
            <a:pPr>
              <a:lnSpc>
                <a:spcPts val="3500"/>
              </a:lnSpc>
              <a:spcBef>
                <a:spcPts val="0"/>
              </a:spcBef>
            </a:pPr>
            <a:r>
              <a:rPr lang="en-US" b="1" dirty="0"/>
              <a:t>Privacy: </a:t>
            </a:r>
          </a:p>
          <a:p>
            <a:pPr lvl="1">
              <a:lnSpc>
                <a:spcPts val="3500"/>
              </a:lnSpc>
              <a:spcBef>
                <a:spcPts val="0"/>
              </a:spcBef>
            </a:pPr>
            <a:r>
              <a:rPr lang="en-US" sz="2400" dirty="0"/>
              <a:t>1/5 Internet users hacked </a:t>
            </a:r>
          </a:p>
          <a:p>
            <a:pPr lvl="1">
              <a:lnSpc>
                <a:spcPts val="3500"/>
              </a:lnSpc>
              <a:spcBef>
                <a:spcPts val="0"/>
              </a:spcBef>
            </a:pPr>
            <a:r>
              <a:rPr lang="en-US" sz="2400" dirty="0"/>
              <a:t>1/9 had data stolen</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4" name="Picture 4" descr="Diversity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52400"/>
            <a:ext cx="13017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7162800" y="6248401"/>
            <a:ext cx="3212870" cy="469433"/>
          </a:xfrm>
          <a:prstGeom prst="rect">
            <a:avLst/>
          </a:prstGeom>
        </p:spPr>
      </p:pic>
    </p:spTree>
    <p:extLst>
      <p:ext uri="{BB962C8B-B14F-4D97-AF65-F5344CB8AC3E}">
        <p14:creationId xmlns:p14="http://schemas.microsoft.com/office/powerpoint/2010/main" val="352262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4616" y="23884"/>
            <a:ext cx="7162800" cy="1143000"/>
          </a:xfrm>
        </p:spPr>
        <p:txBody>
          <a:bodyPr/>
          <a:lstStyle/>
          <a:p>
            <a:r>
              <a:rPr lang="en-US" sz="3000" b="1" dirty="0">
                <a:solidFill>
                  <a:srgbClr val="800000"/>
                </a:solidFill>
              </a:rPr>
              <a:t>DJSGI Changes</a:t>
            </a:r>
          </a:p>
        </p:txBody>
      </p:sp>
      <p:graphicFrame>
        <p:nvGraphicFramePr>
          <p:cNvPr id="5" name="Table 4"/>
          <p:cNvGraphicFramePr>
            <a:graphicFrameLocks noGrp="1"/>
          </p:cNvGraphicFramePr>
          <p:nvPr>
            <p:extLst>
              <p:ext uri="{D42A27DB-BD31-4B8C-83A1-F6EECF244321}">
                <p14:modId xmlns:p14="http://schemas.microsoft.com/office/powerpoint/2010/main" val="3493445444"/>
              </p:ext>
            </p:extLst>
          </p:nvPr>
        </p:nvGraphicFramePr>
        <p:xfrm>
          <a:off x="3048000" y="1219200"/>
          <a:ext cx="7086600" cy="4495800"/>
        </p:xfrm>
        <a:graphic>
          <a:graphicData uri="http://schemas.openxmlformats.org/drawingml/2006/table">
            <a:tbl>
              <a:tblPr firstRow="1" bandRow="1">
                <a:tableStyleId>{5C22544A-7EE6-4342-B048-85BDC9FD1C3A}</a:tableStyleId>
              </a:tblPr>
              <a:tblGrid>
                <a:gridCol w="3543300">
                  <a:extLst>
                    <a:ext uri="{9D8B030D-6E8A-4147-A177-3AD203B41FA5}">
                      <a16:colId xmlns:a16="http://schemas.microsoft.com/office/drawing/2014/main" xmlns="" val="20000"/>
                    </a:ext>
                  </a:extLst>
                </a:gridCol>
                <a:gridCol w="3543300">
                  <a:extLst>
                    <a:ext uri="{9D8B030D-6E8A-4147-A177-3AD203B41FA5}">
                      <a16:colId xmlns:a16="http://schemas.microsoft.com/office/drawing/2014/main" xmlns="" val="20001"/>
                    </a:ext>
                  </a:extLst>
                </a:gridCol>
              </a:tblGrid>
              <a:tr h="749300">
                <a:tc>
                  <a:txBody>
                    <a:bodyPr/>
                    <a:lstStyle/>
                    <a:p>
                      <a:r>
                        <a:rPr lang="en-US" sz="2000" dirty="0">
                          <a:solidFill>
                            <a:srgbClr val="C00000"/>
                          </a:solidFill>
                        </a:rPr>
                        <a:t>U.S. Largest Additions</a:t>
                      </a:r>
                    </a:p>
                    <a:p>
                      <a:endParaRPr lang="en-US" sz="2000" dirty="0">
                        <a:solidFill>
                          <a:srgbClr val="C00000"/>
                        </a:solidFill>
                      </a:endParaRPr>
                    </a:p>
                  </a:txBody>
                  <a:tcPr marL="51435" marR="51435" marT="25718" marB="25718"/>
                </a:tc>
                <a:tc>
                  <a:txBody>
                    <a:bodyPr/>
                    <a:lstStyle/>
                    <a:p>
                      <a:r>
                        <a:rPr lang="en-US" sz="2000" dirty="0">
                          <a:solidFill>
                            <a:srgbClr val="C00000"/>
                          </a:solidFill>
                        </a:rPr>
                        <a:t>U.S.</a:t>
                      </a:r>
                      <a:r>
                        <a:rPr lang="en-US" sz="2000" baseline="0" dirty="0">
                          <a:solidFill>
                            <a:srgbClr val="C00000"/>
                          </a:solidFill>
                        </a:rPr>
                        <a:t> Largest Deletions</a:t>
                      </a:r>
                      <a:endParaRPr lang="en-US" sz="2000" dirty="0">
                        <a:solidFill>
                          <a:srgbClr val="C00000"/>
                        </a:solidFill>
                      </a:endParaRPr>
                    </a:p>
                  </a:txBody>
                  <a:tcPr marL="51435" marR="51435" marT="25718" marB="25718"/>
                </a:tc>
                <a:extLst>
                  <a:ext uri="{0D108BD9-81ED-4DB2-BD59-A6C34878D82A}">
                    <a16:rowId xmlns:a16="http://schemas.microsoft.com/office/drawing/2014/main" xmlns="" val="10000"/>
                  </a:ext>
                </a:extLst>
              </a:tr>
              <a:tr h="749300">
                <a:tc>
                  <a:txBody>
                    <a:bodyPr/>
                    <a:lstStyle/>
                    <a:p>
                      <a:r>
                        <a:rPr lang="en-US" sz="1500" dirty="0"/>
                        <a:t>Merck &amp; Co.</a:t>
                      </a:r>
                    </a:p>
                    <a:p>
                      <a:endParaRPr lang="en-US" sz="1500" dirty="0"/>
                    </a:p>
                  </a:txBody>
                  <a:tcPr marL="51435" marR="51435" marT="25718" marB="25718"/>
                </a:tc>
                <a:tc>
                  <a:txBody>
                    <a:bodyPr/>
                    <a:lstStyle/>
                    <a:p>
                      <a:r>
                        <a:rPr lang="en-US" sz="1500" dirty="0"/>
                        <a:t>Exxon Mobil Corp</a:t>
                      </a:r>
                    </a:p>
                  </a:txBody>
                  <a:tcPr marL="51435" marR="51435" marT="25718" marB="25718"/>
                </a:tc>
                <a:extLst>
                  <a:ext uri="{0D108BD9-81ED-4DB2-BD59-A6C34878D82A}">
                    <a16:rowId xmlns:a16="http://schemas.microsoft.com/office/drawing/2014/main" xmlns="" val="10001"/>
                  </a:ext>
                </a:extLst>
              </a:tr>
              <a:tr h="7493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PepsiCo</a:t>
                      </a:r>
                      <a:r>
                        <a:rPr lang="en-US" sz="1500" baseline="0" dirty="0"/>
                        <a:t> Inc.</a:t>
                      </a:r>
                      <a:endParaRPr lang="en-US" sz="1500" dirty="0"/>
                    </a:p>
                    <a:p>
                      <a:endParaRPr lang="en-US" sz="1500" dirty="0"/>
                    </a:p>
                  </a:txBody>
                  <a:tcPr marL="51435" marR="51435" marT="25718" marB="25718"/>
                </a:tc>
                <a:tc>
                  <a:txBody>
                    <a:bodyPr/>
                    <a:lstStyle/>
                    <a:p>
                      <a:r>
                        <a:rPr lang="en-US" sz="1500" dirty="0"/>
                        <a:t>EMC Corp.</a:t>
                      </a:r>
                    </a:p>
                  </a:txBody>
                  <a:tcPr marL="51435" marR="51435" marT="25718" marB="25718"/>
                </a:tc>
                <a:extLst>
                  <a:ext uri="{0D108BD9-81ED-4DB2-BD59-A6C34878D82A}">
                    <a16:rowId xmlns:a16="http://schemas.microsoft.com/office/drawing/2014/main" xmlns="" val="10002"/>
                  </a:ext>
                </a:extLst>
              </a:tr>
              <a:tr h="7493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Schlumberger Ltd.</a:t>
                      </a:r>
                    </a:p>
                    <a:p>
                      <a:endParaRPr lang="en-US" sz="1500" dirty="0"/>
                    </a:p>
                  </a:txBody>
                  <a:tcPr marL="51435" marR="51435" marT="25718" marB="25718"/>
                </a:tc>
                <a:tc>
                  <a:txBody>
                    <a:bodyPr/>
                    <a:lstStyle/>
                    <a:p>
                      <a:r>
                        <a:rPr lang="en-US" sz="1500" dirty="0"/>
                        <a:t>Allstate Corp.</a:t>
                      </a:r>
                    </a:p>
                  </a:txBody>
                  <a:tcPr marL="51435" marR="51435" marT="25718" marB="25718"/>
                </a:tc>
                <a:extLst>
                  <a:ext uri="{0D108BD9-81ED-4DB2-BD59-A6C34878D82A}">
                    <a16:rowId xmlns:a16="http://schemas.microsoft.com/office/drawing/2014/main" xmlns="" val="10003"/>
                  </a:ext>
                </a:extLst>
              </a:tr>
              <a:tr h="7493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Allergan plc</a:t>
                      </a:r>
                    </a:p>
                    <a:p>
                      <a:endParaRPr lang="en-US" sz="1500" dirty="0"/>
                    </a:p>
                  </a:txBody>
                  <a:tcPr marL="51435" marR="51435" marT="25718" marB="25718"/>
                </a:tc>
                <a:tc>
                  <a:txBody>
                    <a:bodyPr/>
                    <a:lstStyle/>
                    <a:p>
                      <a:r>
                        <a:rPr lang="en-US" sz="1500" dirty="0"/>
                        <a:t>Spectra Energy Corp.</a:t>
                      </a:r>
                    </a:p>
                  </a:txBody>
                  <a:tcPr marL="51435" marR="51435" marT="25718" marB="25718"/>
                </a:tc>
                <a:extLst>
                  <a:ext uri="{0D108BD9-81ED-4DB2-BD59-A6C34878D82A}">
                    <a16:rowId xmlns:a16="http://schemas.microsoft.com/office/drawing/2014/main" xmlns="" val="10004"/>
                  </a:ext>
                </a:extLst>
              </a:tr>
              <a:tr h="7493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Adobe Systems Inc.</a:t>
                      </a:r>
                    </a:p>
                    <a:p>
                      <a:endParaRPr lang="en-US" sz="1500" dirty="0"/>
                    </a:p>
                  </a:txBody>
                  <a:tcPr marL="51435" marR="51435" marT="25718" marB="25718"/>
                </a:tc>
                <a:tc>
                  <a:txBody>
                    <a:bodyPr/>
                    <a:lstStyle/>
                    <a:p>
                      <a:r>
                        <a:rPr lang="en-US" sz="1500" dirty="0"/>
                        <a:t>Baker Hughes Inc.</a:t>
                      </a:r>
                    </a:p>
                  </a:txBody>
                  <a:tcPr marL="51435" marR="51435" marT="25718" marB="25718"/>
                </a:tc>
                <a:extLst>
                  <a:ext uri="{0D108BD9-81ED-4DB2-BD59-A6C34878D82A}">
                    <a16:rowId xmlns:a16="http://schemas.microsoft.com/office/drawing/2014/main" xmlns="" val="10005"/>
                  </a:ext>
                </a:extLst>
              </a:tr>
            </a:tbl>
          </a:graphicData>
        </a:graphic>
      </p:graphicFrame>
      <p:sp>
        <p:nvSpPr>
          <p:cNvPr id="3" name="TextBox 2"/>
          <p:cNvSpPr txBox="1"/>
          <p:nvPr/>
        </p:nvSpPr>
        <p:spPr>
          <a:xfrm>
            <a:off x="6629400" y="6172200"/>
            <a:ext cx="3628016" cy="484748"/>
          </a:xfrm>
          <a:prstGeom prst="rect">
            <a:avLst/>
          </a:prstGeom>
          <a:noFill/>
        </p:spPr>
        <p:txBody>
          <a:bodyPr wrap="square" rtlCol="0">
            <a:spAutoFit/>
          </a:bodyPr>
          <a:lstStyle/>
          <a:p>
            <a:pPr defTabSz="685800"/>
            <a:r>
              <a:rPr lang="en-US" sz="1200" dirty="0">
                <a:solidFill>
                  <a:srgbClr val="000000"/>
                </a:solidFill>
                <a:latin typeface="Arial"/>
              </a:rPr>
              <a:t> ©2017 George P. Nassos &amp; Associates, Inc</a:t>
            </a:r>
            <a:r>
              <a:rPr lang="en-US" sz="900" dirty="0">
                <a:solidFill>
                  <a:srgbClr val="000000"/>
                </a:solidFill>
                <a:latin typeface="Arial"/>
              </a:rPr>
              <a:t>.</a:t>
            </a:r>
          </a:p>
          <a:p>
            <a:pPr defTabSz="685800"/>
            <a:endParaRPr lang="en-US" sz="1350" dirty="0">
              <a:solidFill>
                <a:srgbClr val="000000"/>
              </a:solidFill>
              <a:latin typeface="Arial"/>
            </a:endParaRPr>
          </a:p>
        </p:txBody>
      </p:sp>
    </p:spTree>
    <p:extLst>
      <p:ext uri="{BB962C8B-B14F-4D97-AF65-F5344CB8AC3E}">
        <p14:creationId xmlns:p14="http://schemas.microsoft.com/office/powerpoint/2010/main" val="447617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3276600" y="1314450"/>
            <a:ext cx="6781800" cy="375476"/>
          </a:xfrm>
        </p:spPr>
        <p:txBody>
          <a:bodyPr>
            <a:noAutofit/>
          </a:bodyPr>
          <a:lstStyle/>
          <a:p>
            <a:r>
              <a:rPr lang="en-US" sz="3200" dirty="0"/>
              <a:t>Some Companies Must Seek to Survive</a:t>
            </a:r>
            <a:endParaRPr lang="en-US" sz="3200" dirty="0">
              <a:solidFill>
                <a:srgbClr val="006600"/>
              </a:solidFill>
            </a:endParaRPr>
          </a:p>
        </p:txBody>
      </p:sp>
      <p:sp>
        <p:nvSpPr>
          <p:cNvPr id="128003" name="Rectangle 3"/>
          <p:cNvSpPr>
            <a:spLocks noGrp="1" noChangeArrowheads="1"/>
          </p:cNvSpPr>
          <p:nvPr>
            <p:ph idx="1"/>
          </p:nvPr>
        </p:nvSpPr>
        <p:spPr>
          <a:xfrm>
            <a:off x="4667250" y="2400301"/>
            <a:ext cx="3943350" cy="3394472"/>
          </a:xfrm>
        </p:spPr>
        <p:txBody>
          <a:bodyPr/>
          <a:lstStyle/>
          <a:p>
            <a:r>
              <a:rPr lang="en-US" sz="2800" dirty="0"/>
              <a:t>Fisheries</a:t>
            </a:r>
          </a:p>
          <a:p>
            <a:endParaRPr lang="en-US" sz="2800" dirty="0"/>
          </a:p>
          <a:p>
            <a:r>
              <a:rPr lang="en-US" sz="2800" dirty="0"/>
              <a:t>Vineyards</a:t>
            </a:r>
          </a:p>
          <a:p>
            <a:endParaRPr lang="en-US" sz="2800" dirty="0"/>
          </a:p>
          <a:p>
            <a:r>
              <a:rPr lang="en-US" sz="2800" dirty="0"/>
              <a:t>Almond production</a:t>
            </a:r>
            <a:endParaRPr lang="en-US" sz="2800" dirty="0">
              <a:solidFill>
                <a:srgbClr val="006600"/>
              </a:solidFill>
            </a:endParaRPr>
          </a:p>
          <a:p>
            <a:endParaRPr lang="en-US" dirty="0"/>
          </a:p>
        </p:txBody>
      </p:sp>
      <p:sp>
        <p:nvSpPr>
          <p:cNvPr id="5" name="Rectangle 4"/>
          <p:cNvSpPr/>
          <p:nvPr/>
        </p:nvSpPr>
        <p:spPr>
          <a:xfrm>
            <a:off x="6638925" y="5943601"/>
            <a:ext cx="327660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r>
              <a:rPr lang="en-US" sz="900" dirty="0">
                <a:solidFill>
                  <a:srgbClr val="000000"/>
                </a:solidFill>
                <a:latin typeface="Arial"/>
              </a:rPr>
              <a:t>.</a:t>
            </a:r>
          </a:p>
        </p:txBody>
      </p:sp>
    </p:spTree>
    <p:extLst>
      <p:ext uri="{BB962C8B-B14F-4D97-AF65-F5344CB8AC3E}">
        <p14:creationId xmlns:p14="http://schemas.microsoft.com/office/powerpoint/2010/main" val="52221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80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80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609600"/>
            <a:ext cx="6553200" cy="514350"/>
          </a:xfrm>
        </p:spPr>
        <p:txBody>
          <a:bodyPr>
            <a:noAutofit/>
          </a:bodyPr>
          <a:lstStyle/>
          <a:p>
            <a:r>
              <a:rPr lang="en-US" sz="3200" dirty="0">
                <a:solidFill>
                  <a:srgbClr val="800000"/>
                </a:solidFill>
              </a:rPr>
              <a:t>What is Really Happening in Industry?</a:t>
            </a:r>
          </a:p>
        </p:txBody>
      </p:sp>
      <p:sp>
        <p:nvSpPr>
          <p:cNvPr id="3" name="Content Placeholder 2"/>
          <p:cNvSpPr>
            <a:spLocks noGrp="1"/>
          </p:cNvSpPr>
          <p:nvPr>
            <p:ph idx="1"/>
          </p:nvPr>
        </p:nvSpPr>
        <p:spPr>
          <a:xfrm>
            <a:off x="3810000" y="1676400"/>
            <a:ext cx="6324600" cy="2545854"/>
          </a:xfrm>
        </p:spPr>
        <p:txBody>
          <a:bodyPr/>
          <a:lstStyle/>
          <a:p>
            <a:r>
              <a:rPr lang="en-US" sz="2800" dirty="0"/>
              <a:t>Accenture Report for UN Global Compact</a:t>
            </a:r>
          </a:p>
          <a:p>
            <a:pPr lvl="1"/>
            <a:r>
              <a:rPr lang="en-US" dirty="0"/>
              <a:t>93%  critical to success</a:t>
            </a:r>
          </a:p>
          <a:p>
            <a:pPr lvl="1"/>
            <a:r>
              <a:rPr lang="en-US" dirty="0"/>
              <a:t>96% integrated into strategy</a:t>
            </a:r>
          </a:p>
          <a:p>
            <a:pPr marL="342900" lvl="1" indent="0">
              <a:buNone/>
            </a:pPr>
            <a:endParaRPr lang="en-US" dirty="0"/>
          </a:p>
          <a:p>
            <a:r>
              <a:rPr lang="en-US" sz="2800" dirty="0"/>
              <a:t>Weinreb Group found 36 U.S. CSOs (2014)</a:t>
            </a:r>
          </a:p>
          <a:p>
            <a:pPr lvl="1"/>
            <a:r>
              <a:rPr lang="en-US" dirty="0"/>
              <a:t>Up from 29 in 2011</a:t>
            </a:r>
          </a:p>
          <a:p>
            <a:pPr lvl="1"/>
            <a:r>
              <a:rPr lang="en-US" dirty="0"/>
              <a:t>42% women, up from 29% in 2011</a:t>
            </a:r>
          </a:p>
          <a:p>
            <a:pPr lvl="1"/>
            <a:endParaRPr lang="en-US" dirty="0"/>
          </a:p>
        </p:txBody>
      </p:sp>
      <p:sp>
        <p:nvSpPr>
          <p:cNvPr id="5" name="Rectangle 4"/>
          <p:cNvSpPr/>
          <p:nvPr/>
        </p:nvSpPr>
        <p:spPr>
          <a:xfrm>
            <a:off x="6400800" y="6248401"/>
            <a:ext cx="3196814" cy="276999"/>
          </a:xfrm>
          <a:prstGeom prst="rect">
            <a:avLst/>
          </a:prstGeom>
        </p:spPr>
        <p:txBody>
          <a:bodyPr wrap="square">
            <a:spAutoFit/>
          </a:bodyPr>
          <a:lstStyle/>
          <a:p>
            <a:pPr defTabSz="685800"/>
            <a:r>
              <a:rPr lang="en-US" sz="563" dirty="0">
                <a:solidFill>
                  <a:srgbClr val="000000"/>
                </a:solidFill>
                <a:latin typeface="Arial"/>
              </a:rPr>
              <a:t> </a:t>
            </a:r>
            <a:r>
              <a:rPr lang="en-US" sz="1200" dirty="0">
                <a:solidFill>
                  <a:srgbClr val="000000"/>
                </a:solidFill>
                <a:latin typeface="Arial"/>
              </a:rPr>
              <a:t>©2017 George P. Nassos &amp; Associates, Inc.</a:t>
            </a:r>
          </a:p>
        </p:txBody>
      </p:sp>
    </p:spTree>
    <p:extLst>
      <p:ext uri="{BB962C8B-B14F-4D97-AF65-F5344CB8AC3E}">
        <p14:creationId xmlns:p14="http://schemas.microsoft.com/office/powerpoint/2010/main" val="47020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7162800" cy="1143000"/>
          </a:xfrm>
        </p:spPr>
        <p:txBody>
          <a:bodyPr/>
          <a:lstStyle/>
          <a:p>
            <a:r>
              <a:rPr lang="en-US" sz="3200" dirty="0">
                <a:solidFill>
                  <a:srgbClr val="800000"/>
                </a:solidFill>
              </a:rPr>
              <a:t>Companies for Diversity</a:t>
            </a:r>
          </a:p>
        </p:txBody>
      </p:sp>
      <p:sp>
        <p:nvSpPr>
          <p:cNvPr id="3" name="Content Placeholder 2"/>
          <p:cNvSpPr>
            <a:spLocks noGrp="1"/>
          </p:cNvSpPr>
          <p:nvPr>
            <p:ph idx="1"/>
          </p:nvPr>
        </p:nvSpPr>
        <p:spPr>
          <a:xfrm>
            <a:off x="4876800" y="1417639"/>
            <a:ext cx="7086600" cy="4525963"/>
          </a:xfrm>
        </p:spPr>
        <p:txBody>
          <a:bodyPr/>
          <a:lstStyle/>
          <a:p>
            <a:r>
              <a:rPr lang="en-US" sz="2800" dirty="0"/>
              <a:t>Talent Pipeline</a:t>
            </a:r>
          </a:p>
          <a:p>
            <a:endParaRPr lang="en-US" sz="2800" dirty="0"/>
          </a:p>
          <a:p>
            <a:r>
              <a:rPr lang="en-US" sz="2800" dirty="0"/>
              <a:t>Talent Development</a:t>
            </a:r>
          </a:p>
          <a:p>
            <a:endParaRPr lang="en-US" sz="2800" dirty="0"/>
          </a:p>
          <a:p>
            <a:r>
              <a:rPr lang="en-US" sz="2800" dirty="0"/>
              <a:t>Leadership Accountability</a:t>
            </a:r>
          </a:p>
          <a:p>
            <a:endParaRPr lang="en-US" sz="2800" dirty="0"/>
          </a:p>
          <a:p>
            <a:r>
              <a:rPr lang="en-US" sz="2800" dirty="0"/>
              <a:t>Supplier Diversity</a:t>
            </a:r>
          </a:p>
        </p:txBody>
      </p:sp>
      <p:sp>
        <p:nvSpPr>
          <p:cNvPr id="4" name="Rectangle 3"/>
          <p:cNvSpPr/>
          <p:nvPr/>
        </p:nvSpPr>
        <p:spPr>
          <a:xfrm>
            <a:off x="7010401" y="6172201"/>
            <a:ext cx="3195683" cy="276999"/>
          </a:xfrm>
          <a:prstGeom prst="rect">
            <a:avLst/>
          </a:prstGeom>
        </p:spPr>
        <p:txBody>
          <a:bodyPr wrap="none">
            <a:spAutoFit/>
          </a:bodyPr>
          <a:lstStyle/>
          <a:p>
            <a:pPr defTabSz="685800"/>
            <a:r>
              <a:rPr lang="en-US" sz="600" dirty="0">
                <a:solidFill>
                  <a:srgbClr val="000000"/>
                </a:solidFill>
                <a:latin typeface="Arial"/>
              </a:rPr>
              <a:t> </a:t>
            </a:r>
            <a:r>
              <a:rPr lang="en-US" sz="1200" dirty="0">
                <a:solidFill>
                  <a:srgbClr val="000000"/>
                </a:solidFill>
                <a:latin typeface="Arial"/>
              </a:rPr>
              <a:t>©2017 George P. Nassos &amp; Associates, Inc.</a:t>
            </a:r>
          </a:p>
        </p:txBody>
      </p:sp>
    </p:spTree>
    <p:extLst>
      <p:ext uri="{BB962C8B-B14F-4D97-AF65-F5344CB8AC3E}">
        <p14:creationId xmlns:p14="http://schemas.microsoft.com/office/powerpoint/2010/main" val="18988294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800000"/>
                </a:solidFill>
              </a:rPr>
              <a:t>Top Diversity Companies 2016</a:t>
            </a:r>
            <a:endParaRPr lang="en-US" b="1" dirty="0"/>
          </a:p>
        </p:txBody>
      </p:sp>
      <p:sp>
        <p:nvSpPr>
          <p:cNvPr id="4" name="Content Placeholder 3"/>
          <p:cNvSpPr>
            <a:spLocks noGrp="1"/>
          </p:cNvSpPr>
          <p:nvPr>
            <p:ph sz="half" idx="1"/>
          </p:nvPr>
        </p:nvSpPr>
        <p:spPr>
          <a:xfrm>
            <a:off x="3429000" y="1619547"/>
            <a:ext cx="3467100" cy="4525963"/>
          </a:xfrm>
        </p:spPr>
        <p:txBody>
          <a:bodyPr/>
          <a:lstStyle/>
          <a:p>
            <a:r>
              <a:rPr lang="en-US" sz="2000" dirty="0"/>
              <a:t>Kaiser Permanente</a:t>
            </a:r>
          </a:p>
          <a:p>
            <a:r>
              <a:rPr lang="en-US" sz="2000" dirty="0"/>
              <a:t>Novartis</a:t>
            </a:r>
          </a:p>
          <a:p>
            <a:r>
              <a:rPr lang="en-US" sz="2000" dirty="0"/>
              <a:t>EY</a:t>
            </a:r>
          </a:p>
          <a:p>
            <a:r>
              <a:rPr lang="en-US" sz="2000" dirty="0"/>
              <a:t>AT&amp;T</a:t>
            </a:r>
          </a:p>
          <a:p>
            <a:r>
              <a:rPr lang="en-US" sz="2000" dirty="0"/>
              <a:t>PWC</a:t>
            </a:r>
          </a:p>
          <a:p>
            <a:r>
              <a:rPr lang="en-US" sz="2000" dirty="0"/>
              <a:t>Sodexo</a:t>
            </a:r>
          </a:p>
          <a:p>
            <a:r>
              <a:rPr lang="en-US" sz="2000" dirty="0"/>
              <a:t>Master Card</a:t>
            </a:r>
          </a:p>
          <a:p>
            <a:r>
              <a:rPr lang="en-US" sz="2000" dirty="0"/>
              <a:t>Johnson &amp; Johnson</a:t>
            </a:r>
          </a:p>
          <a:p>
            <a:r>
              <a:rPr lang="en-US" sz="2000" dirty="0"/>
              <a:t>Marriott</a:t>
            </a:r>
          </a:p>
          <a:p>
            <a:r>
              <a:rPr lang="en-US" sz="2000" dirty="0"/>
              <a:t>Prudential Financial</a:t>
            </a:r>
          </a:p>
          <a:p>
            <a:endParaRPr lang="en-US" sz="1800" dirty="0"/>
          </a:p>
        </p:txBody>
      </p:sp>
      <p:sp>
        <p:nvSpPr>
          <p:cNvPr id="5" name="Content Placeholder 4"/>
          <p:cNvSpPr>
            <a:spLocks noGrp="1"/>
          </p:cNvSpPr>
          <p:nvPr>
            <p:ph sz="half" idx="2"/>
          </p:nvPr>
        </p:nvSpPr>
        <p:spPr>
          <a:xfrm>
            <a:off x="7086600" y="1644568"/>
            <a:ext cx="3467100" cy="4525963"/>
          </a:xfrm>
        </p:spPr>
        <p:txBody>
          <a:bodyPr/>
          <a:lstStyle/>
          <a:p>
            <a:r>
              <a:rPr lang="en-US" sz="2000" dirty="0"/>
              <a:t>Deloitte</a:t>
            </a:r>
          </a:p>
          <a:p>
            <a:r>
              <a:rPr lang="en-US" sz="2000" dirty="0"/>
              <a:t>Well Fargo</a:t>
            </a:r>
          </a:p>
          <a:p>
            <a:r>
              <a:rPr lang="en-US" sz="2000" dirty="0"/>
              <a:t>P &amp; G</a:t>
            </a:r>
          </a:p>
          <a:p>
            <a:r>
              <a:rPr lang="en-US" sz="2000" dirty="0"/>
              <a:t>Abbott</a:t>
            </a:r>
          </a:p>
          <a:p>
            <a:r>
              <a:rPr lang="en-US" sz="2000" dirty="0"/>
              <a:t>Accenture</a:t>
            </a:r>
          </a:p>
          <a:p>
            <a:r>
              <a:rPr lang="en-US" sz="2000" dirty="0"/>
              <a:t>KPMG</a:t>
            </a:r>
          </a:p>
          <a:p>
            <a:r>
              <a:rPr lang="en-US" sz="2000" dirty="0"/>
              <a:t>Merck</a:t>
            </a:r>
          </a:p>
          <a:p>
            <a:r>
              <a:rPr lang="en-US" sz="2000" dirty="0"/>
              <a:t>Cox</a:t>
            </a:r>
          </a:p>
          <a:p>
            <a:r>
              <a:rPr lang="en-US" sz="2000" dirty="0"/>
              <a:t>Cummins</a:t>
            </a:r>
          </a:p>
          <a:p>
            <a:r>
              <a:rPr lang="en-US" sz="2000" dirty="0"/>
              <a:t>IBM</a:t>
            </a:r>
          </a:p>
        </p:txBody>
      </p:sp>
      <p:sp>
        <p:nvSpPr>
          <p:cNvPr id="3" name="TextBox 2"/>
          <p:cNvSpPr txBox="1"/>
          <p:nvPr/>
        </p:nvSpPr>
        <p:spPr>
          <a:xfrm>
            <a:off x="7204038" y="5649781"/>
            <a:ext cx="2606040" cy="438582"/>
          </a:xfrm>
          <a:prstGeom prst="rect">
            <a:avLst/>
          </a:prstGeom>
          <a:noFill/>
        </p:spPr>
        <p:txBody>
          <a:bodyPr wrap="square" rtlCol="0">
            <a:spAutoFit/>
          </a:bodyPr>
          <a:lstStyle/>
          <a:p>
            <a:pPr defTabSz="685800"/>
            <a:r>
              <a:rPr lang="en-US" sz="900" dirty="0">
                <a:solidFill>
                  <a:srgbClr val="000000"/>
                </a:solidFill>
                <a:latin typeface="Arial"/>
              </a:rPr>
              <a:t> ©2017 George P. Nassos &amp; Associates, Inc.</a:t>
            </a:r>
          </a:p>
          <a:p>
            <a:pPr defTabSz="685800"/>
            <a:endParaRPr lang="en-US" sz="1350" dirty="0">
              <a:solidFill>
                <a:srgbClr val="000000"/>
              </a:solidFill>
              <a:latin typeface="Arial"/>
            </a:endParaRPr>
          </a:p>
        </p:txBody>
      </p:sp>
    </p:spTree>
    <p:extLst>
      <p:ext uri="{BB962C8B-B14F-4D97-AF65-F5344CB8AC3E}">
        <p14:creationId xmlns:p14="http://schemas.microsoft.com/office/powerpoint/2010/main" val="20804433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52400"/>
            <a:ext cx="7162800" cy="1143000"/>
          </a:xfrm>
        </p:spPr>
        <p:txBody>
          <a:bodyPr/>
          <a:lstStyle/>
          <a:p>
            <a:r>
              <a:rPr lang="en-US" dirty="0">
                <a:solidFill>
                  <a:srgbClr val="800000"/>
                </a:solidFill>
              </a:rPr>
              <a:t>Companies Caring for                   Employee Health </a:t>
            </a:r>
          </a:p>
        </p:txBody>
      </p:sp>
      <p:sp>
        <p:nvSpPr>
          <p:cNvPr id="3" name="Content Placeholder 2"/>
          <p:cNvSpPr>
            <a:spLocks noGrp="1"/>
          </p:cNvSpPr>
          <p:nvPr>
            <p:ph idx="1"/>
          </p:nvPr>
        </p:nvSpPr>
        <p:spPr>
          <a:xfrm>
            <a:off x="4953000" y="1529127"/>
            <a:ext cx="3200400" cy="4525963"/>
          </a:xfrm>
        </p:spPr>
        <p:txBody>
          <a:bodyPr/>
          <a:lstStyle/>
          <a:p>
            <a:r>
              <a:rPr lang="en-US" dirty="0"/>
              <a:t>Minimize stress</a:t>
            </a:r>
          </a:p>
          <a:p>
            <a:endParaRPr lang="en-US" dirty="0"/>
          </a:p>
          <a:p>
            <a:r>
              <a:rPr lang="en-US" dirty="0"/>
              <a:t>Health insurance</a:t>
            </a:r>
          </a:p>
          <a:p>
            <a:endParaRPr lang="en-US" dirty="0"/>
          </a:p>
          <a:p>
            <a:r>
              <a:rPr lang="en-US" dirty="0"/>
              <a:t>Vacation programs</a:t>
            </a:r>
          </a:p>
          <a:p>
            <a:endParaRPr lang="en-US" dirty="0"/>
          </a:p>
          <a:p>
            <a:r>
              <a:rPr lang="en-US" dirty="0"/>
              <a:t>Healthy cafeterias </a:t>
            </a:r>
          </a:p>
        </p:txBody>
      </p:sp>
      <p:sp>
        <p:nvSpPr>
          <p:cNvPr id="4" name="TextBox 3"/>
          <p:cNvSpPr txBox="1"/>
          <p:nvPr/>
        </p:nvSpPr>
        <p:spPr>
          <a:xfrm>
            <a:off x="7195970" y="5617509"/>
            <a:ext cx="2485016" cy="438582"/>
          </a:xfrm>
          <a:prstGeom prst="rect">
            <a:avLst/>
          </a:prstGeom>
          <a:noFill/>
        </p:spPr>
        <p:txBody>
          <a:bodyPr wrap="square" rtlCol="0">
            <a:spAutoFit/>
          </a:bodyPr>
          <a:lstStyle/>
          <a:p>
            <a:pPr defTabSz="685800"/>
            <a:r>
              <a:rPr lang="en-US" sz="600" dirty="0">
                <a:solidFill>
                  <a:srgbClr val="000000"/>
                </a:solidFill>
                <a:latin typeface="Arial"/>
              </a:rPr>
              <a:t> </a:t>
            </a:r>
            <a:r>
              <a:rPr lang="en-US" sz="900" dirty="0">
                <a:solidFill>
                  <a:srgbClr val="000000"/>
                </a:solidFill>
                <a:latin typeface="Arial"/>
              </a:rPr>
              <a:t>©2017 George P. Nassos &amp; Associates, Inc.</a:t>
            </a:r>
          </a:p>
          <a:p>
            <a:pPr defTabSz="685800"/>
            <a:endParaRPr lang="en-US" sz="1350" dirty="0">
              <a:solidFill>
                <a:srgbClr val="000000"/>
              </a:solidFill>
              <a:latin typeface="Arial"/>
            </a:endParaRPr>
          </a:p>
        </p:txBody>
      </p:sp>
    </p:spTree>
    <p:extLst>
      <p:ext uri="{BB962C8B-B14F-4D97-AF65-F5344CB8AC3E}">
        <p14:creationId xmlns:p14="http://schemas.microsoft.com/office/powerpoint/2010/main" val="3504823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8564" y="643926"/>
            <a:ext cx="5543550" cy="857250"/>
          </a:xfrm>
        </p:spPr>
        <p:txBody>
          <a:bodyPr/>
          <a:lstStyle/>
          <a:p>
            <a:r>
              <a:rPr lang="en-US" sz="3200" b="1" dirty="0">
                <a:solidFill>
                  <a:srgbClr val="800000"/>
                </a:solidFill>
              </a:rPr>
              <a:t>Top Companies for Health Benefits</a:t>
            </a:r>
          </a:p>
        </p:txBody>
      </p:sp>
      <p:sp>
        <p:nvSpPr>
          <p:cNvPr id="3" name="Text Placeholder 2"/>
          <p:cNvSpPr>
            <a:spLocks noGrp="1"/>
          </p:cNvSpPr>
          <p:nvPr>
            <p:ph type="body" idx="1"/>
          </p:nvPr>
        </p:nvSpPr>
        <p:spPr>
          <a:xfrm>
            <a:off x="3752851" y="2008585"/>
            <a:ext cx="2458641" cy="479822"/>
          </a:xfrm>
        </p:spPr>
        <p:txBody>
          <a:bodyPr/>
          <a:lstStyle/>
          <a:p>
            <a:r>
              <a:rPr lang="en-US" dirty="0">
                <a:solidFill>
                  <a:srgbClr val="0000FF"/>
                </a:solidFill>
              </a:rPr>
              <a:t>Large Companies</a:t>
            </a:r>
          </a:p>
        </p:txBody>
      </p:sp>
      <p:sp>
        <p:nvSpPr>
          <p:cNvPr id="4" name="Content Placeholder 3"/>
          <p:cNvSpPr>
            <a:spLocks noGrp="1"/>
          </p:cNvSpPr>
          <p:nvPr>
            <p:ph sz="half" idx="2"/>
          </p:nvPr>
        </p:nvSpPr>
        <p:spPr>
          <a:xfrm>
            <a:off x="3752851" y="2488406"/>
            <a:ext cx="2458641" cy="2963466"/>
          </a:xfrm>
        </p:spPr>
        <p:txBody>
          <a:bodyPr/>
          <a:lstStyle/>
          <a:p>
            <a:r>
              <a:rPr lang="en-US" dirty="0"/>
              <a:t>Kaiser Permanente</a:t>
            </a:r>
          </a:p>
          <a:p>
            <a:r>
              <a:rPr lang="en-US" dirty="0"/>
              <a:t>General Electric</a:t>
            </a:r>
          </a:p>
          <a:p>
            <a:r>
              <a:rPr lang="en-US" dirty="0"/>
              <a:t>Whole Foods</a:t>
            </a:r>
          </a:p>
          <a:p>
            <a:r>
              <a:rPr lang="en-US" dirty="0"/>
              <a:t>EMC</a:t>
            </a:r>
          </a:p>
          <a:p>
            <a:r>
              <a:rPr lang="en-US" dirty="0"/>
              <a:t>Microsoft</a:t>
            </a:r>
          </a:p>
          <a:p>
            <a:r>
              <a:rPr lang="en-US" dirty="0"/>
              <a:t>Mayo Clinic</a:t>
            </a:r>
          </a:p>
          <a:p>
            <a:r>
              <a:rPr lang="en-US" dirty="0"/>
              <a:t>Google </a:t>
            </a:r>
          </a:p>
          <a:p>
            <a:r>
              <a:rPr lang="en-US" dirty="0"/>
              <a:t>General Mills</a:t>
            </a:r>
          </a:p>
          <a:p>
            <a:endParaRPr lang="en-US" dirty="0"/>
          </a:p>
        </p:txBody>
      </p:sp>
      <p:sp>
        <p:nvSpPr>
          <p:cNvPr id="5" name="Text Placeholder 4"/>
          <p:cNvSpPr>
            <a:spLocks noGrp="1"/>
          </p:cNvSpPr>
          <p:nvPr>
            <p:ph type="body" sz="quarter" idx="3"/>
          </p:nvPr>
        </p:nvSpPr>
        <p:spPr>
          <a:xfrm>
            <a:off x="6553200" y="2008585"/>
            <a:ext cx="2628914" cy="479822"/>
          </a:xfrm>
        </p:spPr>
        <p:txBody>
          <a:bodyPr/>
          <a:lstStyle/>
          <a:p>
            <a:r>
              <a:rPr lang="en-US" dirty="0">
                <a:solidFill>
                  <a:srgbClr val="0000FF"/>
                </a:solidFill>
              </a:rPr>
              <a:t>Medium &amp; Small </a:t>
            </a:r>
          </a:p>
        </p:txBody>
      </p:sp>
      <p:sp>
        <p:nvSpPr>
          <p:cNvPr id="6" name="Content Placeholder 5"/>
          <p:cNvSpPr>
            <a:spLocks noGrp="1"/>
          </p:cNvSpPr>
          <p:nvPr>
            <p:ph sz="quarter" idx="4"/>
          </p:nvPr>
        </p:nvSpPr>
        <p:spPr>
          <a:xfrm>
            <a:off x="6553200" y="2488406"/>
            <a:ext cx="2628914" cy="2963466"/>
          </a:xfrm>
        </p:spPr>
        <p:txBody>
          <a:bodyPr/>
          <a:lstStyle/>
          <a:p>
            <a:r>
              <a:rPr lang="en-US" dirty="0"/>
              <a:t>Genentech</a:t>
            </a:r>
          </a:p>
          <a:p>
            <a:r>
              <a:rPr lang="en-US" dirty="0"/>
              <a:t>Kimpton Hotels</a:t>
            </a:r>
          </a:p>
          <a:p>
            <a:r>
              <a:rPr lang="en-US" dirty="0"/>
              <a:t>SAS</a:t>
            </a:r>
          </a:p>
          <a:p>
            <a:r>
              <a:rPr lang="en-US" dirty="0"/>
              <a:t>Twitter</a:t>
            </a:r>
          </a:p>
          <a:p>
            <a:r>
              <a:rPr lang="en-US" dirty="0"/>
              <a:t>White Wave Foods</a:t>
            </a:r>
          </a:p>
          <a:p>
            <a:r>
              <a:rPr lang="en-US" dirty="0"/>
              <a:t>Red Ventures</a:t>
            </a:r>
          </a:p>
          <a:p>
            <a:r>
              <a:rPr lang="en-US" dirty="0"/>
              <a:t>Zappos</a:t>
            </a:r>
          </a:p>
          <a:p>
            <a:r>
              <a:rPr lang="en-US" dirty="0"/>
              <a:t>Hasbro</a:t>
            </a:r>
          </a:p>
        </p:txBody>
      </p:sp>
      <p:sp>
        <p:nvSpPr>
          <p:cNvPr id="7" name="TextBox 6"/>
          <p:cNvSpPr txBox="1"/>
          <p:nvPr/>
        </p:nvSpPr>
        <p:spPr>
          <a:xfrm>
            <a:off x="6582771" y="6019800"/>
            <a:ext cx="3437965" cy="484748"/>
          </a:xfrm>
          <a:prstGeom prst="rect">
            <a:avLst/>
          </a:prstGeom>
          <a:noFill/>
        </p:spPr>
        <p:txBody>
          <a:bodyPr wrap="square" rtlCol="0">
            <a:spAutoFit/>
          </a:bodyPr>
          <a:lstStyle/>
          <a:p>
            <a:pPr defTabSz="685800"/>
            <a:r>
              <a:rPr lang="en-US" sz="1200" dirty="0">
                <a:solidFill>
                  <a:srgbClr val="000000"/>
                </a:solidFill>
                <a:latin typeface="Arial"/>
              </a:rPr>
              <a:t> ©2017 George P. Nassos &amp; Associates, Inc</a:t>
            </a:r>
            <a:r>
              <a:rPr lang="en-US" sz="900" dirty="0">
                <a:solidFill>
                  <a:srgbClr val="000000"/>
                </a:solidFill>
                <a:latin typeface="Arial"/>
              </a:rPr>
              <a:t>.</a:t>
            </a:r>
          </a:p>
          <a:p>
            <a:pPr defTabSz="685800"/>
            <a:endParaRPr lang="en-US" sz="1350" dirty="0">
              <a:solidFill>
                <a:srgbClr val="000000"/>
              </a:solidFill>
              <a:latin typeface="Arial"/>
            </a:endParaRPr>
          </a:p>
        </p:txBody>
      </p:sp>
    </p:spTree>
    <p:extLst>
      <p:ext uri="{BB962C8B-B14F-4D97-AF65-F5344CB8AC3E}">
        <p14:creationId xmlns:p14="http://schemas.microsoft.com/office/powerpoint/2010/main" val="25364307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think are some sustainable companies?</a:t>
            </a:r>
          </a:p>
        </p:txBody>
      </p:sp>
      <p:sp>
        <p:nvSpPr>
          <p:cNvPr id="3" name="Content Placeholder 2"/>
          <p:cNvSpPr>
            <a:spLocks noGrp="1"/>
          </p:cNvSpPr>
          <p:nvPr>
            <p:ph idx="1"/>
          </p:nvPr>
        </p:nvSpPr>
        <p:spPr>
          <a:xfrm>
            <a:off x="4419601" y="1600200"/>
            <a:ext cx="5265869" cy="3394472"/>
          </a:xfrm>
        </p:spPr>
        <p:txBody>
          <a:bodyPr/>
          <a:lstStyle/>
          <a:p>
            <a:endParaRPr lang="en-US" sz="2800" dirty="0"/>
          </a:p>
          <a:p>
            <a:r>
              <a:rPr lang="en-US" sz="2800" b="1" dirty="0"/>
              <a:t>Does it help growth?</a:t>
            </a:r>
          </a:p>
          <a:p>
            <a:endParaRPr lang="en-US" sz="2800" b="1" dirty="0"/>
          </a:p>
          <a:p>
            <a:r>
              <a:rPr lang="en-US" sz="2800" b="1" dirty="0"/>
              <a:t>Does it help survival?</a:t>
            </a:r>
          </a:p>
          <a:p>
            <a:pPr marL="0" indent="0">
              <a:buNone/>
            </a:pPr>
            <a:endParaRPr lang="en-US" dirty="0"/>
          </a:p>
        </p:txBody>
      </p:sp>
    </p:spTree>
    <p:extLst>
      <p:ext uri="{BB962C8B-B14F-4D97-AF65-F5344CB8AC3E}">
        <p14:creationId xmlns:p14="http://schemas.microsoft.com/office/powerpoint/2010/main" val="1763763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76200"/>
            <a:ext cx="7162800" cy="1143000"/>
          </a:xfrm>
        </p:spPr>
        <p:txBody>
          <a:bodyPr/>
          <a:lstStyle/>
          <a:p>
            <a:r>
              <a:rPr lang="en-US" sz="2700" b="1" dirty="0">
                <a:solidFill>
                  <a:srgbClr val="800000"/>
                </a:solidFill>
              </a:rPr>
              <a:t>Sustainability Disclosure</a:t>
            </a:r>
          </a:p>
        </p:txBody>
      </p:sp>
      <p:graphicFrame>
        <p:nvGraphicFramePr>
          <p:cNvPr id="3" name="Table 2"/>
          <p:cNvGraphicFramePr>
            <a:graphicFrameLocks noGrp="1"/>
          </p:cNvGraphicFramePr>
          <p:nvPr>
            <p:extLst>
              <p:ext uri="{D42A27DB-BD31-4B8C-83A1-F6EECF244321}">
                <p14:modId xmlns:p14="http://schemas.microsoft.com/office/powerpoint/2010/main" val="896405308"/>
              </p:ext>
            </p:extLst>
          </p:nvPr>
        </p:nvGraphicFramePr>
        <p:xfrm>
          <a:off x="3200402" y="1066800"/>
          <a:ext cx="7010399" cy="5029200"/>
        </p:xfrm>
        <a:graphic>
          <a:graphicData uri="http://schemas.openxmlformats.org/drawingml/2006/table">
            <a:tbl>
              <a:tblPr firstRow="1" bandRow="1">
                <a:tableStyleId>{5C22544A-7EE6-4342-B048-85BDC9FD1C3A}</a:tableStyleId>
              </a:tblPr>
              <a:tblGrid>
                <a:gridCol w="2453639">
                  <a:extLst>
                    <a:ext uri="{9D8B030D-6E8A-4147-A177-3AD203B41FA5}">
                      <a16:colId xmlns:a16="http://schemas.microsoft.com/office/drawing/2014/main" xmlns="" val="20000"/>
                    </a:ext>
                  </a:extLst>
                </a:gridCol>
                <a:gridCol w="1051560">
                  <a:extLst>
                    <a:ext uri="{9D8B030D-6E8A-4147-A177-3AD203B41FA5}">
                      <a16:colId xmlns:a16="http://schemas.microsoft.com/office/drawing/2014/main" xmlns="" val="20001"/>
                    </a:ext>
                  </a:extLst>
                </a:gridCol>
                <a:gridCol w="2541270">
                  <a:extLst>
                    <a:ext uri="{9D8B030D-6E8A-4147-A177-3AD203B41FA5}">
                      <a16:colId xmlns:a16="http://schemas.microsoft.com/office/drawing/2014/main" xmlns="" val="20002"/>
                    </a:ext>
                  </a:extLst>
                </a:gridCol>
                <a:gridCol w="963930">
                  <a:extLst>
                    <a:ext uri="{9D8B030D-6E8A-4147-A177-3AD203B41FA5}">
                      <a16:colId xmlns:a16="http://schemas.microsoft.com/office/drawing/2014/main" xmlns="" val="20003"/>
                    </a:ext>
                  </a:extLst>
                </a:gridCol>
              </a:tblGrid>
              <a:tr h="740280">
                <a:tc>
                  <a:txBody>
                    <a:bodyPr/>
                    <a:lstStyle/>
                    <a:p>
                      <a:r>
                        <a:rPr lang="en-US" sz="1600" b="1" dirty="0">
                          <a:solidFill>
                            <a:srgbClr val="800000"/>
                          </a:solidFill>
                        </a:rPr>
                        <a:t>Top</a:t>
                      </a:r>
                      <a:r>
                        <a:rPr lang="en-US" sz="1600" b="1" baseline="0" dirty="0">
                          <a:solidFill>
                            <a:srgbClr val="800000"/>
                          </a:solidFill>
                        </a:rPr>
                        <a:t> Brands (2013)</a:t>
                      </a:r>
                      <a:endParaRPr lang="en-US" sz="1600" b="1" dirty="0">
                        <a:solidFill>
                          <a:srgbClr val="800000"/>
                        </a:solidFill>
                      </a:endParaRPr>
                    </a:p>
                  </a:txBody>
                  <a:tcPr marL="68580" marR="68580" marT="34290" marB="34290"/>
                </a:tc>
                <a:tc>
                  <a:txBody>
                    <a:bodyPr/>
                    <a:lstStyle/>
                    <a:p>
                      <a:r>
                        <a:rPr lang="en-US" sz="1600" dirty="0">
                          <a:solidFill>
                            <a:srgbClr val="800000"/>
                          </a:solidFill>
                        </a:rPr>
                        <a:t>ESG</a:t>
                      </a:r>
                      <a:r>
                        <a:rPr lang="en-US" sz="1600" baseline="0" dirty="0">
                          <a:solidFill>
                            <a:srgbClr val="800000"/>
                          </a:solidFill>
                        </a:rPr>
                        <a:t> Score</a:t>
                      </a:r>
                      <a:endParaRPr lang="en-US" sz="1600" dirty="0">
                        <a:solidFill>
                          <a:srgbClr val="800000"/>
                        </a:solidFill>
                      </a:endParaRPr>
                    </a:p>
                  </a:txBody>
                  <a:tcPr marL="68580" marR="68580" marT="34290" marB="34290"/>
                </a:tc>
                <a:tc>
                  <a:txBody>
                    <a:bodyPr/>
                    <a:lstStyle/>
                    <a:p>
                      <a:r>
                        <a:rPr lang="en-US" sz="1600" dirty="0">
                          <a:solidFill>
                            <a:srgbClr val="800000"/>
                          </a:solidFill>
                        </a:rPr>
                        <a:t>Top</a:t>
                      </a:r>
                      <a:r>
                        <a:rPr lang="en-US" sz="1600" baseline="0" dirty="0">
                          <a:solidFill>
                            <a:srgbClr val="800000"/>
                          </a:solidFill>
                        </a:rPr>
                        <a:t> ESG Companies</a:t>
                      </a:r>
                      <a:endParaRPr lang="en-US" sz="1600" dirty="0">
                        <a:solidFill>
                          <a:srgbClr val="800000"/>
                        </a:solidFill>
                      </a:endParaRPr>
                    </a:p>
                  </a:txBody>
                  <a:tcPr marL="68580" marR="68580" marT="34290" marB="34290"/>
                </a:tc>
                <a:tc>
                  <a:txBody>
                    <a:bodyPr/>
                    <a:lstStyle/>
                    <a:p>
                      <a:r>
                        <a:rPr lang="en-US" sz="1600" dirty="0">
                          <a:solidFill>
                            <a:srgbClr val="800000"/>
                          </a:solidFill>
                        </a:rPr>
                        <a:t>Score</a:t>
                      </a:r>
                    </a:p>
                  </a:txBody>
                  <a:tcPr marL="68580" marR="68580" marT="34290" marB="34290"/>
                </a:tc>
                <a:extLst>
                  <a:ext uri="{0D108BD9-81ED-4DB2-BD59-A6C34878D82A}">
                    <a16:rowId xmlns:a16="http://schemas.microsoft.com/office/drawing/2014/main" xmlns="" val="10000"/>
                  </a:ext>
                </a:extLst>
              </a:tr>
              <a:tr h="428892">
                <a:tc>
                  <a:txBody>
                    <a:bodyPr/>
                    <a:lstStyle/>
                    <a:p>
                      <a:r>
                        <a:rPr lang="en-US" sz="1600" dirty="0"/>
                        <a:t>Apple</a:t>
                      </a:r>
                    </a:p>
                  </a:txBody>
                  <a:tcPr marL="68580" marR="68580" marT="34290" marB="34290"/>
                </a:tc>
                <a:tc>
                  <a:txBody>
                    <a:bodyPr/>
                    <a:lstStyle/>
                    <a:p>
                      <a:r>
                        <a:rPr lang="en-US" sz="1400" dirty="0"/>
                        <a:t>14</a:t>
                      </a:r>
                    </a:p>
                  </a:txBody>
                  <a:tcPr marL="68580" marR="68580" marT="34290" marB="34290"/>
                </a:tc>
                <a:tc>
                  <a:txBody>
                    <a:bodyPr/>
                    <a:lstStyle/>
                    <a:p>
                      <a:r>
                        <a:rPr lang="en-US" sz="1600" dirty="0"/>
                        <a:t>Intel</a:t>
                      </a:r>
                    </a:p>
                  </a:txBody>
                  <a:tcPr marL="68580" marR="68580" marT="34290" marB="34290"/>
                </a:tc>
                <a:tc>
                  <a:txBody>
                    <a:bodyPr/>
                    <a:lstStyle/>
                    <a:p>
                      <a:r>
                        <a:rPr lang="en-US" sz="1400" dirty="0"/>
                        <a:t>71</a:t>
                      </a:r>
                    </a:p>
                  </a:txBody>
                  <a:tcPr marL="68580" marR="68580" marT="34290" marB="34290"/>
                </a:tc>
                <a:extLst>
                  <a:ext uri="{0D108BD9-81ED-4DB2-BD59-A6C34878D82A}">
                    <a16:rowId xmlns:a16="http://schemas.microsoft.com/office/drawing/2014/main" xmlns="" val="10001"/>
                  </a:ext>
                </a:extLst>
              </a:tr>
              <a:tr h="428892">
                <a:tc>
                  <a:txBody>
                    <a:bodyPr/>
                    <a:lstStyle/>
                    <a:p>
                      <a:r>
                        <a:rPr lang="en-US" sz="1600" dirty="0"/>
                        <a:t>Google</a:t>
                      </a:r>
                    </a:p>
                  </a:txBody>
                  <a:tcPr marL="68580" marR="68580" marT="34290" marB="34290"/>
                </a:tc>
                <a:tc>
                  <a:txBody>
                    <a:bodyPr/>
                    <a:lstStyle/>
                    <a:p>
                      <a:r>
                        <a:rPr lang="en-US" sz="1400" dirty="0"/>
                        <a:t>29</a:t>
                      </a:r>
                    </a:p>
                  </a:txBody>
                  <a:tcPr marL="68580" marR="68580" marT="34290" marB="34290"/>
                </a:tc>
                <a:tc>
                  <a:txBody>
                    <a:bodyPr/>
                    <a:lstStyle/>
                    <a:p>
                      <a:r>
                        <a:rPr lang="en-US" sz="1600" dirty="0"/>
                        <a:t>Mercedes Benz</a:t>
                      </a:r>
                    </a:p>
                  </a:txBody>
                  <a:tcPr marL="68580" marR="68580" marT="34290" marB="34290"/>
                </a:tc>
                <a:tc>
                  <a:txBody>
                    <a:bodyPr/>
                    <a:lstStyle/>
                    <a:p>
                      <a:r>
                        <a:rPr lang="en-US" sz="1400" dirty="0"/>
                        <a:t>69</a:t>
                      </a:r>
                    </a:p>
                  </a:txBody>
                  <a:tcPr marL="68580" marR="68580" marT="34290" marB="34290"/>
                </a:tc>
                <a:extLst>
                  <a:ext uri="{0D108BD9-81ED-4DB2-BD59-A6C34878D82A}">
                    <a16:rowId xmlns:a16="http://schemas.microsoft.com/office/drawing/2014/main" xmlns="" val="10002"/>
                  </a:ext>
                </a:extLst>
              </a:tr>
              <a:tr h="428892">
                <a:tc>
                  <a:txBody>
                    <a:bodyPr/>
                    <a:lstStyle/>
                    <a:p>
                      <a:r>
                        <a:rPr lang="en-US" sz="1600" dirty="0"/>
                        <a:t>Coca Cola</a:t>
                      </a:r>
                    </a:p>
                  </a:txBody>
                  <a:tcPr marL="68580" marR="68580" marT="34290" marB="34290"/>
                </a:tc>
                <a:tc>
                  <a:txBody>
                    <a:bodyPr/>
                    <a:lstStyle/>
                    <a:p>
                      <a:r>
                        <a:rPr lang="en-US" sz="1400" dirty="0"/>
                        <a:t>64</a:t>
                      </a:r>
                    </a:p>
                  </a:txBody>
                  <a:tcPr marL="68580" marR="68580" marT="34290" marB="34290"/>
                </a:tc>
                <a:tc>
                  <a:txBody>
                    <a:bodyPr/>
                    <a:lstStyle/>
                    <a:p>
                      <a:r>
                        <a:rPr lang="en-US" sz="1600" dirty="0"/>
                        <a:t>Coca Cola</a:t>
                      </a:r>
                    </a:p>
                  </a:txBody>
                  <a:tcPr marL="68580" marR="68580" marT="34290" marB="34290"/>
                </a:tc>
                <a:tc>
                  <a:txBody>
                    <a:bodyPr/>
                    <a:lstStyle/>
                    <a:p>
                      <a:r>
                        <a:rPr lang="en-US" sz="1400" dirty="0"/>
                        <a:t>64</a:t>
                      </a:r>
                    </a:p>
                  </a:txBody>
                  <a:tcPr marL="68580" marR="68580" marT="34290" marB="34290"/>
                </a:tc>
                <a:extLst>
                  <a:ext uri="{0D108BD9-81ED-4DB2-BD59-A6C34878D82A}">
                    <a16:rowId xmlns:a16="http://schemas.microsoft.com/office/drawing/2014/main" xmlns="" val="10003"/>
                  </a:ext>
                </a:extLst>
              </a:tr>
              <a:tr h="428892">
                <a:tc>
                  <a:txBody>
                    <a:bodyPr/>
                    <a:lstStyle/>
                    <a:p>
                      <a:r>
                        <a:rPr lang="en-US" sz="1600" dirty="0"/>
                        <a:t>IBM</a:t>
                      </a:r>
                    </a:p>
                  </a:txBody>
                  <a:tcPr marL="68580" marR="68580" marT="34290" marB="34290"/>
                </a:tc>
                <a:tc>
                  <a:txBody>
                    <a:bodyPr/>
                    <a:lstStyle/>
                    <a:p>
                      <a:r>
                        <a:rPr lang="en-US" sz="1400" dirty="0"/>
                        <a:t>47</a:t>
                      </a:r>
                    </a:p>
                  </a:txBody>
                  <a:tcPr marL="68580" marR="68580" marT="34290" marB="34290"/>
                </a:tc>
                <a:tc>
                  <a:txBody>
                    <a:bodyPr/>
                    <a:lstStyle/>
                    <a:p>
                      <a:r>
                        <a:rPr lang="en-US" sz="1600" dirty="0"/>
                        <a:t>BMW</a:t>
                      </a:r>
                    </a:p>
                  </a:txBody>
                  <a:tcPr marL="68580" marR="68580" marT="34290" marB="34290"/>
                </a:tc>
                <a:tc>
                  <a:txBody>
                    <a:bodyPr/>
                    <a:lstStyle/>
                    <a:p>
                      <a:r>
                        <a:rPr lang="en-US" sz="1400" dirty="0"/>
                        <a:t>64</a:t>
                      </a:r>
                    </a:p>
                  </a:txBody>
                  <a:tcPr marL="68580" marR="68580" marT="34290" marB="34290"/>
                </a:tc>
                <a:extLst>
                  <a:ext uri="{0D108BD9-81ED-4DB2-BD59-A6C34878D82A}">
                    <a16:rowId xmlns:a16="http://schemas.microsoft.com/office/drawing/2014/main" xmlns="" val="10004"/>
                  </a:ext>
                </a:extLst>
              </a:tr>
              <a:tr h="428892">
                <a:tc>
                  <a:txBody>
                    <a:bodyPr/>
                    <a:lstStyle/>
                    <a:p>
                      <a:r>
                        <a:rPr lang="en-US" sz="1600" dirty="0"/>
                        <a:t>Microsoft</a:t>
                      </a:r>
                    </a:p>
                  </a:txBody>
                  <a:tcPr marL="68580" marR="68580" marT="34290" marB="34290"/>
                </a:tc>
                <a:tc>
                  <a:txBody>
                    <a:bodyPr/>
                    <a:lstStyle/>
                    <a:p>
                      <a:r>
                        <a:rPr lang="en-US" sz="1400" dirty="0"/>
                        <a:t>36</a:t>
                      </a:r>
                    </a:p>
                  </a:txBody>
                  <a:tcPr marL="68580" marR="68580" marT="34290" marB="34290"/>
                </a:tc>
                <a:tc>
                  <a:txBody>
                    <a:bodyPr/>
                    <a:lstStyle/>
                    <a:p>
                      <a:r>
                        <a:rPr lang="en-US" sz="1600" dirty="0"/>
                        <a:t>Sprite</a:t>
                      </a:r>
                    </a:p>
                  </a:txBody>
                  <a:tcPr marL="68580" marR="68580" marT="34290" marB="34290"/>
                </a:tc>
                <a:tc>
                  <a:txBody>
                    <a:bodyPr/>
                    <a:lstStyle/>
                    <a:p>
                      <a:r>
                        <a:rPr lang="en-US" sz="1400" dirty="0"/>
                        <a:t>64</a:t>
                      </a:r>
                    </a:p>
                  </a:txBody>
                  <a:tcPr marL="68580" marR="68580" marT="34290" marB="34290"/>
                </a:tc>
                <a:extLst>
                  <a:ext uri="{0D108BD9-81ED-4DB2-BD59-A6C34878D82A}">
                    <a16:rowId xmlns:a16="http://schemas.microsoft.com/office/drawing/2014/main" xmlns="" val="10005"/>
                  </a:ext>
                </a:extLst>
              </a:tr>
              <a:tr h="428892">
                <a:tc>
                  <a:txBody>
                    <a:bodyPr/>
                    <a:lstStyle/>
                    <a:p>
                      <a:r>
                        <a:rPr lang="en-US" sz="1600" dirty="0"/>
                        <a:t>G.E.</a:t>
                      </a:r>
                    </a:p>
                  </a:txBody>
                  <a:tcPr marL="68580" marR="68580" marT="34290" marB="34290"/>
                </a:tc>
                <a:tc>
                  <a:txBody>
                    <a:bodyPr/>
                    <a:lstStyle/>
                    <a:p>
                      <a:r>
                        <a:rPr lang="en-US" sz="1400" dirty="0"/>
                        <a:t>60</a:t>
                      </a:r>
                    </a:p>
                  </a:txBody>
                  <a:tcPr marL="68580" marR="68580" marT="34290" marB="34290"/>
                </a:tc>
                <a:tc>
                  <a:txBody>
                    <a:bodyPr/>
                    <a:lstStyle/>
                    <a:p>
                      <a:r>
                        <a:rPr lang="en-US" sz="1600" dirty="0"/>
                        <a:t>Louis Vuitton</a:t>
                      </a:r>
                    </a:p>
                  </a:txBody>
                  <a:tcPr marL="68580" marR="68580" marT="34290" marB="34290"/>
                </a:tc>
                <a:tc>
                  <a:txBody>
                    <a:bodyPr/>
                    <a:lstStyle/>
                    <a:p>
                      <a:r>
                        <a:rPr lang="en-US" sz="1400" dirty="0"/>
                        <a:t>63</a:t>
                      </a:r>
                    </a:p>
                  </a:txBody>
                  <a:tcPr marL="68580" marR="68580" marT="34290" marB="34290"/>
                </a:tc>
                <a:extLst>
                  <a:ext uri="{0D108BD9-81ED-4DB2-BD59-A6C34878D82A}">
                    <a16:rowId xmlns:a16="http://schemas.microsoft.com/office/drawing/2014/main" xmlns="" val="10006"/>
                  </a:ext>
                </a:extLst>
              </a:tr>
              <a:tr h="428892">
                <a:tc>
                  <a:txBody>
                    <a:bodyPr/>
                    <a:lstStyle/>
                    <a:p>
                      <a:r>
                        <a:rPr lang="en-US" sz="1600" dirty="0"/>
                        <a:t>McDonald’s</a:t>
                      </a:r>
                    </a:p>
                  </a:txBody>
                  <a:tcPr marL="68580" marR="68580" marT="34290" marB="34290"/>
                </a:tc>
                <a:tc>
                  <a:txBody>
                    <a:bodyPr/>
                    <a:lstStyle/>
                    <a:p>
                      <a:r>
                        <a:rPr lang="en-US" sz="1400" dirty="0"/>
                        <a:t>27</a:t>
                      </a:r>
                    </a:p>
                  </a:txBody>
                  <a:tcPr marL="68580" marR="68580" marT="34290" marB="34290"/>
                </a:tc>
                <a:tc>
                  <a:txBody>
                    <a:bodyPr/>
                    <a:lstStyle/>
                    <a:p>
                      <a:r>
                        <a:rPr lang="en-US" sz="1600" dirty="0"/>
                        <a:t>Kia</a:t>
                      </a:r>
                    </a:p>
                  </a:txBody>
                  <a:tcPr marL="68580" marR="68580" marT="34290" marB="34290"/>
                </a:tc>
                <a:tc>
                  <a:txBody>
                    <a:bodyPr/>
                    <a:lstStyle/>
                    <a:p>
                      <a:r>
                        <a:rPr lang="en-US" sz="1400" dirty="0"/>
                        <a:t>61</a:t>
                      </a:r>
                    </a:p>
                  </a:txBody>
                  <a:tcPr marL="68580" marR="68580" marT="34290" marB="34290"/>
                </a:tc>
                <a:extLst>
                  <a:ext uri="{0D108BD9-81ED-4DB2-BD59-A6C34878D82A}">
                    <a16:rowId xmlns:a16="http://schemas.microsoft.com/office/drawing/2014/main" xmlns="" val="10007"/>
                  </a:ext>
                </a:extLst>
              </a:tr>
              <a:tr h="428892">
                <a:tc>
                  <a:txBody>
                    <a:bodyPr/>
                    <a:lstStyle/>
                    <a:p>
                      <a:r>
                        <a:rPr lang="en-US" sz="1600" dirty="0"/>
                        <a:t>Samsung</a:t>
                      </a:r>
                    </a:p>
                  </a:txBody>
                  <a:tcPr marL="68580" marR="68580" marT="34290" marB="34290"/>
                </a:tc>
                <a:tc>
                  <a:txBody>
                    <a:bodyPr/>
                    <a:lstStyle/>
                    <a:p>
                      <a:r>
                        <a:rPr lang="en-US" sz="1400" dirty="0"/>
                        <a:t>58</a:t>
                      </a:r>
                    </a:p>
                  </a:txBody>
                  <a:tcPr marL="68580" marR="68580" marT="34290" marB="34290"/>
                </a:tc>
                <a:tc>
                  <a:txBody>
                    <a:bodyPr/>
                    <a:lstStyle/>
                    <a:p>
                      <a:r>
                        <a:rPr lang="en-US" sz="1600" dirty="0"/>
                        <a:t>Gucci</a:t>
                      </a:r>
                    </a:p>
                  </a:txBody>
                  <a:tcPr marL="68580" marR="68580" marT="34290" marB="34290"/>
                </a:tc>
                <a:tc>
                  <a:txBody>
                    <a:bodyPr/>
                    <a:lstStyle/>
                    <a:p>
                      <a:r>
                        <a:rPr lang="en-US" sz="1400" dirty="0"/>
                        <a:t>60</a:t>
                      </a:r>
                    </a:p>
                  </a:txBody>
                  <a:tcPr marL="68580" marR="68580" marT="34290" marB="34290"/>
                </a:tc>
                <a:extLst>
                  <a:ext uri="{0D108BD9-81ED-4DB2-BD59-A6C34878D82A}">
                    <a16:rowId xmlns:a16="http://schemas.microsoft.com/office/drawing/2014/main" xmlns="" val="10008"/>
                  </a:ext>
                </a:extLst>
              </a:tr>
              <a:tr h="428892">
                <a:tc>
                  <a:txBody>
                    <a:bodyPr/>
                    <a:lstStyle/>
                    <a:p>
                      <a:r>
                        <a:rPr lang="en-US" sz="1600" dirty="0"/>
                        <a:t>Intel</a:t>
                      </a:r>
                    </a:p>
                  </a:txBody>
                  <a:tcPr marL="68580" marR="68580" marT="34290" marB="34290"/>
                </a:tc>
                <a:tc>
                  <a:txBody>
                    <a:bodyPr/>
                    <a:lstStyle/>
                    <a:p>
                      <a:r>
                        <a:rPr lang="en-US" sz="1400" dirty="0"/>
                        <a:t>71</a:t>
                      </a:r>
                    </a:p>
                  </a:txBody>
                  <a:tcPr marL="68580" marR="68580" marT="34290" marB="34290"/>
                </a:tc>
                <a:tc>
                  <a:txBody>
                    <a:bodyPr/>
                    <a:lstStyle/>
                    <a:p>
                      <a:r>
                        <a:rPr lang="en-US" sz="1600" dirty="0"/>
                        <a:t>Cisco</a:t>
                      </a:r>
                    </a:p>
                  </a:txBody>
                  <a:tcPr marL="68580" marR="68580" marT="34290" marB="34290"/>
                </a:tc>
                <a:tc>
                  <a:txBody>
                    <a:bodyPr/>
                    <a:lstStyle/>
                    <a:p>
                      <a:r>
                        <a:rPr lang="en-US" sz="1400" dirty="0"/>
                        <a:t>59</a:t>
                      </a:r>
                    </a:p>
                  </a:txBody>
                  <a:tcPr marL="68580" marR="68580" marT="34290" marB="34290"/>
                </a:tc>
                <a:extLst>
                  <a:ext uri="{0D108BD9-81ED-4DB2-BD59-A6C34878D82A}">
                    <a16:rowId xmlns:a16="http://schemas.microsoft.com/office/drawing/2014/main" xmlns="" val="10009"/>
                  </a:ext>
                </a:extLst>
              </a:tr>
              <a:tr h="428892">
                <a:tc>
                  <a:txBody>
                    <a:bodyPr/>
                    <a:lstStyle/>
                    <a:p>
                      <a:r>
                        <a:rPr lang="en-US" sz="1600" dirty="0"/>
                        <a:t>Toyota</a:t>
                      </a:r>
                    </a:p>
                  </a:txBody>
                  <a:tcPr marL="68580" marR="68580" marT="34290" marB="34290"/>
                </a:tc>
                <a:tc>
                  <a:txBody>
                    <a:bodyPr/>
                    <a:lstStyle/>
                    <a:p>
                      <a:r>
                        <a:rPr lang="en-US" sz="1400" dirty="0"/>
                        <a:t>32</a:t>
                      </a:r>
                    </a:p>
                  </a:txBody>
                  <a:tcPr marL="68580" marR="68580" marT="34290" marB="34290"/>
                </a:tc>
                <a:tc>
                  <a:txBody>
                    <a:bodyPr/>
                    <a:lstStyle/>
                    <a:p>
                      <a:r>
                        <a:rPr lang="en-US" sz="1600" dirty="0"/>
                        <a:t>UPE</a:t>
                      </a:r>
                    </a:p>
                  </a:txBody>
                  <a:tcPr marL="68580" marR="68580" marT="34290" marB="34290"/>
                </a:tc>
                <a:tc>
                  <a:txBody>
                    <a:bodyPr/>
                    <a:lstStyle/>
                    <a:p>
                      <a:r>
                        <a:rPr lang="en-US" sz="1400" dirty="0"/>
                        <a:t>58</a:t>
                      </a:r>
                    </a:p>
                  </a:txBody>
                  <a:tcPr marL="68580" marR="68580" marT="34290" marB="34290"/>
                </a:tc>
                <a:extLst>
                  <a:ext uri="{0D108BD9-81ED-4DB2-BD59-A6C34878D82A}">
                    <a16:rowId xmlns:a16="http://schemas.microsoft.com/office/drawing/2014/main" xmlns="" val="10010"/>
                  </a:ext>
                </a:extLst>
              </a:tr>
            </a:tbl>
          </a:graphicData>
        </a:graphic>
      </p:graphicFrame>
      <p:sp>
        <p:nvSpPr>
          <p:cNvPr id="4" name="TextBox 3"/>
          <p:cNvSpPr txBox="1"/>
          <p:nvPr/>
        </p:nvSpPr>
        <p:spPr>
          <a:xfrm>
            <a:off x="7749988" y="6248400"/>
            <a:ext cx="2460812" cy="438582"/>
          </a:xfrm>
          <a:prstGeom prst="rect">
            <a:avLst/>
          </a:prstGeom>
          <a:noFill/>
        </p:spPr>
        <p:txBody>
          <a:bodyPr wrap="square" rtlCol="0">
            <a:spAutoFit/>
          </a:bodyPr>
          <a:lstStyle/>
          <a:p>
            <a:pPr defTabSz="685800"/>
            <a:r>
              <a:rPr lang="en-US" sz="900" dirty="0">
                <a:solidFill>
                  <a:srgbClr val="000000"/>
                </a:solidFill>
                <a:latin typeface="Arial"/>
              </a:rPr>
              <a:t> ©2017 George P. Nassos &amp; Associates, Inc.</a:t>
            </a:r>
          </a:p>
          <a:p>
            <a:pPr defTabSz="685800"/>
            <a:endParaRPr lang="en-US" sz="1350" dirty="0">
              <a:solidFill>
                <a:srgbClr val="000000"/>
              </a:solidFill>
              <a:latin typeface="Arial"/>
            </a:endParaRPr>
          </a:p>
        </p:txBody>
      </p:sp>
    </p:spTree>
    <p:extLst>
      <p:ext uri="{BB962C8B-B14F-4D97-AF65-F5344CB8AC3E}">
        <p14:creationId xmlns:p14="http://schemas.microsoft.com/office/powerpoint/2010/main" val="21663713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304800"/>
            <a:ext cx="5372100" cy="857250"/>
          </a:xfrm>
        </p:spPr>
        <p:txBody>
          <a:bodyPr/>
          <a:lstStyle/>
          <a:p>
            <a:r>
              <a:rPr lang="en-US" dirty="0">
                <a:solidFill>
                  <a:srgbClr val="800000"/>
                </a:solidFill>
              </a:rPr>
              <a:t>Exxon-Mobil </a:t>
            </a:r>
            <a:br>
              <a:rPr lang="en-US" dirty="0">
                <a:solidFill>
                  <a:srgbClr val="800000"/>
                </a:solidFill>
              </a:rPr>
            </a:br>
            <a:r>
              <a:rPr lang="en-US" dirty="0">
                <a:solidFill>
                  <a:srgbClr val="006600"/>
                </a:solidFill>
              </a:rPr>
              <a:t>(add diversity?)</a:t>
            </a:r>
          </a:p>
        </p:txBody>
      </p:sp>
      <p:sp>
        <p:nvSpPr>
          <p:cNvPr id="3" name="Content Placeholder 2"/>
          <p:cNvSpPr>
            <a:spLocks noGrp="1"/>
          </p:cNvSpPr>
          <p:nvPr>
            <p:ph idx="1"/>
          </p:nvPr>
        </p:nvSpPr>
        <p:spPr>
          <a:xfrm>
            <a:off x="3352800" y="1600200"/>
            <a:ext cx="6305550" cy="3394472"/>
          </a:xfrm>
        </p:spPr>
        <p:txBody>
          <a:bodyPr/>
          <a:lstStyle/>
          <a:p>
            <a:r>
              <a:rPr lang="en-US" dirty="0"/>
              <a:t>Received AIChE award for commitment to safety – 2015</a:t>
            </a:r>
          </a:p>
          <a:p>
            <a:endParaRPr lang="en-US" dirty="0"/>
          </a:p>
          <a:p>
            <a:r>
              <a:rPr lang="en-US" dirty="0"/>
              <a:t>Alternative energy – algae to biofuel</a:t>
            </a:r>
          </a:p>
          <a:p>
            <a:pPr lvl="1"/>
            <a:r>
              <a:rPr lang="en-US" sz="2400" dirty="0"/>
              <a:t>2009 committed $600 million</a:t>
            </a:r>
          </a:p>
          <a:p>
            <a:pPr lvl="1"/>
            <a:r>
              <a:rPr lang="en-US" sz="2400" dirty="0"/>
              <a:t>2013 stopped at $100 million</a:t>
            </a:r>
          </a:p>
          <a:p>
            <a:pPr lvl="1"/>
            <a:endParaRPr lang="en-US" sz="2400" dirty="0"/>
          </a:p>
          <a:p>
            <a:r>
              <a:rPr lang="en-US" dirty="0"/>
              <a:t>Sued for GHG emission cover-up                         – Sept. 2016 </a:t>
            </a:r>
          </a:p>
        </p:txBody>
      </p:sp>
      <p:sp>
        <p:nvSpPr>
          <p:cNvPr id="4" name="Rectangle 3"/>
          <p:cNvSpPr/>
          <p:nvPr/>
        </p:nvSpPr>
        <p:spPr>
          <a:xfrm>
            <a:off x="7086600" y="6172200"/>
            <a:ext cx="2571750" cy="230832"/>
          </a:xfrm>
          <a:prstGeom prst="rect">
            <a:avLst/>
          </a:prstGeom>
        </p:spPr>
        <p:txBody>
          <a:bodyPr>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8458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83690" y="1219200"/>
            <a:ext cx="902208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0" y="1"/>
            <a:ext cx="9113520" cy="1200329"/>
          </a:xfrm>
          <a:prstGeom prst="rect">
            <a:avLst/>
          </a:prstGeom>
          <a:noFill/>
        </p:spPr>
        <p:txBody>
          <a:bodyPr wrap="square" rtlCol="0">
            <a:spAutoFit/>
          </a:bodyPr>
          <a:lstStyle/>
          <a:p>
            <a:pPr algn="ctr"/>
            <a:r>
              <a:rPr lang="en-US" sz="2800" b="1" dirty="0">
                <a:solidFill>
                  <a:srgbClr val="990000"/>
                </a:solidFill>
              </a:rPr>
              <a:t>Historic Rise in Global Carbon Dioxide Levels </a:t>
            </a:r>
          </a:p>
          <a:p>
            <a:pPr algn="ctr"/>
            <a:r>
              <a:rPr lang="en-US" sz="2800" b="1" dirty="0">
                <a:solidFill>
                  <a:srgbClr val="990000"/>
                </a:solidFill>
              </a:rPr>
              <a:t>Since Industrial Revolution</a:t>
            </a:r>
          </a:p>
          <a:p>
            <a:pPr algn="ctr"/>
            <a:r>
              <a:rPr lang="en-US" sz="1600" dirty="0">
                <a:solidFill>
                  <a:srgbClr val="000000"/>
                </a:solidFill>
              </a:rPr>
              <a:t>Source: NASA, 2016 </a:t>
            </a:r>
          </a:p>
        </p:txBody>
      </p:sp>
    </p:spTree>
    <p:extLst>
      <p:ext uri="{BB962C8B-B14F-4D97-AF65-F5344CB8AC3E}">
        <p14:creationId xmlns:p14="http://schemas.microsoft.com/office/powerpoint/2010/main" val="3482959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1" y="971550"/>
            <a:ext cx="4029075" cy="445592"/>
          </a:xfrm>
        </p:spPr>
        <p:txBody>
          <a:bodyPr/>
          <a:lstStyle/>
          <a:p>
            <a:r>
              <a:rPr lang="en-US" dirty="0">
                <a:solidFill>
                  <a:srgbClr val="800000"/>
                </a:solidFill>
              </a:rPr>
              <a:t>Exxon-Mobil</a:t>
            </a:r>
          </a:p>
        </p:txBody>
      </p:sp>
      <p:sp>
        <p:nvSpPr>
          <p:cNvPr id="3" name="Content Placeholder 2"/>
          <p:cNvSpPr>
            <a:spLocks noGrp="1"/>
          </p:cNvSpPr>
          <p:nvPr>
            <p:ph idx="1"/>
          </p:nvPr>
        </p:nvSpPr>
        <p:spPr>
          <a:xfrm>
            <a:off x="3429000" y="2064544"/>
            <a:ext cx="6305550" cy="2545854"/>
          </a:xfrm>
        </p:spPr>
        <p:txBody>
          <a:bodyPr/>
          <a:lstStyle/>
          <a:p>
            <a:r>
              <a:rPr lang="en-US" b="1" dirty="0"/>
              <a:t>Employees featured </a:t>
            </a:r>
            <a:r>
              <a:rPr lang="en-US" dirty="0"/>
              <a:t>– 12 women, 7 men</a:t>
            </a:r>
          </a:p>
          <a:p>
            <a:endParaRPr lang="en-US" dirty="0"/>
          </a:p>
          <a:p>
            <a:r>
              <a:rPr lang="en-US" b="1" dirty="0"/>
              <a:t>C-Suite</a:t>
            </a:r>
            <a:r>
              <a:rPr lang="en-US" dirty="0"/>
              <a:t> – 24 men, 0 women</a:t>
            </a:r>
          </a:p>
          <a:p>
            <a:endParaRPr lang="en-US" dirty="0"/>
          </a:p>
          <a:p>
            <a:r>
              <a:rPr lang="en-US" b="1" dirty="0"/>
              <a:t>Solution</a:t>
            </a:r>
            <a:r>
              <a:rPr lang="en-US" dirty="0"/>
              <a:t> – spend $20 million on 233 Olympics commercials 2016</a:t>
            </a:r>
          </a:p>
        </p:txBody>
      </p:sp>
      <p:sp>
        <p:nvSpPr>
          <p:cNvPr id="5" name="Rectangle 4"/>
          <p:cNvSpPr/>
          <p:nvPr/>
        </p:nvSpPr>
        <p:spPr>
          <a:xfrm>
            <a:off x="7162800" y="6172200"/>
            <a:ext cx="2571750" cy="230832"/>
          </a:xfrm>
          <a:prstGeom prst="rect">
            <a:avLst/>
          </a:prstGeom>
        </p:spPr>
        <p:txBody>
          <a:bodyPr>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286573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800000"/>
                </a:solidFill>
              </a:rPr>
              <a:t>What About Whole Foods?</a:t>
            </a:r>
          </a:p>
        </p:txBody>
      </p:sp>
      <p:sp>
        <p:nvSpPr>
          <p:cNvPr id="3" name="Content Placeholder 2"/>
          <p:cNvSpPr>
            <a:spLocks noGrp="1"/>
          </p:cNvSpPr>
          <p:nvPr>
            <p:ph idx="1"/>
          </p:nvPr>
        </p:nvSpPr>
        <p:spPr>
          <a:xfrm>
            <a:off x="3810000" y="2057406"/>
            <a:ext cx="5638800" cy="3394472"/>
          </a:xfrm>
        </p:spPr>
        <p:txBody>
          <a:bodyPr/>
          <a:lstStyle/>
          <a:p>
            <a:r>
              <a:rPr lang="en-US" dirty="0"/>
              <a:t>Last Sustainability Report – 2013</a:t>
            </a:r>
          </a:p>
          <a:p>
            <a:r>
              <a:rPr lang="en-US" dirty="0"/>
              <a:t>Green Missions Report – 2012</a:t>
            </a:r>
          </a:p>
          <a:p>
            <a:r>
              <a:rPr lang="en-US" dirty="0"/>
              <a:t>No goals</a:t>
            </a:r>
          </a:p>
          <a:p>
            <a:r>
              <a:rPr lang="en-US" dirty="0"/>
              <a:t>No sustainability plan</a:t>
            </a:r>
          </a:p>
          <a:p>
            <a:r>
              <a:rPr lang="en-US" dirty="0"/>
              <a:t>Not on Corporate Knights Top 100</a:t>
            </a:r>
          </a:p>
          <a:p>
            <a:r>
              <a:rPr lang="en-US" dirty="0"/>
              <a:t>Newsweek 2016 Green Rating – 239 </a:t>
            </a:r>
          </a:p>
        </p:txBody>
      </p:sp>
      <p:sp>
        <p:nvSpPr>
          <p:cNvPr id="4" name="Rectangle 3"/>
          <p:cNvSpPr/>
          <p:nvPr/>
        </p:nvSpPr>
        <p:spPr>
          <a:xfrm>
            <a:off x="7086600" y="6091646"/>
            <a:ext cx="2571750" cy="230832"/>
          </a:xfrm>
          <a:prstGeom prst="rect">
            <a:avLst/>
          </a:prstGeom>
        </p:spPr>
        <p:txBody>
          <a:bodyPr>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387015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191001" y="914400"/>
            <a:ext cx="4562475" cy="642938"/>
          </a:xfrm>
        </p:spPr>
        <p:txBody>
          <a:bodyPr/>
          <a:lstStyle/>
          <a:p>
            <a:r>
              <a:rPr lang="en-US" sz="3200" dirty="0">
                <a:solidFill>
                  <a:srgbClr val="800000"/>
                </a:solidFill>
              </a:rPr>
              <a:t>Greener Companies and We Don’t Know It</a:t>
            </a:r>
          </a:p>
        </p:txBody>
      </p:sp>
      <p:sp>
        <p:nvSpPr>
          <p:cNvPr id="27651" name="Rectangle 3"/>
          <p:cNvSpPr>
            <a:spLocks noGrp="1" noChangeArrowheads="1"/>
          </p:cNvSpPr>
          <p:nvPr>
            <p:ph type="body" idx="1"/>
          </p:nvPr>
        </p:nvSpPr>
        <p:spPr>
          <a:xfrm>
            <a:off x="4591050" y="2047875"/>
            <a:ext cx="4514850" cy="3102188"/>
          </a:xfrm>
        </p:spPr>
        <p:txBody>
          <a:bodyPr/>
          <a:lstStyle/>
          <a:p>
            <a:endParaRPr lang="en-US" dirty="0"/>
          </a:p>
          <a:p>
            <a:r>
              <a:rPr lang="en-US" dirty="0"/>
              <a:t>Anheuser-Busch</a:t>
            </a:r>
          </a:p>
          <a:p>
            <a:endParaRPr lang="en-US" dirty="0"/>
          </a:p>
          <a:p>
            <a:r>
              <a:rPr lang="en-US" dirty="0"/>
              <a:t>Nokia</a:t>
            </a:r>
          </a:p>
          <a:p>
            <a:pPr marL="0" indent="0">
              <a:buNone/>
            </a:pPr>
            <a:endParaRPr lang="en-US" dirty="0"/>
          </a:p>
          <a:p>
            <a:r>
              <a:rPr lang="en-US" dirty="0"/>
              <a:t>Proctor and Gamble</a:t>
            </a:r>
          </a:p>
          <a:p>
            <a:endParaRPr lang="en-US" dirty="0"/>
          </a:p>
        </p:txBody>
      </p:sp>
      <p:sp>
        <p:nvSpPr>
          <p:cNvPr id="4" name="Rectangle 3"/>
          <p:cNvSpPr/>
          <p:nvPr/>
        </p:nvSpPr>
        <p:spPr>
          <a:xfrm>
            <a:off x="6781801" y="5791201"/>
            <a:ext cx="3267075"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r>
              <a:rPr lang="en-US" sz="900" dirty="0">
                <a:solidFill>
                  <a:srgbClr val="000000"/>
                </a:solidFill>
                <a:latin typeface="Arial"/>
              </a:rPr>
              <a:t>.</a:t>
            </a:r>
          </a:p>
        </p:txBody>
      </p:sp>
    </p:spTree>
    <p:extLst>
      <p:ext uri="{BB962C8B-B14F-4D97-AF65-F5344CB8AC3E}">
        <p14:creationId xmlns:p14="http://schemas.microsoft.com/office/powerpoint/2010/main" val="181686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anim calcmode="lin" valueType="num">
                                      <p:cBhvr additive="base">
                                        <p:cTn id="7"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xEl>
                                              <p:pRg st="3" end="3"/>
                                            </p:txEl>
                                          </p:spTgt>
                                        </p:tgtEl>
                                        <p:attrNameLst>
                                          <p:attrName>style.visibility</p:attrName>
                                        </p:attrNameLst>
                                      </p:cBhvr>
                                      <p:to>
                                        <p:strVal val="visible"/>
                                      </p:to>
                                    </p:set>
                                    <p:anim calcmode="lin" valueType="num">
                                      <p:cBhvr additive="base">
                                        <p:cTn id="13"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xEl>
                                              <p:pRg st="5" end="5"/>
                                            </p:txEl>
                                          </p:spTgt>
                                        </p:tgtEl>
                                        <p:attrNameLst>
                                          <p:attrName>style.visibility</p:attrName>
                                        </p:attrNameLst>
                                      </p:cBhvr>
                                      <p:to>
                                        <p:strVal val="visible"/>
                                      </p:to>
                                    </p:set>
                                    <p:anim calcmode="lin" valueType="num">
                                      <p:cBhvr additive="base">
                                        <p:cTn id="19" dur="500" fill="hold"/>
                                        <p:tgtEl>
                                          <p:spTgt spid="27651">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300" y="1257300"/>
            <a:ext cx="4629150" cy="642938"/>
          </a:xfrm>
        </p:spPr>
        <p:txBody>
          <a:bodyPr/>
          <a:lstStyle/>
          <a:p>
            <a:r>
              <a:rPr lang="en-US" sz="3200" dirty="0">
                <a:solidFill>
                  <a:srgbClr val="800000"/>
                </a:solidFill>
              </a:rPr>
              <a:t>Procter &amp; Gamble</a:t>
            </a:r>
            <a:r>
              <a:rPr lang="en-US" dirty="0">
                <a:solidFill>
                  <a:srgbClr val="800000"/>
                </a:solidFill>
              </a:rPr>
              <a:t/>
            </a:r>
            <a:br>
              <a:rPr lang="en-US" dirty="0">
                <a:solidFill>
                  <a:srgbClr val="800000"/>
                </a:solidFill>
              </a:rPr>
            </a:br>
            <a:endParaRPr lang="en-US" dirty="0">
              <a:solidFill>
                <a:srgbClr val="006600"/>
              </a:solidFill>
            </a:endParaRPr>
          </a:p>
        </p:txBody>
      </p:sp>
      <p:sp>
        <p:nvSpPr>
          <p:cNvPr id="3" name="Content Placeholder 2"/>
          <p:cNvSpPr>
            <a:spLocks noGrp="1"/>
          </p:cNvSpPr>
          <p:nvPr>
            <p:ph idx="1"/>
          </p:nvPr>
        </p:nvSpPr>
        <p:spPr>
          <a:xfrm>
            <a:off x="4267200" y="2057401"/>
            <a:ext cx="4972050" cy="2957512"/>
          </a:xfrm>
        </p:spPr>
        <p:txBody>
          <a:bodyPr/>
          <a:lstStyle/>
          <a:p>
            <a:r>
              <a:rPr lang="en-US" sz="2100" dirty="0"/>
              <a:t>Improve lives of consumers</a:t>
            </a:r>
          </a:p>
          <a:p>
            <a:r>
              <a:rPr lang="en-US" sz="2100" dirty="0"/>
              <a:t>Company is 175 years old – another 175 years? </a:t>
            </a:r>
          </a:p>
          <a:p>
            <a:r>
              <a:rPr lang="en-US" sz="2100" dirty="0"/>
              <a:t>Only renewable energy – no landfilling</a:t>
            </a:r>
            <a:endParaRPr lang="en-US" sz="2100" b="1" dirty="0"/>
          </a:p>
          <a:p>
            <a:r>
              <a:rPr lang="en-US" sz="2100" dirty="0"/>
              <a:t>Cold water washing</a:t>
            </a:r>
          </a:p>
          <a:p>
            <a:r>
              <a:rPr lang="en-US" sz="2100" dirty="0"/>
              <a:t>Reduce diaper weight</a:t>
            </a:r>
          </a:p>
          <a:p>
            <a:r>
              <a:rPr lang="en-US" sz="2100" dirty="0"/>
              <a:t>Enviro-packs</a:t>
            </a:r>
          </a:p>
          <a:p>
            <a:r>
              <a:rPr lang="en-US" sz="2100" dirty="0"/>
              <a:t>Among top companies for diversity</a:t>
            </a:r>
          </a:p>
        </p:txBody>
      </p:sp>
      <p:sp>
        <p:nvSpPr>
          <p:cNvPr id="5" name="Rectangle 4"/>
          <p:cNvSpPr/>
          <p:nvPr/>
        </p:nvSpPr>
        <p:spPr>
          <a:xfrm>
            <a:off x="6400800" y="6019801"/>
            <a:ext cx="323850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p>
        </p:txBody>
      </p:sp>
    </p:spTree>
    <p:extLst>
      <p:ext uri="{BB962C8B-B14F-4D97-AF65-F5344CB8AC3E}">
        <p14:creationId xmlns:p14="http://schemas.microsoft.com/office/powerpoint/2010/main" val="193420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86200" y="207634"/>
            <a:ext cx="5372100" cy="857250"/>
          </a:xfrm>
        </p:spPr>
        <p:txBody>
          <a:bodyPr/>
          <a:lstStyle/>
          <a:p>
            <a:r>
              <a:rPr lang="en-US" sz="3000" b="1" dirty="0">
                <a:solidFill>
                  <a:srgbClr val="800000"/>
                </a:solidFill>
              </a:rPr>
              <a:t>Largest Consumers of Renewable Energy</a:t>
            </a:r>
          </a:p>
        </p:txBody>
      </p:sp>
      <p:pic>
        <p:nvPicPr>
          <p:cNvPr id="4098" name="Picture 2" descr="http://www.renewableenergyworld.com/content/dam/rew/migrated/assets/images/story/2013/4/18/3-large-the-greenest-organizations-in-the-us-who-makes-the-l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898" y="1162050"/>
            <a:ext cx="6133900" cy="5238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72401" y="6467259"/>
            <a:ext cx="2525357" cy="438582"/>
          </a:xfrm>
          <a:prstGeom prst="rect">
            <a:avLst/>
          </a:prstGeom>
          <a:noFill/>
        </p:spPr>
        <p:txBody>
          <a:bodyPr wrap="square" rtlCol="0">
            <a:spAutoFit/>
          </a:bodyPr>
          <a:lstStyle/>
          <a:p>
            <a:pPr defTabSz="685800"/>
            <a:r>
              <a:rPr lang="en-US" sz="900" dirty="0">
                <a:solidFill>
                  <a:srgbClr val="000000"/>
                </a:solidFill>
                <a:latin typeface="Arial"/>
              </a:rPr>
              <a:t> ©2017 George P. Nassos &amp; Associates, Inc.</a:t>
            </a:r>
          </a:p>
          <a:p>
            <a:pPr defTabSz="685800"/>
            <a:endParaRPr lang="en-US" sz="1350" dirty="0">
              <a:solidFill>
                <a:srgbClr val="000000"/>
              </a:solidFill>
              <a:latin typeface="Arial"/>
            </a:endParaRPr>
          </a:p>
        </p:txBody>
      </p:sp>
    </p:spTree>
    <p:extLst>
      <p:ext uri="{BB962C8B-B14F-4D97-AF65-F5344CB8AC3E}">
        <p14:creationId xmlns:p14="http://schemas.microsoft.com/office/powerpoint/2010/main" val="4095263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657600" y="228600"/>
            <a:ext cx="5657850" cy="642938"/>
          </a:xfrm>
        </p:spPr>
        <p:txBody>
          <a:bodyPr/>
          <a:lstStyle/>
          <a:p>
            <a:r>
              <a:rPr lang="en-US" sz="3000" dirty="0">
                <a:solidFill>
                  <a:srgbClr val="800000"/>
                </a:solidFill>
              </a:rPr>
              <a:t>And Here is More Evidence of “Sustainable” Companies</a:t>
            </a:r>
          </a:p>
        </p:txBody>
      </p:sp>
      <p:sp>
        <p:nvSpPr>
          <p:cNvPr id="28675" name="Rectangle 3"/>
          <p:cNvSpPr>
            <a:spLocks noGrp="1" noChangeArrowheads="1"/>
          </p:cNvSpPr>
          <p:nvPr>
            <p:ph type="body" idx="1"/>
          </p:nvPr>
        </p:nvSpPr>
        <p:spPr>
          <a:xfrm>
            <a:off x="4038600" y="1371601"/>
            <a:ext cx="6019800" cy="3128963"/>
          </a:xfrm>
        </p:spPr>
        <p:txBody>
          <a:bodyPr/>
          <a:lstStyle/>
          <a:p>
            <a:r>
              <a:rPr lang="en-US" sz="2000" b="1" dirty="0"/>
              <a:t>Wal-Mart </a:t>
            </a:r>
            <a:r>
              <a:rPr lang="en-US" sz="1800" dirty="0"/>
              <a:t>– largest buyer of organic cotton</a:t>
            </a:r>
          </a:p>
          <a:p>
            <a:endParaRPr lang="en-US" sz="1800" dirty="0"/>
          </a:p>
          <a:p>
            <a:r>
              <a:rPr lang="en-US" sz="2000" b="1" dirty="0"/>
              <a:t>General Motors </a:t>
            </a:r>
            <a:r>
              <a:rPr lang="en-US" sz="1800" dirty="0"/>
              <a:t>– </a:t>
            </a:r>
          </a:p>
          <a:p>
            <a:pPr lvl="1"/>
            <a:r>
              <a:rPr lang="en-US" sz="1800" dirty="0"/>
              <a:t>largest user of landfill gas</a:t>
            </a:r>
          </a:p>
          <a:p>
            <a:pPr lvl="1"/>
            <a:r>
              <a:rPr lang="en-US" sz="1800" dirty="0"/>
              <a:t>24 plants – no waste to landfills</a:t>
            </a:r>
          </a:p>
          <a:p>
            <a:pPr lvl="1"/>
            <a:r>
              <a:rPr lang="en-US" sz="1800" dirty="0"/>
              <a:t>Eliminated 86 lb./car packaging waste</a:t>
            </a:r>
          </a:p>
          <a:p>
            <a:pPr lvl="1"/>
            <a:endParaRPr lang="en-US" sz="1800" dirty="0"/>
          </a:p>
          <a:p>
            <a:r>
              <a:rPr lang="en-US" sz="2000" b="1" dirty="0"/>
              <a:t>Starbucks</a:t>
            </a:r>
            <a:r>
              <a:rPr lang="en-US" sz="1800" dirty="0"/>
              <a:t> – one of largest buyers of fair-trade coffee</a:t>
            </a:r>
          </a:p>
          <a:p>
            <a:endParaRPr lang="en-US" sz="1800" dirty="0"/>
          </a:p>
          <a:p>
            <a:r>
              <a:rPr lang="en-US" sz="2000" b="1" dirty="0"/>
              <a:t>Home Depot </a:t>
            </a:r>
            <a:r>
              <a:rPr lang="en-US" sz="1800" dirty="0"/>
              <a:t>– largest buyer of FSC wood</a:t>
            </a:r>
          </a:p>
          <a:p>
            <a:endParaRPr lang="en-US" sz="1800" dirty="0"/>
          </a:p>
          <a:p>
            <a:r>
              <a:rPr lang="en-US" sz="2000" b="1" dirty="0"/>
              <a:t>McDonald’s</a:t>
            </a:r>
            <a:r>
              <a:rPr lang="en-US" sz="1800" dirty="0"/>
              <a:t> – one of largest buyers of recycled products; eliminated embossed napkins = 100 tractor-trailers per year</a:t>
            </a:r>
          </a:p>
          <a:p>
            <a:endParaRPr lang="en-US" dirty="0"/>
          </a:p>
        </p:txBody>
      </p:sp>
      <p:sp>
        <p:nvSpPr>
          <p:cNvPr id="5" name="Rectangle 4"/>
          <p:cNvSpPr/>
          <p:nvPr/>
        </p:nvSpPr>
        <p:spPr>
          <a:xfrm>
            <a:off x="6934200" y="6400801"/>
            <a:ext cx="333375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r>
              <a:rPr lang="en-US" sz="900" dirty="0">
                <a:solidFill>
                  <a:srgbClr val="000000"/>
                </a:solidFill>
                <a:latin typeface="Arial"/>
              </a:rPr>
              <a:t>.</a:t>
            </a:r>
          </a:p>
        </p:txBody>
      </p:sp>
    </p:spTree>
    <p:extLst>
      <p:ext uri="{BB962C8B-B14F-4D97-AF65-F5344CB8AC3E}">
        <p14:creationId xmlns:p14="http://schemas.microsoft.com/office/powerpoint/2010/main" val="390874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6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828674"/>
            <a:ext cx="6324600" cy="642938"/>
          </a:xfrm>
        </p:spPr>
        <p:txBody>
          <a:bodyPr/>
          <a:lstStyle/>
          <a:p>
            <a:r>
              <a:rPr lang="en-US" sz="3200" dirty="0">
                <a:solidFill>
                  <a:srgbClr val="800000"/>
                </a:solidFill>
              </a:rPr>
              <a:t>Unilever’s Success Through Sustainability</a:t>
            </a:r>
          </a:p>
        </p:txBody>
      </p:sp>
      <p:sp>
        <p:nvSpPr>
          <p:cNvPr id="3" name="Content Placeholder 2"/>
          <p:cNvSpPr>
            <a:spLocks noGrp="1"/>
          </p:cNvSpPr>
          <p:nvPr>
            <p:ph idx="1"/>
          </p:nvPr>
        </p:nvSpPr>
        <p:spPr>
          <a:xfrm>
            <a:off x="4210051" y="2000251"/>
            <a:ext cx="4786313" cy="2486025"/>
          </a:xfrm>
        </p:spPr>
        <p:txBody>
          <a:bodyPr/>
          <a:lstStyle/>
          <a:p>
            <a:r>
              <a:rPr lang="en-US" sz="1800" dirty="0"/>
              <a:t>Launched USLP in 2010</a:t>
            </a:r>
          </a:p>
          <a:p>
            <a:r>
              <a:rPr lang="en-US" sz="1800" dirty="0"/>
              <a:t>Double in size – reduce footprint 50%</a:t>
            </a:r>
          </a:p>
          <a:p>
            <a:r>
              <a:rPr lang="en-US" sz="1800" dirty="0"/>
              <a:t>Products touch 2 billion people every day</a:t>
            </a:r>
          </a:p>
          <a:p>
            <a:r>
              <a:rPr lang="en-US" sz="1800" dirty="0"/>
              <a:t>Apply six steps</a:t>
            </a:r>
          </a:p>
          <a:p>
            <a:pPr lvl="1"/>
            <a:r>
              <a:rPr lang="en-US" sz="1800" dirty="0"/>
              <a:t>Ask right question</a:t>
            </a:r>
          </a:p>
          <a:p>
            <a:pPr lvl="1"/>
            <a:r>
              <a:rPr lang="en-US" sz="1800" dirty="0"/>
              <a:t>Think long term</a:t>
            </a:r>
          </a:p>
          <a:p>
            <a:pPr lvl="1"/>
            <a:r>
              <a:rPr lang="en-US" sz="1800" dirty="0"/>
              <a:t>Create networks</a:t>
            </a:r>
          </a:p>
          <a:p>
            <a:pPr lvl="1"/>
            <a:r>
              <a:rPr lang="en-US" sz="1800" dirty="0"/>
              <a:t>Embed sustainability</a:t>
            </a:r>
          </a:p>
          <a:p>
            <a:pPr lvl="1"/>
            <a:r>
              <a:rPr lang="en-US" sz="1800" dirty="0"/>
              <a:t>Push out to customers</a:t>
            </a:r>
          </a:p>
          <a:p>
            <a:pPr lvl="1"/>
            <a:r>
              <a:rPr lang="en-US" sz="1800" dirty="0"/>
              <a:t>Change the system</a:t>
            </a:r>
          </a:p>
        </p:txBody>
      </p:sp>
      <p:sp>
        <p:nvSpPr>
          <p:cNvPr id="5" name="Rectangle 4"/>
          <p:cNvSpPr/>
          <p:nvPr/>
        </p:nvSpPr>
        <p:spPr>
          <a:xfrm>
            <a:off x="6724650" y="5543551"/>
            <a:ext cx="2571750" cy="230832"/>
          </a:xfrm>
          <a:prstGeom prst="rect">
            <a:avLst/>
          </a:prstGeom>
        </p:spPr>
        <p:txBody>
          <a:bodyPr>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171042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81450" y="876300"/>
            <a:ext cx="4629150" cy="642938"/>
          </a:xfrm>
        </p:spPr>
        <p:txBody>
          <a:bodyPr/>
          <a:lstStyle/>
          <a:p>
            <a:r>
              <a:rPr lang="en-US" dirty="0">
                <a:solidFill>
                  <a:srgbClr val="800000"/>
                </a:solidFill>
              </a:rPr>
              <a:t>The Walmart Story</a:t>
            </a:r>
          </a:p>
        </p:txBody>
      </p:sp>
      <p:sp>
        <p:nvSpPr>
          <p:cNvPr id="4" name="Content Placeholder 3"/>
          <p:cNvSpPr>
            <a:spLocks noGrp="1"/>
          </p:cNvSpPr>
          <p:nvPr>
            <p:ph idx="1"/>
          </p:nvPr>
        </p:nvSpPr>
        <p:spPr>
          <a:xfrm>
            <a:off x="3867150" y="1679825"/>
            <a:ext cx="5486400" cy="3388817"/>
          </a:xfrm>
        </p:spPr>
        <p:txBody>
          <a:bodyPr/>
          <a:lstStyle/>
          <a:p>
            <a:r>
              <a:rPr lang="en-US" sz="2100" dirty="0"/>
              <a:t>Introduced Sustainability Index – 2009 </a:t>
            </a:r>
          </a:p>
          <a:p>
            <a:r>
              <a:rPr lang="en-US" sz="2100" dirty="0"/>
              <a:t>Scores not coming in – or – not being shared</a:t>
            </a:r>
          </a:p>
          <a:p>
            <a:r>
              <a:rPr lang="en-US" sz="2100" dirty="0"/>
              <a:t>Launched </a:t>
            </a:r>
            <a:r>
              <a:rPr lang="en-US" sz="2100" dirty="0" err="1"/>
              <a:t>iSVN</a:t>
            </a:r>
            <a:r>
              <a:rPr lang="en-US" sz="2100" dirty="0"/>
              <a:t> – January 2012</a:t>
            </a:r>
          </a:p>
          <a:p>
            <a:r>
              <a:rPr lang="en-US" sz="2100" dirty="0"/>
              <a:t>Integrate scorecards into merchandising</a:t>
            </a:r>
          </a:p>
          <a:p>
            <a:r>
              <a:rPr lang="en-US" sz="2100" dirty="0"/>
              <a:t>Three goals of their suppliers:</a:t>
            </a:r>
          </a:p>
          <a:p>
            <a:pPr marL="514350" lvl="1" indent="-289322">
              <a:buFont typeface="+mj-lt"/>
              <a:buAutoNum type="arabicPeriod"/>
            </a:pPr>
            <a:r>
              <a:rPr lang="en-US" dirty="0"/>
              <a:t>100% renewable energy</a:t>
            </a:r>
          </a:p>
          <a:p>
            <a:pPr marL="514350" lvl="1" indent="-289322">
              <a:buFont typeface="+mj-lt"/>
              <a:buAutoNum type="arabicPeriod"/>
            </a:pPr>
            <a:r>
              <a:rPr lang="en-US" dirty="0"/>
              <a:t>Zero waste</a:t>
            </a:r>
          </a:p>
          <a:p>
            <a:pPr marL="514350" lvl="1" indent="-289322">
              <a:buFont typeface="+mj-lt"/>
              <a:buAutoNum type="arabicPeriod"/>
            </a:pPr>
            <a:r>
              <a:rPr lang="en-US" dirty="0"/>
              <a:t>Products sustainable to environment and people</a:t>
            </a:r>
          </a:p>
          <a:p>
            <a:pPr marL="289322" indent="-289322">
              <a:buNone/>
            </a:pPr>
            <a:endParaRPr lang="en-US" sz="1575" dirty="0"/>
          </a:p>
          <a:p>
            <a:endParaRPr lang="en-US" sz="1575" dirty="0"/>
          </a:p>
        </p:txBody>
      </p:sp>
      <p:sp>
        <p:nvSpPr>
          <p:cNvPr id="6" name="Rectangle 5"/>
          <p:cNvSpPr/>
          <p:nvPr/>
        </p:nvSpPr>
        <p:spPr>
          <a:xfrm>
            <a:off x="6724650" y="5486401"/>
            <a:ext cx="2571750" cy="230832"/>
          </a:xfrm>
          <a:prstGeom prst="rect">
            <a:avLst/>
          </a:prstGeom>
        </p:spPr>
        <p:txBody>
          <a:bodyPr>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306662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4338" y="971550"/>
            <a:ext cx="4672013" cy="642938"/>
          </a:xfrm>
        </p:spPr>
        <p:txBody>
          <a:bodyPr>
            <a:noAutofit/>
          </a:bodyPr>
          <a:lstStyle/>
          <a:p>
            <a:r>
              <a:rPr lang="en-US" sz="2700" b="1" dirty="0">
                <a:solidFill>
                  <a:srgbClr val="800000"/>
                </a:solidFill>
              </a:rPr>
              <a:t>Gartner Hype Cycle – Where is </a:t>
            </a:r>
            <a:r>
              <a:rPr lang="en-US" sz="2700" b="1" dirty="0" err="1">
                <a:solidFill>
                  <a:srgbClr val="800000"/>
                </a:solidFill>
              </a:rPr>
              <a:t>Walmart</a:t>
            </a:r>
            <a:r>
              <a:rPr lang="en-US" sz="2700" b="1" dirty="0">
                <a:solidFill>
                  <a:srgbClr val="800000"/>
                </a:solidFill>
              </a:rPr>
              <a:t>?</a:t>
            </a:r>
          </a:p>
        </p:txBody>
      </p:sp>
      <p:pic>
        <p:nvPicPr>
          <p:cNvPr id="5" name="Picture 4" descr="http://www.greenbiz.com/sites/default/files/inline/hypecycle.jpg">
            <a:hlinkClick r:id="rId2" tgtFrame="_blank"/>
          </p:cNvPr>
          <p:cNvPicPr/>
          <p:nvPr/>
        </p:nvPicPr>
        <p:blipFill>
          <a:blip r:embed="rId3" cstate="print"/>
          <a:srcRect/>
          <a:stretch>
            <a:fillRect/>
          </a:stretch>
        </p:blipFill>
        <p:spPr bwMode="auto">
          <a:xfrm>
            <a:off x="4197948" y="1704415"/>
            <a:ext cx="4698402" cy="3531758"/>
          </a:xfrm>
          <a:prstGeom prst="rect">
            <a:avLst/>
          </a:prstGeom>
          <a:noFill/>
          <a:ln w="9525">
            <a:noFill/>
            <a:miter lim="800000"/>
            <a:headEnd/>
            <a:tailEnd/>
          </a:ln>
        </p:spPr>
      </p:pic>
      <p:sp>
        <p:nvSpPr>
          <p:cNvPr id="7" name="Rectangle 6"/>
          <p:cNvSpPr/>
          <p:nvPr/>
        </p:nvSpPr>
        <p:spPr>
          <a:xfrm>
            <a:off x="7104193" y="6172200"/>
            <a:ext cx="2571750" cy="230832"/>
          </a:xfrm>
          <a:prstGeom prst="rect">
            <a:avLst/>
          </a:prstGeom>
        </p:spPr>
        <p:txBody>
          <a:bodyPr>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
        <p:nvSpPr>
          <p:cNvPr id="2" name="TextBox 1"/>
          <p:cNvSpPr txBox="1"/>
          <p:nvPr/>
        </p:nvSpPr>
        <p:spPr>
          <a:xfrm>
            <a:off x="4224339" y="5187599"/>
            <a:ext cx="782619" cy="300082"/>
          </a:xfrm>
          <a:prstGeom prst="rect">
            <a:avLst/>
          </a:prstGeom>
          <a:noFill/>
        </p:spPr>
        <p:txBody>
          <a:bodyPr wrap="square" rtlCol="0">
            <a:spAutoFit/>
          </a:bodyPr>
          <a:lstStyle/>
          <a:p>
            <a:pPr defTabSz="685800"/>
            <a:r>
              <a:rPr lang="en-US" sz="1350">
                <a:solidFill>
                  <a:srgbClr val="000000"/>
                </a:solidFill>
                <a:latin typeface="Arial"/>
              </a:rPr>
              <a:t>2005</a:t>
            </a:r>
          </a:p>
        </p:txBody>
      </p:sp>
      <p:sp>
        <p:nvSpPr>
          <p:cNvPr id="3" name="TextBox 2"/>
          <p:cNvSpPr txBox="1"/>
          <p:nvPr/>
        </p:nvSpPr>
        <p:spPr>
          <a:xfrm>
            <a:off x="8390069" y="5187599"/>
            <a:ext cx="677731" cy="300082"/>
          </a:xfrm>
          <a:prstGeom prst="rect">
            <a:avLst/>
          </a:prstGeom>
          <a:noFill/>
        </p:spPr>
        <p:txBody>
          <a:bodyPr wrap="square" rtlCol="0">
            <a:spAutoFit/>
          </a:bodyPr>
          <a:lstStyle/>
          <a:p>
            <a:pPr defTabSz="685800"/>
            <a:r>
              <a:rPr lang="en-US" sz="1350" dirty="0">
                <a:solidFill>
                  <a:srgbClr val="000000"/>
                </a:solidFill>
                <a:latin typeface="Arial"/>
              </a:rPr>
              <a:t>today</a:t>
            </a:r>
          </a:p>
        </p:txBody>
      </p:sp>
    </p:spTree>
    <p:extLst>
      <p:ext uri="{BB962C8B-B14F-4D97-AF65-F5344CB8AC3E}">
        <p14:creationId xmlns:p14="http://schemas.microsoft.com/office/powerpoint/2010/main" val="40266909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1851" y="609600"/>
            <a:ext cx="6705599" cy="642938"/>
          </a:xfrm>
        </p:spPr>
        <p:txBody>
          <a:bodyPr/>
          <a:lstStyle/>
          <a:p>
            <a:r>
              <a:rPr lang="en-US" sz="3200" dirty="0">
                <a:solidFill>
                  <a:srgbClr val="800000"/>
                </a:solidFill>
              </a:rPr>
              <a:t>Is Walmart Really “Sustainable”?</a:t>
            </a:r>
          </a:p>
        </p:txBody>
      </p:sp>
      <p:sp>
        <p:nvSpPr>
          <p:cNvPr id="3" name="Content Placeholder 2"/>
          <p:cNvSpPr>
            <a:spLocks noGrp="1"/>
          </p:cNvSpPr>
          <p:nvPr>
            <p:ph idx="1"/>
          </p:nvPr>
        </p:nvSpPr>
        <p:spPr>
          <a:xfrm>
            <a:off x="3600449" y="1557933"/>
            <a:ext cx="6477000" cy="3394472"/>
          </a:xfrm>
        </p:spPr>
        <p:txBody>
          <a:bodyPr/>
          <a:lstStyle/>
          <a:p>
            <a:r>
              <a:rPr lang="en-US" dirty="0"/>
              <a:t>Much larger since 2005</a:t>
            </a:r>
          </a:p>
          <a:p>
            <a:r>
              <a:rPr lang="en-US" dirty="0"/>
              <a:t>Buy more – throw out more</a:t>
            </a:r>
          </a:p>
          <a:p>
            <a:r>
              <a:rPr lang="en-US" dirty="0"/>
              <a:t>Emissions continue to grow – don’t report all </a:t>
            </a:r>
          </a:p>
          <a:p>
            <a:r>
              <a:rPr lang="en-US" dirty="0"/>
              <a:t>Sustainability Index progressing slowly</a:t>
            </a:r>
          </a:p>
          <a:p>
            <a:r>
              <a:rPr lang="en-US" dirty="0"/>
              <a:t>Sprawl adding to climate change</a:t>
            </a:r>
          </a:p>
          <a:p>
            <a:r>
              <a:rPr lang="en-US" dirty="0"/>
              <a:t>Fund anti-environment candidates</a:t>
            </a:r>
          </a:p>
          <a:p>
            <a:r>
              <a:rPr lang="en-US" dirty="0"/>
              <a:t>Huge growth in food distribution</a:t>
            </a:r>
          </a:p>
          <a:p>
            <a:r>
              <a:rPr lang="en-US" dirty="0"/>
              <a:t>Employee benefit reform on the horizon?</a:t>
            </a:r>
          </a:p>
          <a:p>
            <a:pPr marL="0" indent="0">
              <a:buNone/>
            </a:pPr>
            <a:endParaRPr lang="en-US" sz="1575" b="1" dirty="0">
              <a:solidFill>
                <a:srgbClr val="006600"/>
              </a:solidFill>
            </a:endParaRPr>
          </a:p>
        </p:txBody>
      </p:sp>
      <p:sp>
        <p:nvSpPr>
          <p:cNvPr id="5" name="Rectangle 4"/>
          <p:cNvSpPr/>
          <p:nvPr/>
        </p:nvSpPr>
        <p:spPr>
          <a:xfrm>
            <a:off x="6400800" y="5943601"/>
            <a:ext cx="327660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r>
              <a:rPr lang="en-US" sz="900" dirty="0">
                <a:solidFill>
                  <a:srgbClr val="000000"/>
                </a:solidFill>
                <a:latin typeface="Arial"/>
              </a:rPr>
              <a:t>.</a:t>
            </a:r>
          </a:p>
        </p:txBody>
      </p:sp>
    </p:spTree>
    <p:extLst>
      <p:ext uri="{BB962C8B-B14F-4D97-AF65-F5344CB8AC3E}">
        <p14:creationId xmlns:p14="http://schemas.microsoft.com/office/powerpoint/2010/main" val="140226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96388" y="793412"/>
            <a:ext cx="8971613"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0" y="152400"/>
            <a:ext cx="9151450" cy="1477328"/>
          </a:xfrm>
          <a:prstGeom prst="rect">
            <a:avLst/>
          </a:prstGeom>
          <a:solidFill>
            <a:schemeClr val="bg1"/>
          </a:solidFill>
        </p:spPr>
        <p:txBody>
          <a:bodyPr wrap="square" rtlCol="0">
            <a:spAutoFit/>
          </a:bodyPr>
          <a:lstStyle/>
          <a:p>
            <a:pPr algn="ctr"/>
            <a:r>
              <a:rPr lang="en-US" sz="2800" b="1" dirty="0">
                <a:solidFill>
                  <a:srgbClr val="990000"/>
                </a:solidFill>
              </a:rPr>
              <a:t>Change in Global Land-Ocean Temperature Index </a:t>
            </a:r>
            <a:r>
              <a:rPr lang="en-US" sz="2000" b="1" dirty="0">
                <a:solidFill>
                  <a:srgbClr val="990000"/>
                </a:solidFill>
              </a:rPr>
              <a:t> (Average Surface Air Temps. and Sea Surface Temps.)</a:t>
            </a:r>
          </a:p>
          <a:p>
            <a:pPr algn="ctr"/>
            <a:r>
              <a:rPr lang="en-US" sz="2800" b="1" dirty="0">
                <a:solidFill>
                  <a:srgbClr val="990000"/>
                </a:solidFill>
              </a:rPr>
              <a:t>2016 vs 1951-80</a:t>
            </a:r>
          </a:p>
          <a:p>
            <a:pPr algn="ctr"/>
            <a:r>
              <a:rPr lang="en-US" sz="1400" dirty="0">
                <a:solidFill>
                  <a:srgbClr val="000000"/>
                </a:solidFill>
              </a:rPr>
              <a:t>Source: NASA, 2016</a:t>
            </a:r>
          </a:p>
        </p:txBody>
      </p:sp>
      <p:sp>
        <p:nvSpPr>
          <p:cNvPr id="5" name="TextBox 4"/>
          <p:cNvSpPr txBox="1"/>
          <p:nvPr/>
        </p:nvSpPr>
        <p:spPr>
          <a:xfrm>
            <a:off x="5947325" y="6395720"/>
            <a:ext cx="444352" cy="369332"/>
          </a:xfrm>
          <a:prstGeom prst="rect">
            <a:avLst/>
          </a:prstGeom>
          <a:noFill/>
        </p:spPr>
        <p:txBody>
          <a:bodyPr wrap="none" rtlCol="0">
            <a:spAutoFit/>
          </a:bodyPr>
          <a:lstStyle/>
          <a:p>
            <a:r>
              <a:rPr lang="en-US" dirty="0">
                <a:solidFill>
                  <a:srgbClr val="000000"/>
                </a:solidFill>
              </a:rPr>
              <a:t>°C</a:t>
            </a:r>
          </a:p>
        </p:txBody>
      </p:sp>
    </p:spTree>
    <p:extLst>
      <p:ext uri="{BB962C8B-B14F-4D97-AF65-F5344CB8AC3E}">
        <p14:creationId xmlns:p14="http://schemas.microsoft.com/office/powerpoint/2010/main" val="35081351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ployee Wages and Benefits"/>
          <p:cNvPicPr/>
          <p:nvPr/>
        </p:nvPicPr>
        <p:blipFill>
          <a:blip r:embed="rId2">
            <a:extLst>
              <a:ext uri="{28A0092B-C50C-407E-A947-70E740481C1C}">
                <a14:useLocalDpi xmlns:a14="http://schemas.microsoft.com/office/drawing/2010/main" val="0"/>
              </a:ext>
            </a:extLst>
          </a:blip>
          <a:srcRect/>
          <a:stretch>
            <a:fillRect/>
          </a:stretch>
        </p:blipFill>
        <p:spPr bwMode="auto">
          <a:xfrm>
            <a:off x="4152900" y="1257300"/>
            <a:ext cx="4629150" cy="4171950"/>
          </a:xfrm>
          <a:prstGeom prst="rect">
            <a:avLst/>
          </a:prstGeom>
          <a:noFill/>
          <a:ln>
            <a:noFill/>
          </a:ln>
        </p:spPr>
      </p:pic>
    </p:spTree>
    <p:extLst>
      <p:ext uri="{BB962C8B-B14F-4D97-AF65-F5344CB8AC3E}">
        <p14:creationId xmlns:p14="http://schemas.microsoft.com/office/powerpoint/2010/main" val="1095714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0" y="914400"/>
            <a:ext cx="5543550" cy="857250"/>
          </a:xfrm>
        </p:spPr>
        <p:txBody>
          <a:bodyPr/>
          <a:lstStyle/>
          <a:p>
            <a:r>
              <a:rPr lang="en-US" sz="3200" dirty="0">
                <a:solidFill>
                  <a:srgbClr val="800000"/>
                </a:solidFill>
              </a:rPr>
              <a:t>What is a Green Business?</a:t>
            </a:r>
          </a:p>
        </p:txBody>
      </p:sp>
      <p:sp>
        <p:nvSpPr>
          <p:cNvPr id="15363" name="Rectangle 3"/>
          <p:cNvSpPr>
            <a:spLocks noGrp="1" noChangeArrowheads="1"/>
          </p:cNvSpPr>
          <p:nvPr>
            <p:ph type="body" idx="1"/>
          </p:nvPr>
        </p:nvSpPr>
        <p:spPr>
          <a:xfrm>
            <a:off x="4060723" y="2133600"/>
            <a:ext cx="5314950" cy="3394472"/>
          </a:xfrm>
        </p:spPr>
        <p:txBody>
          <a:bodyPr/>
          <a:lstStyle/>
          <a:p>
            <a:r>
              <a:rPr lang="en-US" dirty="0"/>
              <a:t>Is there a standard?</a:t>
            </a:r>
          </a:p>
          <a:p>
            <a:pPr lvl="1"/>
            <a:r>
              <a:rPr lang="en-US" dirty="0"/>
              <a:t>Global Compact</a:t>
            </a:r>
          </a:p>
          <a:p>
            <a:r>
              <a:rPr lang="en-US" dirty="0"/>
              <a:t>What about</a:t>
            </a:r>
          </a:p>
          <a:p>
            <a:pPr lvl="1"/>
            <a:r>
              <a:rPr lang="en-US" dirty="0"/>
              <a:t>Corporate Knights</a:t>
            </a:r>
          </a:p>
          <a:p>
            <a:pPr lvl="1"/>
            <a:r>
              <a:rPr lang="en-US" dirty="0"/>
              <a:t>Green stock indices</a:t>
            </a:r>
          </a:p>
          <a:p>
            <a:pPr lvl="1"/>
            <a:r>
              <a:rPr lang="en-US" dirty="0"/>
              <a:t>Green Business Network</a:t>
            </a:r>
          </a:p>
          <a:p>
            <a:pPr lvl="1"/>
            <a:r>
              <a:rPr lang="en-US" dirty="0"/>
              <a:t>GRI</a:t>
            </a:r>
          </a:p>
          <a:p>
            <a:pPr lvl="1"/>
            <a:r>
              <a:rPr lang="en-US" dirty="0"/>
              <a:t>ISO 14001</a:t>
            </a:r>
          </a:p>
          <a:p>
            <a:pPr lvl="1">
              <a:buFontTx/>
              <a:buNone/>
            </a:pPr>
            <a:endParaRPr lang="en-US" dirty="0"/>
          </a:p>
        </p:txBody>
      </p:sp>
      <p:sp>
        <p:nvSpPr>
          <p:cNvPr id="4" name="Rectangle 3"/>
          <p:cNvSpPr/>
          <p:nvPr/>
        </p:nvSpPr>
        <p:spPr>
          <a:xfrm>
            <a:off x="6502874" y="6048394"/>
            <a:ext cx="325755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p>
        </p:txBody>
      </p:sp>
    </p:spTree>
    <p:extLst>
      <p:ext uri="{BB962C8B-B14F-4D97-AF65-F5344CB8AC3E}">
        <p14:creationId xmlns:p14="http://schemas.microsoft.com/office/powerpoint/2010/main" val="41243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6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6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36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36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3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52400"/>
            <a:ext cx="4629150" cy="642938"/>
          </a:xfrm>
        </p:spPr>
        <p:txBody>
          <a:bodyPr/>
          <a:lstStyle/>
          <a:p>
            <a:r>
              <a:rPr lang="en-US" sz="3200" dirty="0">
                <a:solidFill>
                  <a:srgbClr val="800000"/>
                </a:solidFill>
              </a:rPr>
              <a:t>Best Global Green Brands - 2014</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51650871"/>
              </p:ext>
            </p:extLst>
          </p:nvPr>
        </p:nvGraphicFramePr>
        <p:xfrm>
          <a:off x="3276600" y="990600"/>
          <a:ext cx="6553200" cy="5105408"/>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xmlns="" val="20000"/>
                    </a:ext>
                  </a:extLst>
                </a:gridCol>
                <a:gridCol w="2457450">
                  <a:extLst>
                    <a:ext uri="{9D8B030D-6E8A-4147-A177-3AD203B41FA5}">
                      <a16:colId xmlns:a16="http://schemas.microsoft.com/office/drawing/2014/main" xmlns="" val="20001"/>
                    </a:ext>
                  </a:extLst>
                </a:gridCol>
                <a:gridCol w="2252662">
                  <a:extLst>
                    <a:ext uri="{9D8B030D-6E8A-4147-A177-3AD203B41FA5}">
                      <a16:colId xmlns:a16="http://schemas.microsoft.com/office/drawing/2014/main" xmlns="" val="20002"/>
                    </a:ext>
                  </a:extLst>
                </a:gridCol>
                <a:gridCol w="1023938">
                  <a:extLst>
                    <a:ext uri="{9D8B030D-6E8A-4147-A177-3AD203B41FA5}">
                      <a16:colId xmlns:a16="http://schemas.microsoft.com/office/drawing/2014/main" xmlns="" val="20003"/>
                    </a:ext>
                  </a:extLst>
                </a:gridCol>
              </a:tblGrid>
              <a:tr h="464128">
                <a:tc>
                  <a:txBody>
                    <a:bodyPr/>
                    <a:lstStyle/>
                    <a:p>
                      <a:pPr algn="ctr"/>
                      <a:r>
                        <a:rPr lang="en-US" sz="1800" dirty="0">
                          <a:solidFill>
                            <a:schemeClr val="tx1"/>
                          </a:solidFill>
                        </a:rPr>
                        <a:t>Rank</a:t>
                      </a:r>
                    </a:p>
                  </a:txBody>
                  <a:tcPr marL="51435" marR="51435" marT="25718" marB="25718"/>
                </a:tc>
                <a:tc>
                  <a:txBody>
                    <a:bodyPr/>
                    <a:lstStyle/>
                    <a:p>
                      <a:pPr algn="ctr"/>
                      <a:r>
                        <a:rPr lang="en-US" sz="1800" dirty="0">
                          <a:solidFill>
                            <a:schemeClr val="tx1"/>
                          </a:solidFill>
                        </a:rPr>
                        <a:t>Brand</a:t>
                      </a:r>
                    </a:p>
                  </a:txBody>
                  <a:tcPr marL="51435" marR="51435" marT="25718" marB="25718"/>
                </a:tc>
                <a:tc>
                  <a:txBody>
                    <a:bodyPr/>
                    <a:lstStyle/>
                    <a:p>
                      <a:pPr algn="ctr"/>
                      <a:r>
                        <a:rPr lang="en-US" sz="1800" dirty="0">
                          <a:solidFill>
                            <a:schemeClr val="tx1"/>
                          </a:solidFill>
                        </a:rPr>
                        <a:t>Industry</a:t>
                      </a:r>
                    </a:p>
                  </a:txBody>
                  <a:tcPr marL="51435" marR="51435" marT="25718" marB="25718"/>
                </a:tc>
                <a:tc>
                  <a:txBody>
                    <a:bodyPr/>
                    <a:lstStyle/>
                    <a:p>
                      <a:pPr algn="ctr"/>
                      <a:r>
                        <a:rPr lang="en-US" sz="1800" dirty="0">
                          <a:solidFill>
                            <a:schemeClr val="tx1"/>
                          </a:solidFill>
                        </a:rPr>
                        <a:t>Gap</a:t>
                      </a:r>
                    </a:p>
                  </a:txBody>
                  <a:tcPr marL="51435" marR="51435" marT="25718" marB="25718"/>
                </a:tc>
                <a:extLst>
                  <a:ext uri="{0D108BD9-81ED-4DB2-BD59-A6C34878D82A}">
                    <a16:rowId xmlns:a16="http://schemas.microsoft.com/office/drawing/2014/main" xmlns="" val="10000"/>
                  </a:ext>
                </a:extLst>
              </a:tr>
              <a:tr h="464128">
                <a:tc>
                  <a:txBody>
                    <a:bodyPr/>
                    <a:lstStyle/>
                    <a:p>
                      <a:pPr algn="ctr"/>
                      <a:r>
                        <a:rPr lang="en-US" sz="1800" dirty="0"/>
                        <a:t>1</a:t>
                      </a:r>
                    </a:p>
                  </a:txBody>
                  <a:tcPr marL="51435" marR="51435" marT="25718" marB="25718"/>
                </a:tc>
                <a:tc>
                  <a:txBody>
                    <a:bodyPr/>
                    <a:lstStyle/>
                    <a:p>
                      <a:pPr algn="ctr"/>
                      <a:r>
                        <a:rPr lang="en-US" sz="1800" dirty="0"/>
                        <a:t>Ford</a:t>
                      </a:r>
                    </a:p>
                  </a:txBody>
                  <a:tcPr marL="51435" marR="51435" marT="25718" marB="25718"/>
                </a:tc>
                <a:tc>
                  <a:txBody>
                    <a:bodyPr/>
                    <a:lstStyle/>
                    <a:p>
                      <a:pPr algn="ctr"/>
                      <a:r>
                        <a:rPr lang="en-US" sz="1100" dirty="0"/>
                        <a:t>Automotive</a:t>
                      </a:r>
                    </a:p>
                  </a:txBody>
                  <a:tcPr marL="51435" marR="51435" marT="25718" marB="25718"/>
                </a:tc>
                <a:tc>
                  <a:txBody>
                    <a:bodyPr/>
                    <a:lstStyle/>
                    <a:p>
                      <a:pPr algn="ctr"/>
                      <a:r>
                        <a:rPr lang="en-US" sz="1100" dirty="0"/>
                        <a:t>+3.2</a:t>
                      </a:r>
                    </a:p>
                  </a:txBody>
                  <a:tcPr marL="51435" marR="51435" marT="25718" marB="25718"/>
                </a:tc>
                <a:extLst>
                  <a:ext uri="{0D108BD9-81ED-4DB2-BD59-A6C34878D82A}">
                    <a16:rowId xmlns:a16="http://schemas.microsoft.com/office/drawing/2014/main" xmlns="" val="10001"/>
                  </a:ext>
                </a:extLst>
              </a:tr>
              <a:tr h="464128">
                <a:tc>
                  <a:txBody>
                    <a:bodyPr/>
                    <a:lstStyle/>
                    <a:p>
                      <a:pPr algn="ctr"/>
                      <a:r>
                        <a:rPr lang="en-US" sz="1800" dirty="0"/>
                        <a:t>2</a:t>
                      </a:r>
                    </a:p>
                  </a:txBody>
                  <a:tcPr marL="51435" marR="51435" marT="25718" marB="25718"/>
                </a:tc>
                <a:tc>
                  <a:txBody>
                    <a:bodyPr/>
                    <a:lstStyle/>
                    <a:p>
                      <a:pPr algn="ctr"/>
                      <a:r>
                        <a:rPr lang="en-US" sz="1800" dirty="0"/>
                        <a:t>Toyota</a:t>
                      </a:r>
                    </a:p>
                  </a:txBody>
                  <a:tcPr marL="51435" marR="51435" marT="25718" marB="257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Automotive</a:t>
                      </a:r>
                    </a:p>
                  </a:txBody>
                  <a:tcPr marL="51435" marR="51435" marT="25718" marB="25718"/>
                </a:tc>
                <a:tc>
                  <a:txBody>
                    <a:bodyPr/>
                    <a:lstStyle/>
                    <a:p>
                      <a:pPr algn="ctr"/>
                      <a:r>
                        <a:rPr lang="en-US" sz="1100" dirty="0"/>
                        <a:t>+0.3</a:t>
                      </a:r>
                    </a:p>
                  </a:txBody>
                  <a:tcPr marL="51435" marR="51435" marT="25718" marB="25718"/>
                </a:tc>
                <a:extLst>
                  <a:ext uri="{0D108BD9-81ED-4DB2-BD59-A6C34878D82A}">
                    <a16:rowId xmlns:a16="http://schemas.microsoft.com/office/drawing/2014/main" xmlns="" val="10002"/>
                  </a:ext>
                </a:extLst>
              </a:tr>
              <a:tr h="464128">
                <a:tc>
                  <a:txBody>
                    <a:bodyPr/>
                    <a:lstStyle/>
                    <a:p>
                      <a:pPr algn="ctr"/>
                      <a:r>
                        <a:rPr lang="en-US" sz="1800" dirty="0"/>
                        <a:t>3</a:t>
                      </a:r>
                    </a:p>
                  </a:txBody>
                  <a:tcPr marL="51435" marR="51435" marT="25718" marB="25718"/>
                </a:tc>
                <a:tc>
                  <a:txBody>
                    <a:bodyPr/>
                    <a:lstStyle/>
                    <a:p>
                      <a:pPr algn="ctr"/>
                      <a:r>
                        <a:rPr lang="en-US" sz="1800" dirty="0"/>
                        <a:t>Honda</a:t>
                      </a:r>
                    </a:p>
                  </a:txBody>
                  <a:tcPr marL="51435" marR="51435" marT="25718" marB="25718"/>
                </a:tc>
                <a:tc>
                  <a:txBody>
                    <a:bodyPr/>
                    <a:lstStyle/>
                    <a:p>
                      <a:pPr algn="ctr"/>
                      <a:r>
                        <a:rPr lang="en-US" sz="1100" dirty="0"/>
                        <a:t>Automotive</a:t>
                      </a:r>
                    </a:p>
                  </a:txBody>
                  <a:tcPr marL="51435" marR="51435" marT="25718" marB="25718"/>
                </a:tc>
                <a:tc>
                  <a:txBody>
                    <a:bodyPr/>
                    <a:lstStyle/>
                    <a:p>
                      <a:pPr algn="ctr"/>
                      <a:r>
                        <a:rPr lang="en-US" sz="1100" dirty="0"/>
                        <a:t>+1.8</a:t>
                      </a:r>
                    </a:p>
                  </a:txBody>
                  <a:tcPr marL="51435" marR="51435" marT="25718" marB="25718"/>
                </a:tc>
                <a:extLst>
                  <a:ext uri="{0D108BD9-81ED-4DB2-BD59-A6C34878D82A}">
                    <a16:rowId xmlns:a16="http://schemas.microsoft.com/office/drawing/2014/main" xmlns="" val="10003"/>
                  </a:ext>
                </a:extLst>
              </a:tr>
              <a:tr h="464128">
                <a:tc>
                  <a:txBody>
                    <a:bodyPr/>
                    <a:lstStyle/>
                    <a:p>
                      <a:pPr algn="ctr"/>
                      <a:r>
                        <a:rPr lang="en-US" sz="1800" dirty="0"/>
                        <a:t>4</a:t>
                      </a:r>
                    </a:p>
                  </a:txBody>
                  <a:tcPr marL="51435" marR="51435" marT="25718" marB="25718"/>
                </a:tc>
                <a:tc>
                  <a:txBody>
                    <a:bodyPr/>
                    <a:lstStyle/>
                    <a:p>
                      <a:pPr algn="ctr"/>
                      <a:r>
                        <a:rPr lang="en-US" sz="1800" dirty="0"/>
                        <a:t>Nissan</a:t>
                      </a:r>
                    </a:p>
                  </a:txBody>
                  <a:tcPr marL="51435" marR="51435" marT="25718" marB="25718"/>
                </a:tc>
                <a:tc>
                  <a:txBody>
                    <a:bodyPr/>
                    <a:lstStyle/>
                    <a:p>
                      <a:pPr algn="ctr"/>
                      <a:r>
                        <a:rPr lang="en-US" sz="1100" dirty="0"/>
                        <a:t>Automotive</a:t>
                      </a:r>
                    </a:p>
                  </a:txBody>
                  <a:tcPr marL="51435" marR="51435" marT="25718" marB="25718"/>
                </a:tc>
                <a:tc>
                  <a:txBody>
                    <a:bodyPr/>
                    <a:lstStyle/>
                    <a:p>
                      <a:pPr algn="ctr"/>
                      <a:r>
                        <a:rPr lang="en-US" sz="1100" dirty="0"/>
                        <a:t>+6.6</a:t>
                      </a:r>
                    </a:p>
                  </a:txBody>
                  <a:tcPr marL="51435" marR="51435" marT="25718" marB="25718"/>
                </a:tc>
                <a:extLst>
                  <a:ext uri="{0D108BD9-81ED-4DB2-BD59-A6C34878D82A}">
                    <a16:rowId xmlns:a16="http://schemas.microsoft.com/office/drawing/2014/main" xmlns="" val="10004"/>
                  </a:ext>
                </a:extLst>
              </a:tr>
              <a:tr h="464128">
                <a:tc>
                  <a:txBody>
                    <a:bodyPr/>
                    <a:lstStyle/>
                    <a:p>
                      <a:pPr algn="ctr"/>
                      <a:r>
                        <a:rPr lang="en-US" sz="1800" dirty="0"/>
                        <a:t>5</a:t>
                      </a:r>
                    </a:p>
                  </a:txBody>
                  <a:tcPr marL="51435" marR="51435" marT="25718" marB="25718"/>
                </a:tc>
                <a:tc>
                  <a:txBody>
                    <a:bodyPr/>
                    <a:lstStyle/>
                    <a:p>
                      <a:pPr algn="ctr"/>
                      <a:r>
                        <a:rPr lang="en-US" sz="1800" dirty="0"/>
                        <a:t>Panasonic</a:t>
                      </a:r>
                    </a:p>
                  </a:txBody>
                  <a:tcPr marL="51435" marR="51435" marT="25718" marB="25718"/>
                </a:tc>
                <a:tc>
                  <a:txBody>
                    <a:bodyPr/>
                    <a:lstStyle/>
                    <a:p>
                      <a:pPr algn="ctr"/>
                      <a:r>
                        <a:rPr lang="en-US" sz="1100" dirty="0"/>
                        <a:t>Electronics</a:t>
                      </a:r>
                    </a:p>
                  </a:txBody>
                  <a:tcPr marL="51435" marR="51435" marT="25718" marB="25718"/>
                </a:tc>
                <a:tc>
                  <a:txBody>
                    <a:bodyPr/>
                    <a:lstStyle/>
                    <a:p>
                      <a:pPr algn="ctr"/>
                      <a:r>
                        <a:rPr lang="en-US" sz="1100" dirty="0"/>
                        <a:t>+13.9</a:t>
                      </a:r>
                    </a:p>
                  </a:txBody>
                  <a:tcPr marL="51435" marR="51435" marT="25718" marB="25718"/>
                </a:tc>
                <a:extLst>
                  <a:ext uri="{0D108BD9-81ED-4DB2-BD59-A6C34878D82A}">
                    <a16:rowId xmlns:a16="http://schemas.microsoft.com/office/drawing/2014/main" xmlns="" val="10005"/>
                  </a:ext>
                </a:extLst>
              </a:tr>
              <a:tr h="464128">
                <a:tc>
                  <a:txBody>
                    <a:bodyPr/>
                    <a:lstStyle/>
                    <a:p>
                      <a:pPr algn="ctr"/>
                      <a:r>
                        <a:rPr lang="en-US" sz="1800" dirty="0"/>
                        <a:t>6</a:t>
                      </a:r>
                    </a:p>
                  </a:txBody>
                  <a:tcPr marL="51435" marR="51435" marT="25718" marB="25718"/>
                </a:tc>
                <a:tc>
                  <a:txBody>
                    <a:bodyPr/>
                    <a:lstStyle/>
                    <a:p>
                      <a:pPr algn="ctr"/>
                      <a:r>
                        <a:rPr lang="en-US" sz="1800" dirty="0"/>
                        <a:t>Nokia</a:t>
                      </a:r>
                    </a:p>
                  </a:txBody>
                  <a:tcPr marL="51435" marR="51435" marT="25718" marB="25718"/>
                </a:tc>
                <a:tc>
                  <a:txBody>
                    <a:bodyPr/>
                    <a:lstStyle/>
                    <a:p>
                      <a:pPr algn="ctr"/>
                      <a:r>
                        <a:rPr lang="en-US" sz="1100" dirty="0"/>
                        <a:t>Electronics</a:t>
                      </a:r>
                    </a:p>
                  </a:txBody>
                  <a:tcPr marL="51435" marR="51435" marT="25718" marB="25718"/>
                </a:tc>
                <a:tc>
                  <a:txBody>
                    <a:bodyPr/>
                    <a:lstStyle/>
                    <a:p>
                      <a:pPr algn="ctr"/>
                      <a:r>
                        <a:rPr lang="en-US" sz="1100" dirty="0"/>
                        <a:t>+19.0</a:t>
                      </a:r>
                    </a:p>
                  </a:txBody>
                  <a:tcPr marL="51435" marR="51435" marT="25718" marB="25718"/>
                </a:tc>
                <a:extLst>
                  <a:ext uri="{0D108BD9-81ED-4DB2-BD59-A6C34878D82A}">
                    <a16:rowId xmlns:a16="http://schemas.microsoft.com/office/drawing/2014/main" xmlns="" val="10006"/>
                  </a:ext>
                </a:extLst>
              </a:tr>
              <a:tr h="464128">
                <a:tc>
                  <a:txBody>
                    <a:bodyPr/>
                    <a:lstStyle/>
                    <a:p>
                      <a:pPr algn="ctr"/>
                      <a:r>
                        <a:rPr lang="en-US" sz="1800" dirty="0"/>
                        <a:t>7</a:t>
                      </a:r>
                    </a:p>
                  </a:txBody>
                  <a:tcPr marL="51435" marR="51435" marT="25718" marB="25718"/>
                </a:tc>
                <a:tc>
                  <a:txBody>
                    <a:bodyPr/>
                    <a:lstStyle/>
                    <a:p>
                      <a:pPr algn="ctr"/>
                      <a:r>
                        <a:rPr lang="en-US" sz="1800" dirty="0"/>
                        <a:t>Sony</a:t>
                      </a:r>
                    </a:p>
                  </a:txBody>
                  <a:tcPr marL="51435" marR="51435" marT="25718" marB="25718"/>
                </a:tc>
                <a:tc>
                  <a:txBody>
                    <a:bodyPr/>
                    <a:lstStyle/>
                    <a:p>
                      <a:pPr algn="ctr"/>
                      <a:r>
                        <a:rPr lang="en-US" sz="1100" dirty="0"/>
                        <a:t>Electronics</a:t>
                      </a:r>
                    </a:p>
                  </a:txBody>
                  <a:tcPr marL="51435" marR="51435" marT="25718" marB="25718"/>
                </a:tc>
                <a:tc>
                  <a:txBody>
                    <a:bodyPr/>
                    <a:lstStyle/>
                    <a:p>
                      <a:pPr algn="ctr"/>
                      <a:r>
                        <a:rPr lang="en-US" sz="1100" dirty="0"/>
                        <a:t>+10.7</a:t>
                      </a:r>
                    </a:p>
                  </a:txBody>
                  <a:tcPr marL="51435" marR="51435" marT="25718" marB="25718"/>
                </a:tc>
                <a:extLst>
                  <a:ext uri="{0D108BD9-81ED-4DB2-BD59-A6C34878D82A}">
                    <a16:rowId xmlns:a16="http://schemas.microsoft.com/office/drawing/2014/main" xmlns="" val="10007"/>
                  </a:ext>
                </a:extLst>
              </a:tr>
              <a:tr h="464128">
                <a:tc>
                  <a:txBody>
                    <a:bodyPr/>
                    <a:lstStyle/>
                    <a:p>
                      <a:pPr algn="ctr"/>
                      <a:r>
                        <a:rPr lang="en-US" sz="1800" dirty="0"/>
                        <a:t>8</a:t>
                      </a:r>
                    </a:p>
                  </a:txBody>
                  <a:tcPr marL="51435" marR="51435" marT="25718" marB="25718"/>
                </a:tc>
                <a:tc>
                  <a:txBody>
                    <a:bodyPr/>
                    <a:lstStyle/>
                    <a:p>
                      <a:pPr algn="ctr"/>
                      <a:r>
                        <a:rPr lang="en-US" sz="1800" dirty="0"/>
                        <a:t>Adidas</a:t>
                      </a:r>
                    </a:p>
                  </a:txBody>
                  <a:tcPr marL="51435" marR="51435" marT="25718" marB="25718"/>
                </a:tc>
                <a:tc>
                  <a:txBody>
                    <a:bodyPr/>
                    <a:lstStyle/>
                    <a:p>
                      <a:pPr algn="ctr"/>
                      <a:r>
                        <a:rPr lang="en-US" sz="1100" dirty="0"/>
                        <a:t>Sporting Goods</a:t>
                      </a:r>
                    </a:p>
                  </a:txBody>
                  <a:tcPr marL="51435" marR="51435" marT="25718" marB="25718"/>
                </a:tc>
                <a:tc>
                  <a:txBody>
                    <a:bodyPr/>
                    <a:lstStyle/>
                    <a:p>
                      <a:pPr algn="ctr"/>
                      <a:r>
                        <a:rPr lang="en-US" sz="1100" dirty="0"/>
                        <a:t>+6.1</a:t>
                      </a:r>
                    </a:p>
                  </a:txBody>
                  <a:tcPr marL="51435" marR="51435" marT="25718" marB="25718"/>
                </a:tc>
                <a:extLst>
                  <a:ext uri="{0D108BD9-81ED-4DB2-BD59-A6C34878D82A}">
                    <a16:rowId xmlns:a16="http://schemas.microsoft.com/office/drawing/2014/main" xmlns="" val="10008"/>
                  </a:ext>
                </a:extLst>
              </a:tr>
              <a:tr h="464128">
                <a:tc>
                  <a:txBody>
                    <a:bodyPr/>
                    <a:lstStyle/>
                    <a:p>
                      <a:pPr algn="ctr"/>
                      <a:r>
                        <a:rPr lang="en-US" sz="1800" dirty="0"/>
                        <a:t>9</a:t>
                      </a:r>
                    </a:p>
                  </a:txBody>
                  <a:tcPr marL="51435" marR="51435" marT="25718" marB="25718"/>
                </a:tc>
                <a:tc>
                  <a:txBody>
                    <a:bodyPr/>
                    <a:lstStyle/>
                    <a:p>
                      <a:pPr algn="ctr"/>
                      <a:r>
                        <a:rPr lang="en-US" sz="1800" dirty="0"/>
                        <a:t>Danone</a:t>
                      </a:r>
                    </a:p>
                  </a:txBody>
                  <a:tcPr marL="51435" marR="51435" marT="25718" marB="25718"/>
                </a:tc>
                <a:tc>
                  <a:txBody>
                    <a:bodyPr/>
                    <a:lstStyle/>
                    <a:p>
                      <a:pPr algn="ctr"/>
                      <a:r>
                        <a:rPr lang="en-US" sz="1100" dirty="0"/>
                        <a:t>FMCG</a:t>
                      </a:r>
                    </a:p>
                  </a:txBody>
                  <a:tcPr marL="51435" marR="51435" marT="25718" marB="25718"/>
                </a:tc>
                <a:tc>
                  <a:txBody>
                    <a:bodyPr/>
                    <a:lstStyle/>
                    <a:p>
                      <a:pPr algn="ctr"/>
                      <a:r>
                        <a:rPr lang="en-US" sz="1100" dirty="0"/>
                        <a:t>-1.3</a:t>
                      </a:r>
                    </a:p>
                  </a:txBody>
                  <a:tcPr marL="51435" marR="51435" marT="25718" marB="25718"/>
                </a:tc>
                <a:extLst>
                  <a:ext uri="{0D108BD9-81ED-4DB2-BD59-A6C34878D82A}">
                    <a16:rowId xmlns:a16="http://schemas.microsoft.com/office/drawing/2014/main" xmlns="" val="10009"/>
                  </a:ext>
                </a:extLst>
              </a:tr>
              <a:tr h="464128">
                <a:tc>
                  <a:txBody>
                    <a:bodyPr/>
                    <a:lstStyle/>
                    <a:p>
                      <a:pPr algn="ctr"/>
                      <a:r>
                        <a:rPr lang="en-US" sz="1800" dirty="0"/>
                        <a:t>10</a:t>
                      </a:r>
                    </a:p>
                  </a:txBody>
                  <a:tcPr marL="51435" marR="51435" marT="25718" marB="25718"/>
                </a:tc>
                <a:tc>
                  <a:txBody>
                    <a:bodyPr/>
                    <a:lstStyle/>
                    <a:p>
                      <a:pPr algn="ctr"/>
                      <a:r>
                        <a:rPr lang="en-US" sz="1800" dirty="0"/>
                        <a:t>Dell</a:t>
                      </a:r>
                    </a:p>
                  </a:txBody>
                  <a:tcPr marL="51435" marR="51435" marT="25718" marB="25718"/>
                </a:tc>
                <a:tc>
                  <a:txBody>
                    <a:bodyPr/>
                    <a:lstStyle/>
                    <a:p>
                      <a:pPr algn="ctr"/>
                      <a:r>
                        <a:rPr lang="en-US" sz="1100" dirty="0"/>
                        <a:t>Technology</a:t>
                      </a:r>
                    </a:p>
                  </a:txBody>
                  <a:tcPr marL="51435" marR="51435" marT="25718" marB="25718"/>
                </a:tc>
                <a:tc>
                  <a:txBody>
                    <a:bodyPr/>
                    <a:lstStyle/>
                    <a:p>
                      <a:pPr algn="ctr"/>
                      <a:r>
                        <a:rPr lang="en-US" sz="1100" dirty="0"/>
                        <a:t>-16.9</a:t>
                      </a:r>
                    </a:p>
                  </a:txBody>
                  <a:tcPr marL="51435" marR="51435" marT="25718" marB="25718"/>
                </a:tc>
                <a:extLst>
                  <a:ext uri="{0D108BD9-81ED-4DB2-BD59-A6C34878D82A}">
                    <a16:rowId xmlns:a16="http://schemas.microsoft.com/office/drawing/2014/main" xmlns="" val="10010"/>
                  </a:ext>
                </a:extLst>
              </a:tr>
            </a:tbl>
          </a:graphicData>
        </a:graphic>
      </p:graphicFrame>
      <p:sp>
        <p:nvSpPr>
          <p:cNvPr id="6" name="Rectangle 5"/>
          <p:cNvSpPr/>
          <p:nvPr/>
        </p:nvSpPr>
        <p:spPr>
          <a:xfrm>
            <a:off x="6705600" y="6248401"/>
            <a:ext cx="340995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p>
        </p:txBody>
      </p:sp>
    </p:spTree>
    <p:extLst>
      <p:ext uri="{BB962C8B-B14F-4D97-AF65-F5344CB8AC3E}">
        <p14:creationId xmlns:p14="http://schemas.microsoft.com/office/powerpoint/2010/main" val="40096866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0026" y="228600"/>
            <a:ext cx="4629150" cy="642938"/>
          </a:xfrm>
        </p:spPr>
        <p:txBody>
          <a:bodyPr/>
          <a:lstStyle/>
          <a:p>
            <a:r>
              <a:rPr lang="en-US" sz="3000" dirty="0">
                <a:solidFill>
                  <a:srgbClr val="800000"/>
                </a:solidFill>
              </a:rPr>
              <a:t>Selected Best Global Green Brands - 2014</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0947237"/>
              </p:ext>
            </p:extLst>
          </p:nvPr>
        </p:nvGraphicFramePr>
        <p:xfrm>
          <a:off x="3581400" y="990601"/>
          <a:ext cx="5715000" cy="5105397"/>
        </p:xfrm>
        <a:graphic>
          <a:graphicData uri="http://schemas.openxmlformats.org/drawingml/2006/table">
            <a:tbl>
              <a:tblPr firstRow="1" bandRow="1">
                <a:tableStyleId>{5C22544A-7EE6-4342-B048-85BDC9FD1C3A}</a:tableStyleId>
              </a:tblPr>
              <a:tblGrid>
                <a:gridCol w="932657">
                  <a:extLst>
                    <a:ext uri="{9D8B030D-6E8A-4147-A177-3AD203B41FA5}">
                      <a16:colId xmlns:a16="http://schemas.microsoft.com/office/drawing/2014/main" xmlns="" val="20000"/>
                    </a:ext>
                  </a:extLst>
                </a:gridCol>
                <a:gridCol w="1924843">
                  <a:extLst>
                    <a:ext uri="{9D8B030D-6E8A-4147-A177-3AD203B41FA5}">
                      <a16:colId xmlns:a16="http://schemas.microsoft.com/office/drawing/2014/main" xmlns="" val="20001"/>
                    </a:ext>
                  </a:extLst>
                </a:gridCol>
                <a:gridCol w="1964531">
                  <a:extLst>
                    <a:ext uri="{9D8B030D-6E8A-4147-A177-3AD203B41FA5}">
                      <a16:colId xmlns:a16="http://schemas.microsoft.com/office/drawing/2014/main" xmlns="" val="20002"/>
                    </a:ext>
                  </a:extLst>
                </a:gridCol>
                <a:gridCol w="892969">
                  <a:extLst>
                    <a:ext uri="{9D8B030D-6E8A-4147-A177-3AD203B41FA5}">
                      <a16:colId xmlns:a16="http://schemas.microsoft.com/office/drawing/2014/main" xmlns="" val="20003"/>
                    </a:ext>
                  </a:extLst>
                </a:gridCol>
              </a:tblGrid>
              <a:tr h="432063">
                <a:tc>
                  <a:txBody>
                    <a:bodyPr/>
                    <a:lstStyle/>
                    <a:p>
                      <a:pPr algn="ctr"/>
                      <a:r>
                        <a:rPr lang="en-US" sz="1800" dirty="0">
                          <a:solidFill>
                            <a:schemeClr val="tx1"/>
                          </a:solidFill>
                        </a:rPr>
                        <a:t>Rank</a:t>
                      </a:r>
                    </a:p>
                  </a:txBody>
                  <a:tcPr marL="51435" marR="51435" marT="25718" marB="25718"/>
                </a:tc>
                <a:tc>
                  <a:txBody>
                    <a:bodyPr/>
                    <a:lstStyle/>
                    <a:p>
                      <a:pPr algn="ctr"/>
                      <a:r>
                        <a:rPr lang="en-US" sz="1800" dirty="0">
                          <a:solidFill>
                            <a:schemeClr val="tx1"/>
                          </a:solidFill>
                        </a:rPr>
                        <a:t>Brand</a:t>
                      </a:r>
                    </a:p>
                  </a:txBody>
                  <a:tcPr marL="51435" marR="51435" marT="25718" marB="25718"/>
                </a:tc>
                <a:tc>
                  <a:txBody>
                    <a:bodyPr/>
                    <a:lstStyle/>
                    <a:p>
                      <a:pPr algn="ctr"/>
                      <a:r>
                        <a:rPr lang="en-US" sz="1800" dirty="0">
                          <a:solidFill>
                            <a:schemeClr val="tx1"/>
                          </a:solidFill>
                        </a:rPr>
                        <a:t>Industry</a:t>
                      </a:r>
                    </a:p>
                  </a:txBody>
                  <a:tcPr marL="51435" marR="51435" marT="25718" marB="25718"/>
                </a:tc>
                <a:tc>
                  <a:txBody>
                    <a:bodyPr/>
                    <a:lstStyle/>
                    <a:p>
                      <a:pPr algn="ctr"/>
                      <a:r>
                        <a:rPr lang="en-US" sz="1800" dirty="0">
                          <a:solidFill>
                            <a:schemeClr val="tx1"/>
                          </a:solidFill>
                        </a:rPr>
                        <a:t>Gap</a:t>
                      </a:r>
                    </a:p>
                  </a:txBody>
                  <a:tcPr marL="51435" marR="51435" marT="25718" marB="25718"/>
                </a:tc>
                <a:extLst>
                  <a:ext uri="{0D108BD9-81ED-4DB2-BD59-A6C34878D82A}">
                    <a16:rowId xmlns:a16="http://schemas.microsoft.com/office/drawing/2014/main" xmlns="" val="10000"/>
                  </a:ext>
                </a:extLst>
              </a:tr>
              <a:tr h="432063">
                <a:tc>
                  <a:txBody>
                    <a:bodyPr/>
                    <a:lstStyle/>
                    <a:p>
                      <a:pPr algn="ctr"/>
                      <a:r>
                        <a:rPr lang="en-US" sz="1800" dirty="0"/>
                        <a:t>21</a:t>
                      </a:r>
                    </a:p>
                  </a:txBody>
                  <a:tcPr marL="51435" marR="51435" marT="25718" marB="25718"/>
                </a:tc>
                <a:tc>
                  <a:txBody>
                    <a:bodyPr/>
                    <a:lstStyle/>
                    <a:p>
                      <a:r>
                        <a:rPr lang="en-US" sz="1800" dirty="0"/>
                        <a:t>Apple</a:t>
                      </a:r>
                    </a:p>
                  </a:txBody>
                  <a:tcPr marL="51435" marR="51435" marT="25718" marB="25718"/>
                </a:tc>
                <a:tc>
                  <a:txBody>
                    <a:bodyPr/>
                    <a:lstStyle/>
                    <a:p>
                      <a:r>
                        <a:rPr lang="en-US" sz="1100" dirty="0"/>
                        <a:t>Technology</a:t>
                      </a:r>
                    </a:p>
                  </a:txBody>
                  <a:tcPr marL="51435" marR="51435" marT="25718" marB="25718"/>
                </a:tc>
                <a:tc>
                  <a:txBody>
                    <a:bodyPr/>
                    <a:lstStyle/>
                    <a:p>
                      <a:r>
                        <a:rPr lang="en-US" sz="1100" dirty="0"/>
                        <a:t>-1.1</a:t>
                      </a:r>
                    </a:p>
                  </a:txBody>
                  <a:tcPr marL="51435" marR="51435" marT="25718" marB="25718"/>
                </a:tc>
                <a:extLst>
                  <a:ext uri="{0D108BD9-81ED-4DB2-BD59-A6C34878D82A}">
                    <a16:rowId xmlns:a16="http://schemas.microsoft.com/office/drawing/2014/main" xmlns="" val="10001"/>
                  </a:ext>
                </a:extLst>
              </a:tr>
              <a:tr h="784767">
                <a:tc>
                  <a:txBody>
                    <a:bodyPr/>
                    <a:lstStyle/>
                    <a:p>
                      <a:pPr algn="ctr"/>
                      <a:r>
                        <a:rPr lang="en-US" sz="1800" dirty="0"/>
                        <a:t>23</a:t>
                      </a:r>
                    </a:p>
                  </a:txBody>
                  <a:tcPr marL="51435" marR="51435" marT="25718" marB="25718"/>
                </a:tc>
                <a:tc>
                  <a:txBody>
                    <a:bodyPr/>
                    <a:lstStyle/>
                    <a:p>
                      <a:r>
                        <a:rPr lang="en-US" sz="1800" dirty="0"/>
                        <a:t>General Electric</a:t>
                      </a:r>
                    </a:p>
                  </a:txBody>
                  <a:tcPr marL="51435" marR="51435" marT="25718" marB="25718"/>
                </a:tc>
                <a:tc>
                  <a:txBody>
                    <a:bodyPr/>
                    <a:lstStyle/>
                    <a:p>
                      <a:r>
                        <a:rPr lang="en-US" sz="1100" dirty="0"/>
                        <a:t>Capital Goods</a:t>
                      </a:r>
                    </a:p>
                  </a:txBody>
                  <a:tcPr marL="51435" marR="51435" marT="25718" marB="25718"/>
                </a:tc>
                <a:tc>
                  <a:txBody>
                    <a:bodyPr/>
                    <a:lstStyle/>
                    <a:p>
                      <a:r>
                        <a:rPr lang="en-US" sz="1100" dirty="0"/>
                        <a:t>-1.8</a:t>
                      </a:r>
                    </a:p>
                  </a:txBody>
                  <a:tcPr marL="51435" marR="51435" marT="25718" marB="25718"/>
                </a:tc>
                <a:extLst>
                  <a:ext uri="{0D108BD9-81ED-4DB2-BD59-A6C34878D82A}">
                    <a16:rowId xmlns:a16="http://schemas.microsoft.com/office/drawing/2014/main" xmlns="" val="10002"/>
                  </a:ext>
                </a:extLst>
              </a:tr>
              <a:tr h="432063">
                <a:tc>
                  <a:txBody>
                    <a:bodyPr/>
                    <a:lstStyle/>
                    <a:p>
                      <a:pPr algn="ctr"/>
                      <a:r>
                        <a:rPr lang="en-US" sz="1800" dirty="0"/>
                        <a:t>32</a:t>
                      </a:r>
                    </a:p>
                  </a:txBody>
                  <a:tcPr marL="51435" marR="51435" marT="25718" marB="25718"/>
                </a:tc>
                <a:tc>
                  <a:txBody>
                    <a:bodyPr/>
                    <a:lstStyle/>
                    <a:p>
                      <a:r>
                        <a:rPr lang="en-US" sz="1800" dirty="0"/>
                        <a:t>Chevrolet</a:t>
                      </a:r>
                    </a:p>
                  </a:txBody>
                  <a:tcPr marL="51435" marR="51435" marT="25718" marB="25718"/>
                </a:tc>
                <a:tc>
                  <a:txBody>
                    <a:bodyPr/>
                    <a:lstStyle/>
                    <a:p>
                      <a:r>
                        <a:rPr lang="en-US" sz="1100" dirty="0"/>
                        <a:t>Automotive</a:t>
                      </a:r>
                    </a:p>
                  </a:txBody>
                  <a:tcPr marL="51435" marR="51435" marT="25718" marB="25718"/>
                </a:tc>
                <a:tc>
                  <a:txBody>
                    <a:bodyPr/>
                    <a:lstStyle/>
                    <a:p>
                      <a:r>
                        <a:rPr lang="en-US" sz="1100" dirty="0"/>
                        <a:t>-2.9</a:t>
                      </a:r>
                    </a:p>
                  </a:txBody>
                  <a:tcPr marL="51435" marR="51435" marT="25718" marB="25718"/>
                </a:tc>
                <a:extLst>
                  <a:ext uri="{0D108BD9-81ED-4DB2-BD59-A6C34878D82A}">
                    <a16:rowId xmlns:a16="http://schemas.microsoft.com/office/drawing/2014/main" xmlns="" val="10003"/>
                  </a:ext>
                </a:extLst>
              </a:tr>
              <a:tr h="432063">
                <a:tc>
                  <a:txBody>
                    <a:bodyPr/>
                    <a:lstStyle/>
                    <a:p>
                      <a:pPr algn="ctr"/>
                      <a:r>
                        <a:rPr lang="en-US" sz="1800" dirty="0"/>
                        <a:t>37</a:t>
                      </a:r>
                    </a:p>
                  </a:txBody>
                  <a:tcPr marL="51435" marR="51435" marT="25718" marB="25718"/>
                </a:tc>
                <a:tc>
                  <a:txBody>
                    <a:bodyPr/>
                    <a:lstStyle/>
                    <a:p>
                      <a:r>
                        <a:rPr lang="en-US" sz="1800" dirty="0"/>
                        <a:t>Starbucks</a:t>
                      </a:r>
                    </a:p>
                  </a:txBody>
                  <a:tcPr marL="51435" marR="51435" marT="25718" marB="2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Restaurants</a:t>
                      </a:r>
                    </a:p>
                  </a:txBody>
                  <a:tcPr marL="51435" marR="51435" marT="25718" marB="25718"/>
                </a:tc>
                <a:tc>
                  <a:txBody>
                    <a:bodyPr/>
                    <a:lstStyle/>
                    <a:p>
                      <a:r>
                        <a:rPr lang="en-US" sz="1100" dirty="0"/>
                        <a:t>-2.0</a:t>
                      </a:r>
                    </a:p>
                  </a:txBody>
                  <a:tcPr marL="51435" marR="51435" marT="25718" marB="25718"/>
                </a:tc>
                <a:extLst>
                  <a:ext uri="{0D108BD9-81ED-4DB2-BD59-A6C34878D82A}">
                    <a16:rowId xmlns:a16="http://schemas.microsoft.com/office/drawing/2014/main" xmlns="" val="10004"/>
                  </a:ext>
                </a:extLst>
              </a:tr>
              <a:tr h="432063">
                <a:tc>
                  <a:txBody>
                    <a:bodyPr/>
                    <a:lstStyle/>
                    <a:p>
                      <a:pPr algn="ctr"/>
                      <a:r>
                        <a:rPr lang="en-US" sz="1800" dirty="0"/>
                        <a:t>38</a:t>
                      </a:r>
                    </a:p>
                  </a:txBody>
                  <a:tcPr marL="51435" marR="51435" marT="25718" marB="25718"/>
                </a:tc>
                <a:tc>
                  <a:txBody>
                    <a:bodyPr/>
                    <a:lstStyle/>
                    <a:p>
                      <a:r>
                        <a:rPr lang="en-US" sz="1800" dirty="0"/>
                        <a:t>Kellogg’s</a:t>
                      </a:r>
                    </a:p>
                  </a:txBody>
                  <a:tcPr marL="51435" marR="51435" marT="25718" marB="25718"/>
                </a:tc>
                <a:tc>
                  <a:txBody>
                    <a:bodyPr/>
                    <a:lstStyle/>
                    <a:p>
                      <a:r>
                        <a:rPr lang="en-US" sz="1100" dirty="0"/>
                        <a:t>FMCG</a:t>
                      </a:r>
                    </a:p>
                  </a:txBody>
                  <a:tcPr marL="51435" marR="51435" marT="25718" marB="25718"/>
                </a:tc>
                <a:tc>
                  <a:txBody>
                    <a:bodyPr/>
                    <a:lstStyle/>
                    <a:p>
                      <a:r>
                        <a:rPr lang="en-US" sz="1100" dirty="0"/>
                        <a:t>-6.0</a:t>
                      </a:r>
                    </a:p>
                  </a:txBody>
                  <a:tcPr marL="51435" marR="51435" marT="25718" marB="25718"/>
                </a:tc>
                <a:extLst>
                  <a:ext uri="{0D108BD9-81ED-4DB2-BD59-A6C34878D82A}">
                    <a16:rowId xmlns:a16="http://schemas.microsoft.com/office/drawing/2014/main" xmlns="" val="10005"/>
                  </a:ext>
                </a:extLst>
              </a:tr>
              <a:tr h="432063">
                <a:tc>
                  <a:txBody>
                    <a:bodyPr/>
                    <a:lstStyle/>
                    <a:p>
                      <a:pPr algn="ctr"/>
                      <a:r>
                        <a:rPr lang="en-US" sz="1800" dirty="0"/>
                        <a:t>41</a:t>
                      </a:r>
                    </a:p>
                  </a:txBody>
                  <a:tcPr marL="51435" marR="51435" marT="25718" marB="25718"/>
                </a:tc>
                <a:tc>
                  <a:txBody>
                    <a:bodyPr/>
                    <a:lstStyle/>
                    <a:p>
                      <a:r>
                        <a:rPr lang="en-US" sz="1800" dirty="0"/>
                        <a:t>Microsoft</a:t>
                      </a:r>
                    </a:p>
                  </a:txBody>
                  <a:tcPr marL="51435" marR="51435" marT="25718" marB="25718"/>
                </a:tc>
                <a:tc>
                  <a:txBody>
                    <a:bodyPr/>
                    <a:lstStyle/>
                    <a:p>
                      <a:r>
                        <a:rPr lang="en-US" sz="1100" dirty="0"/>
                        <a:t>Technology</a:t>
                      </a:r>
                    </a:p>
                  </a:txBody>
                  <a:tcPr marL="51435" marR="51435" marT="25718" marB="25718"/>
                </a:tc>
                <a:tc>
                  <a:txBody>
                    <a:bodyPr/>
                    <a:lstStyle/>
                    <a:p>
                      <a:r>
                        <a:rPr lang="en-US" sz="1100" dirty="0"/>
                        <a:t>-9.1</a:t>
                      </a:r>
                    </a:p>
                  </a:txBody>
                  <a:tcPr marL="51435" marR="51435" marT="25718" marB="25718"/>
                </a:tc>
                <a:extLst>
                  <a:ext uri="{0D108BD9-81ED-4DB2-BD59-A6C34878D82A}">
                    <a16:rowId xmlns:a16="http://schemas.microsoft.com/office/drawing/2014/main" xmlns="" val="10006"/>
                  </a:ext>
                </a:extLst>
              </a:tr>
              <a:tr h="432063">
                <a:tc>
                  <a:txBody>
                    <a:bodyPr/>
                    <a:lstStyle/>
                    <a:p>
                      <a:pPr algn="ctr"/>
                      <a:r>
                        <a:rPr lang="en-US" sz="1800" dirty="0"/>
                        <a:t>43</a:t>
                      </a:r>
                    </a:p>
                  </a:txBody>
                  <a:tcPr marL="51435" marR="51435" marT="25718" marB="25718"/>
                </a:tc>
                <a:tc>
                  <a:txBody>
                    <a:bodyPr/>
                    <a:lstStyle/>
                    <a:p>
                      <a:r>
                        <a:rPr lang="en-US" sz="1800" dirty="0"/>
                        <a:t>McDonalds</a:t>
                      </a:r>
                    </a:p>
                  </a:txBody>
                  <a:tcPr marL="51435" marR="51435" marT="25718" marB="25718"/>
                </a:tc>
                <a:tc>
                  <a:txBody>
                    <a:bodyPr/>
                    <a:lstStyle/>
                    <a:p>
                      <a:r>
                        <a:rPr lang="en-US" sz="1100" dirty="0"/>
                        <a:t>Restaurants</a:t>
                      </a:r>
                    </a:p>
                  </a:txBody>
                  <a:tcPr marL="51435" marR="51435" marT="25718" marB="25718"/>
                </a:tc>
                <a:tc>
                  <a:txBody>
                    <a:bodyPr/>
                    <a:lstStyle/>
                    <a:p>
                      <a:r>
                        <a:rPr lang="en-US" sz="1100" dirty="0"/>
                        <a:t>-14.5</a:t>
                      </a:r>
                    </a:p>
                  </a:txBody>
                  <a:tcPr marL="51435" marR="51435" marT="25718" marB="25718"/>
                </a:tc>
                <a:extLst>
                  <a:ext uri="{0D108BD9-81ED-4DB2-BD59-A6C34878D82A}">
                    <a16:rowId xmlns:a16="http://schemas.microsoft.com/office/drawing/2014/main" xmlns="" val="10007"/>
                  </a:ext>
                </a:extLst>
              </a:tr>
              <a:tr h="432063">
                <a:tc>
                  <a:txBody>
                    <a:bodyPr/>
                    <a:lstStyle/>
                    <a:p>
                      <a:pPr algn="ctr"/>
                      <a:r>
                        <a:rPr lang="en-US" sz="1800" dirty="0"/>
                        <a:t>46</a:t>
                      </a:r>
                    </a:p>
                  </a:txBody>
                  <a:tcPr marL="51435" marR="51435" marT="25718" marB="25718"/>
                </a:tc>
                <a:tc>
                  <a:txBody>
                    <a:bodyPr/>
                    <a:lstStyle/>
                    <a:p>
                      <a:r>
                        <a:rPr lang="en-US" sz="1800" dirty="0"/>
                        <a:t>Caterpillar</a:t>
                      </a:r>
                    </a:p>
                  </a:txBody>
                  <a:tcPr marL="51435" marR="51435" marT="25718" marB="25718"/>
                </a:tc>
                <a:tc>
                  <a:txBody>
                    <a:bodyPr/>
                    <a:lstStyle/>
                    <a:p>
                      <a:r>
                        <a:rPr lang="en-US" sz="1100" dirty="0"/>
                        <a:t>Capital Goods</a:t>
                      </a:r>
                    </a:p>
                  </a:txBody>
                  <a:tcPr marL="51435" marR="51435" marT="25718" marB="25718"/>
                </a:tc>
                <a:tc>
                  <a:txBody>
                    <a:bodyPr/>
                    <a:lstStyle/>
                    <a:p>
                      <a:r>
                        <a:rPr lang="en-US" sz="1100" dirty="0"/>
                        <a:t>+3.1</a:t>
                      </a:r>
                    </a:p>
                  </a:txBody>
                  <a:tcPr marL="51435" marR="51435" marT="25718" marB="25718"/>
                </a:tc>
                <a:extLst>
                  <a:ext uri="{0D108BD9-81ED-4DB2-BD59-A6C34878D82A}">
                    <a16:rowId xmlns:a16="http://schemas.microsoft.com/office/drawing/2014/main" xmlns="" val="10008"/>
                  </a:ext>
                </a:extLst>
              </a:tr>
              <a:tr h="432063">
                <a:tc>
                  <a:txBody>
                    <a:bodyPr/>
                    <a:lstStyle/>
                    <a:p>
                      <a:pPr algn="ctr"/>
                      <a:r>
                        <a:rPr lang="en-US" sz="1800" dirty="0"/>
                        <a:t>48</a:t>
                      </a:r>
                    </a:p>
                  </a:txBody>
                  <a:tcPr marL="51435" marR="51435" marT="25718" marB="25718"/>
                </a:tc>
                <a:tc>
                  <a:txBody>
                    <a:bodyPr/>
                    <a:lstStyle/>
                    <a:p>
                      <a:r>
                        <a:rPr lang="en-US" sz="1800" dirty="0"/>
                        <a:t>Colgate</a:t>
                      </a:r>
                    </a:p>
                  </a:txBody>
                  <a:tcPr marL="51435" marR="51435" marT="25718" marB="25718"/>
                </a:tc>
                <a:tc>
                  <a:txBody>
                    <a:bodyPr/>
                    <a:lstStyle/>
                    <a:p>
                      <a:r>
                        <a:rPr lang="en-US" sz="1100" dirty="0"/>
                        <a:t>FMCG</a:t>
                      </a:r>
                    </a:p>
                  </a:txBody>
                  <a:tcPr marL="51435" marR="51435" marT="25718" marB="25718"/>
                </a:tc>
                <a:tc>
                  <a:txBody>
                    <a:bodyPr/>
                    <a:lstStyle/>
                    <a:p>
                      <a:r>
                        <a:rPr lang="en-US" sz="1100" dirty="0"/>
                        <a:t>-7.0</a:t>
                      </a:r>
                    </a:p>
                  </a:txBody>
                  <a:tcPr marL="51435" marR="51435" marT="25718" marB="25718"/>
                </a:tc>
                <a:extLst>
                  <a:ext uri="{0D108BD9-81ED-4DB2-BD59-A6C34878D82A}">
                    <a16:rowId xmlns:a16="http://schemas.microsoft.com/office/drawing/2014/main" xmlns="" val="10009"/>
                  </a:ext>
                </a:extLst>
              </a:tr>
              <a:tr h="432063">
                <a:tc>
                  <a:txBody>
                    <a:bodyPr/>
                    <a:lstStyle/>
                    <a:p>
                      <a:pPr algn="ctr"/>
                      <a:r>
                        <a:rPr lang="en-US" sz="1800" dirty="0"/>
                        <a:t>49</a:t>
                      </a:r>
                    </a:p>
                  </a:txBody>
                  <a:tcPr marL="51435" marR="51435" marT="25718" marB="25718"/>
                </a:tc>
                <a:tc>
                  <a:txBody>
                    <a:bodyPr/>
                    <a:lstStyle/>
                    <a:p>
                      <a:r>
                        <a:rPr lang="en-US" sz="1800" dirty="0"/>
                        <a:t>Disney</a:t>
                      </a:r>
                    </a:p>
                  </a:txBody>
                  <a:tcPr marL="51435" marR="51435" marT="25718" marB="25718"/>
                </a:tc>
                <a:tc>
                  <a:txBody>
                    <a:bodyPr/>
                    <a:lstStyle/>
                    <a:p>
                      <a:r>
                        <a:rPr lang="en-US" sz="1100" dirty="0"/>
                        <a:t>Media</a:t>
                      </a:r>
                    </a:p>
                  </a:txBody>
                  <a:tcPr marL="51435" marR="51435" marT="25718" marB="25718"/>
                </a:tc>
                <a:tc>
                  <a:txBody>
                    <a:bodyPr/>
                    <a:lstStyle/>
                    <a:p>
                      <a:r>
                        <a:rPr lang="en-US" sz="1100" dirty="0"/>
                        <a:t>-9.1</a:t>
                      </a:r>
                    </a:p>
                  </a:txBody>
                  <a:tcPr marL="51435" marR="51435" marT="25718" marB="25718"/>
                </a:tc>
                <a:extLst>
                  <a:ext uri="{0D108BD9-81ED-4DB2-BD59-A6C34878D82A}">
                    <a16:rowId xmlns:a16="http://schemas.microsoft.com/office/drawing/2014/main" xmlns="" val="10010"/>
                  </a:ext>
                </a:extLst>
              </a:tr>
            </a:tbl>
          </a:graphicData>
        </a:graphic>
      </p:graphicFrame>
      <p:sp>
        <p:nvSpPr>
          <p:cNvPr id="6" name="Rectangle 5"/>
          <p:cNvSpPr/>
          <p:nvPr/>
        </p:nvSpPr>
        <p:spPr>
          <a:xfrm>
            <a:off x="6396038" y="6248401"/>
            <a:ext cx="327660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p>
        </p:txBody>
      </p:sp>
    </p:spTree>
    <p:extLst>
      <p:ext uri="{BB962C8B-B14F-4D97-AF65-F5344CB8AC3E}">
        <p14:creationId xmlns:p14="http://schemas.microsoft.com/office/powerpoint/2010/main" val="7888887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33800" y="304801"/>
            <a:ext cx="5314950" cy="503635"/>
          </a:xfrm>
        </p:spPr>
        <p:txBody>
          <a:bodyPr/>
          <a:lstStyle/>
          <a:p>
            <a:r>
              <a:rPr lang="en-US" sz="3200" dirty="0">
                <a:solidFill>
                  <a:srgbClr val="800000"/>
                </a:solidFill>
              </a:rPr>
              <a:t>Corporate Knights Rankings</a:t>
            </a:r>
          </a:p>
        </p:txBody>
      </p:sp>
      <p:sp>
        <p:nvSpPr>
          <p:cNvPr id="4" name="Content Placeholder 3"/>
          <p:cNvSpPr>
            <a:spLocks noGrp="1"/>
          </p:cNvSpPr>
          <p:nvPr>
            <p:ph idx="1"/>
          </p:nvPr>
        </p:nvSpPr>
        <p:spPr>
          <a:xfrm>
            <a:off x="3352800" y="1371600"/>
            <a:ext cx="6400800" cy="2597646"/>
          </a:xfrm>
        </p:spPr>
        <p:txBody>
          <a:bodyPr/>
          <a:lstStyle/>
          <a:p>
            <a:r>
              <a:rPr lang="en-US" dirty="0"/>
              <a:t>Worked with three other firms</a:t>
            </a:r>
          </a:p>
          <a:p>
            <a:r>
              <a:rPr lang="en-US" dirty="0"/>
              <a:t>Trimmed list of 3,500 to 400</a:t>
            </a:r>
          </a:p>
          <a:p>
            <a:r>
              <a:rPr lang="en-US" dirty="0"/>
              <a:t>Looked at 11 different environmental, social and governance performance measures</a:t>
            </a:r>
          </a:p>
          <a:p>
            <a:pPr lvl="1"/>
            <a:r>
              <a:rPr lang="en-US" sz="2400" dirty="0"/>
              <a:t>Energy productivity</a:t>
            </a:r>
          </a:p>
          <a:p>
            <a:pPr lvl="1"/>
            <a:r>
              <a:rPr lang="en-US" sz="2400" dirty="0"/>
              <a:t>Waste productivity</a:t>
            </a:r>
          </a:p>
          <a:p>
            <a:pPr lvl="1"/>
            <a:r>
              <a:rPr lang="en-US" sz="2400" dirty="0"/>
              <a:t>CEO-to-average-worker pay ratio</a:t>
            </a:r>
          </a:p>
          <a:p>
            <a:pPr lvl="1"/>
            <a:r>
              <a:rPr lang="en-US" sz="2400" dirty="0"/>
              <a:t>Employee turnover</a:t>
            </a:r>
          </a:p>
        </p:txBody>
      </p:sp>
      <p:sp>
        <p:nvSpPr>
          <p:cNvPr id="6" name="Rectangle 5"/>
          <p:cNvSpPr/>
          <p:nvPr/>
        </p:nvSpPr>
        <p:spPr>
          <a:xfrm>
            <a:off x="6172200" y="5791201"/>
            <a:ext cx="320040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r>
              <a:rPr lang="en-US" sz="900" dirty="0">
                <a:solidFill>
                  <a:srgbClr val="000000"/>
                </a:solidFill>
                <a:latin typeface="Arial"/>
              </a:rPr>
              <a:t>.</a:t>
            </a:r>
          </a:p>
        </p:txBody>
      </p:sp>
    </p:spTree>
    <p:extLst>
      <p:ext uri="{BB962C8B-B14F-4D97-AF65-F5344CB8AC3E}">
        <p14:creationId xmlns:p14="http://schemas.microsoft.com/office/powerpoint/2010/main" val="255212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28600"/>
            <a:ext cx="5372100" cy="642938"/>
          </a:xfrm>
        </p:spPr>
        <p:txBody>
          <a:bodyPr/>
          <a:lstStyle/>
          <a:p>
            <a:r>
              <a:rPr lang="en-US" sz="2800" b="1" dirty="0">
                <a:solidFill>
                  <a:srgbClr val="800000"/>
                </a:solidFill>
              </a:rPr>
              <a:t>Corporate Knights Most Sustainable Companies for 2016</a:t>
            </a:r>
          </a:p>
        </p:txBody>
      </p:sp>
      <p:graphicFrame>
        <p:nvGraphicFramePr>
          <p:cNvPr id="3" name="Table 2"/>
          <p:cNvGraphicFramePr>
            <a:graphicFrameLocks noGrp="1"/>
          </p:cNvGraphicFramePr>
          <p:nvPr>
            <p:extLst/>
          </p:nvPr>
        </p:nvGraphicFramePr>
        <p:xfrm>
          <a:off x="3981451" y="1771651"/>
          <a:ext cx="5029201" cy="3910304"/>
        </p:xfrm>
        <a:graphic>
          <a:graphicData uri="http://schemas.openxmlformats.org/drawingml/2006/table">
            <a:tbl>
              <a:tblPr firstRow="1" bandRow="1">
                <a:tableStyleId>{5C22544A-7EE6-4342-B048-85BDC9FD1C3A}</a:tableStyleId>
              </a:tblPr>
              <a:tblGrid>
                <a:gridCol w="635876">
                  <a:extLst>
                    <a:ext uri="{9D8B030D-6E8A-4147-A177-3AD203B41FA5}">
                      <a16:colId xmlns:a16="http://schemas.microsoft.com/office/drawing/2014/main" xmlns="" val="20000"/>
                    </a:ext>
                  </a:extLst>
                </a:gridCol>
                <a:gridCol w="1878724">
                  <a:extLst>
                    <a:ext uri="{9D8B030D-6E8A-4147-A177-3AD203B41FA5}">
                      <a16:colId xmlns:a16="http://schemas.microsoft.com/office/drawing/2014/main" xmlns="" val="20001"/>
                    </a:ext>
                  </a:extLst>
                </a:gridCol>
                <a:gridCol w="1011620">
                  <a:extLst>
                    <a:ext uri="{9D8B030D-6E8A-4147-A177-3AD203B41FA5}">
                      <a16:colId xmlns:a16="http://schemas.microsoft.com/office/drawing/2014/main" xmlns="" val="20002"/>
                    </a:ext>
                  </a:extLst>
                </a:gridCol>
                <a:gridCol w="1502981">
                  <a:extLst>
                    <a:ext uri="{9D8B030D-6E8A-4147-A177-3AD203B41FA5}">
                      <a16:colId xmlns:a16="http://schemas.microsoft.com/office/drawing/2014/main" xmlns="" val="20003"/>
                    </a:ext>
                  </a:extLst>
                </a:gridCol>
              </a:tblGrid>
              <a:tr h="321448">
                <a:tc>
                  <a:txBody>
                    <a:bodyPr/>
                    <a:lstStyle/>
                    <a:p>
                      <a:pPr algn="ctr"/>
                      <a:r>
                        <a:rPr lang="en-US" sz="1500" dirty="0">
                          <a:solidFill>
                            <a:schemeClr val="tx1"/>
                          </a:solidFill>
                        </a:rPr>
                        <a:t>Rank</a:t>
                      </a:r>
                    </a:p>
                  </a:txBody>
                  <a:tcPr marL="51435" marR="51435" marT="25718" marB="25718"/>
                </a:tc>
                <a:tc>
                  <a:txBody>
                    <a:bodyPr/>
                    <a:lstStyle/>
                    <a:p>
                      <a:pPr algn="ctr"/>
                      <a:r>
                        <a:rPr lang="en-US" sz="1500" dirty="0">
                          <a:solidFill>
                            <a:schemeClr val="tx1"/>
                          </a:solidFill>
                        </a:rPr>
                        <a:t>Company</a:t>
                      </a:r>
                    </a:p>
                  </a:txBody>
                  <a:tcPr marL="51435" marR="51435" marT="25718" marB="25718"/>
                </a:tc>
                <a:tc>
                  <a:txBody>
                    <a:bodyPr/>
                    <a:lstStyle/>
                    <a:p>
                      <a:pPr algn="ctr"/>
                      <a:r>
                        <a:rPr lang="en-US" sz="1500" dirty="0">
                          <a:solidFill>
                            <a:schemeClr val="tx1"/>
                          </a:solidFill>
                        </a:rPr>
                        <a:t>Country</a:t>
                      </a:r>
                    </a:p>
                  </a:txBody>
                  <a:tcPr marL="51435" marR="51435" marT="25718" marB="25718"/>
                </a:tc>
                <a:tc>
                  <a:txBody>
                    <a:bodyPr/>
                    <a:lstStyle/>
                    <a:p>
                      <a:pPr algn="ctr"/>
                      <a:r>
                        <a:rPr lang="en-US" sz="1500" dirty="0">
                          <a:solidFill>
                            <a:schemeClr val="tx1"/>
                          </a:solidFill>
                        </a:rPr>
                        <a:t>Industry</a:t>
                      </a:r>
                    </a:p>
                  </a:txBody>
                  <a:tcPr marL="51435" marR="51435" marT="25718" marB="25718"/>
                </a:tc>
                <a:extLst>
                  <a:ext uri="{0D108BD9-81ED-4DB2-BD59-A6C34878D82A}">
                    <a16:rowId xmlns:a16="http://schemas.microsoft.com/office/drawing/2014/main" xmlns="" val="10000"/>
                  </a:ext>
                </a:extLst>
              </a:tr>
              <a:tr h="321448">
                <a:tc>
                  <a:txBody>
                    <a:bodyPr/>
                    <a:lstStyle/>
                    <a:p>
                      <a:pPr algn="ctr"/>
                      <a:r>
                        <a:rPr lang="en-US" sz="1500" dirty="0"/>
                        <a:t>1</a:t>
                      </a:r>
                    </a:p>
                  </a:txBody>
                  <a:tcPr marL="51435" marR="51435" marT="25718" marB="25718"/>
                </a:tc>
                <a:tc>
                  <a:txBody>
                    <a:bodyPr/>
                    <a:lstStyle/>
                    <a:p>
                      <a:r>
                        <a:rPr lang="en-US" sz="1500" dirty="0"/>
                        <a:t>BMW</a:t>
                      </a:r>
                    </a:p>
                  </a:txBody>
                  <a:tcPr marL="51435" marR="51435" marT="25718" marB="25718"/>
                </a:tc>
                <a:tc>
                  <a:txBody>
                    <a:bodyPr/>
                    <a:lstStyle/>
                    <a:p>
                      <a:r>
                        <a:rPr lang="en-US" sz="1100" dirty="0"/>
                        <a:t>Germany</a:t>
                      </a:r>
                    </a:p>
                  </a:txBody>
                  <a:tcPr marL="51435" marR="51435" marT="25718" marB="25718"/>
                </a:tc>
                <a:tc>
                  <a:txBody>
                    <a:bodyPr/>
                    <a:lstStyle/>
                    <a:p>
                      <a:r>
                        <a:rPr lang="en-US" sz="1100" dirty="0"/>
                        <a:t>Automotive</a:t>
                      </a:r>
                    </a:p>
                  </a:txBody>
                  <a:tcPr marL="51435" marR="51435" marT="25718" marB="25718"/>
                </a:tc>
                <a:extLst>
                  <a:ext uri="{0D108BD9-81ED-4DB2-BD59-A6C34878D82A}">
                    <a16:rowId xmlns:a16="http://schemas.microsoft.com/office/drawing/2014/main" xmlns="" val="10001"/>
                  </a:ext>
                </a:extLst>
              </a:tr>
              <a:tr h="321448">
                <a:tc>
                  <a:txBody>
                    <a:bodyPr/>
                    <a:lstStyle/>
                    <a:p>
                      <a:pPr algn="ctr"/>
                      <a:r>
                        <a:rPr lang="en-US" sz="1500" dirty="0"/>
                        <a:t>2</a:t>
                      </a:r>
                    </a:p>
                  </a:txBody>
                  <a:tcPr marL="51435" marR="51435" marT="25718" marB="25718"/>
                </a:tc>
                <a:tc>
                  <a:txBody>
                    <a:bodyPr/>
                    <a:lstStyle/>
                    <a:p>
                      <a:r>
                        <a:rPr lang="en-US" sz="1500" dirty="0"/>
                        <a:t>Dassault</a:t>
                      </a:r>
                      <a:r>
                        <a:rPr lang="en-US" sz="1500" baseline="0" dirty="0"/>
                        <a:t> Systems</a:t>
                      </a:r>
                      <a:endParaRPr lang="en-US" sz="1500" dirty="0"/>
                    </a:p>
                  </a:txBody>
                  <a:tcPr marL="51435" marR="51435" marT="25718" marB="25718"/>
                </a:tc>
                <a:tc>
                  <a:txBody>
                    <a:bodyPr/>
                    <a:lstStyle/>
                    <a:p>
                      <a:r>
                        <a:rPr lang="en-US" sz="1100" dirty="0"/>
                        <a:t>France</a:t>
                      </a:r>
                    </a:p>
                  </a:txBody>
                  <a:tcPr marL="51435" marR="51435" marT="25718" marB="25718"/>
                </a:tc>
                <a:tc>
                  <a:txBody>
                    <a:bodyPr/>
                    <a:lstStyle/>
                    <a:p>
                      <a:r>
                        <a:rPr lang="en-US" sz="1100" dirty="0"/>
                        <a:t>Software</a:t>
                      </a:r>
                    </a:p>
                  </a:txBody>
                  <a:tcPr marL="51435" marR="51435" marT="25718" marB="25718"/>
                </a:tc>
                <a:extLst>
                  <a:ext uri="{0D108BD9-81ED-4DB2-BD59-A6C34878D82A}">
                    <a16:rowId xmlns:a16="http://schemas.microsoft.com/office/drawing/2014/main" xmlns="" val="10002"/>
                  </a:ext>
                </a:extLst>
              </a:tr>
              <a:tr h="321448">
                <a:tc>
                  <a:txBody>
                    <a:bodyPr/>
                    <a:lstStyle/>
                    <a:p>
                      <a:pPr algn="ctr"/>
                      <a:r>
                        <a:rPr lang="en-US" sz="1500" dirty="0"/>
                        <a:t>3</a:t>
                      </a:r>
                    </a:p>
                  </a:txBody>
                  <a:tcPr marL="51435" marR="51435" marT="25718" marB="25718"/>
                </a:tc>
                <a:tc>
                  <a:txBody>
                    <a:bodyPr/>
                    <a:lstStyle/>
                    <a:p>
                      <a:r>
                        <a:rPr lang="en-US" sz="1500" dirty="0"/>
                        <a:t>Outotec</a:t>
                      </a:r>
                    </a:p>
                  </a:txBody>
                  <a:tcPr marL="51435" marR="51435" marT="25718" marB="25718"/>
                </a:tc>
                <a:tc>
                  <a:txBody>
                    <a:bodyPr/>
                    <a:lstStyle/>
                    <a:p>
                      <a:r>
                        <a:rPr lang="en-US" sz="1100" dirty="0"/>
                        <a:t>Finland</a:t>
                      </a:r>
                    </a:p>
                  </a:txBody>
                  <a:tcPr marL="51435" marR="51435" marT="25718" marB="25718"/>
                </a:tc>
                <a:tc>
                  <a:txBody>
                    <a:bodyPr/>
                    <a:lstStyle/>
                    <a:p>
                      <a:r>
                        <a:rPr lang="en-US" sz="1100" dirty="0"/>
                        <a:t>Construction</a:t>
                      </a:r>
                    </a:p>
                  </a:txBody>
                  <a:tcPr marL="51435" marR="51435" marT="25718" marB="25718"/>
                </a:tc>
                <a:extLst>
                  <a:ext uri="{0D108BD9-81ED-4DB2-BD59-A6C34878D82A}">
                    <a16:rowId xmlns:a16="http://schemas.microsoft.com/office/drawing/2014/main" xmlns="" val="10003"/>
                  </a:ext>
                </a:extLst>
              </a:tr>
              <a:tr h="508635">
                <a:tc>
                  <a:txBody>
                    <a:bodyPr/>
                    <a:lstStyle/>
                    <a:p>
                      <a:pPr algn="ctr"/>
                      <a:r>
                        <a:rPr lang="en-US" sz="1500" dirty="0"/>
                        <a:t>4</a:t>
                      </a:r>
                    </a:p>
                  </a:txBody>
                  <a:tcPr marL="51435" marR="51435" marT="25718" marB="25718"/>
                </a:tc>
                <a:tc>
                  <a:txBody>
                    <a:bodyPr/>
                    <a:lstStyle/>
                    <a:p>
                      <a:r>
                        <a:rPr lang="en-US" sz="1500" dirty="0"/>
                        <a:t>Commonwealth Bank of Australia</a:t>
                      </a:r>
                    </a:p>
                  </a:txBody>
                  <a:tcPr marL="51435" marR="51435" marT="25718" marB="25718"/>
                </a:tc>
                <a:tc>
                  <a:txBody>
                    <a:bodyPr/>
                    <a:lstStyle/>
                    <a:p>
                      <a:r>
                        <a:rPr lang="en-US" sz="1100" dirty="0"/>
                        <a:t>Australia</a:t>
                      </a:r>
                    </a:p>
                  </a:txBody>
                  <a:tcPr marL="51435" marR="51435" marT="25718" marB="25718"/>
                </a:tc>
                <a:tc>
                  <a:txBody>
                    <a:bodyPr/>
                    <a:lstStyle/>
                    <a:p>
                      <a:r>
                        <a:rPr lang="en-US" sz="1100" dirty="0"/>
                        <a:t>Banks</a:t>
                      </a:r>
                    </a:p>
                  </a:txBody>
                  <a:tcPr marL="51435" marR="51435" marT="25718" marB="25718"/>
                </a:tc>
                <a:extLst>
                  <a:ext uri="{0D108BD9-81ED-4DB2-BD59-A6C34878D82A}">
                    <a16:rowId xmlns:a16="http://schemas.microsoft.com/office/drawing/2014/main" xmlns="" val="10004"/>
                  </a:ext>
                </a:extLst>
              </a:tr>
              <a:tr h="321448">
                <a:tc>
                  <a:txBody>
                    <a:bodyPr/>
                    <a:lstStyle/>
                    <a:p>
                      <a:pPr algn="ctr"/>
                      <a:r>
                        <a:rPr lang="en-US" sz="1500" dirty="0"/>
                        <a:t>5</a:t>
                      </a:r>
                    </a:p>
                  </a:txBody>
                  <a:tcPr marL="51435" marR="51435" marT="25718" marB="25718"/>
                </a:tc>
                <a:tc>
                  <a:txBody>
                    <a:bodyPr/>
                    <a:lstStyle/>
                    <a:p>
                      <a:r>
                        <a:rPr lang="en-US" sz="1500" dirty="0"/>
                        <a:t>Adidas</a:t>
                      </a:r>
                    </a:p>
                  </a:txBody>
                  <a:tcPr marL="51435" marR="51435" marT="25718" marB="25718"/>
                </a:tc>
                <a:tc>
                  <a:txBody>
                    <a:bodyPr/>
                    <a:lstStyle/>
                    <a:p>
                      <a:r>
                        <a:rPr lang="en-US" sz="1100" dirty="0"/>
                        <a:t>Germany</a:t>
                      </a:r>
                    </a:p>
                  </a:txBody>
                  <a:tcPr marL="51435" marR="51435" marT="25718" marB="25718"/>
                </a:tc>
                <a:tc>
                  <a:txBody>
                    <a:bodyPr/>
                    <a:lstStyle/>
                    <a:p>
                      <a:r>
                        <a:rPr lang="en-US" sz="1100" dirty="0"/>
                        <a:t>Apparel</a:t>
                      </a:r>
                    </a:p>
                  </a:txBody>
                  <a:tcPr marL="51435" marR="51435" marT="25718" marB="25718"/>
                </a:tc>
                <a:extLst>
                  <a:ext uri="{0D108BD9-81ED-4DB2-BD59-A6C34878D82A}">
                    <a16:rowId xmlns:a16="http://schemas.microsoft.com/office/drawing/2014/main" xmlns="" val="10005"/>
                  </a:ext>
                </a:extLst>
              </a:tr>
              <a:tr h="321448">
                <a:tc>
                  <a:txBody>
                    <a:bodyPr/>
                    <a:lstStyle/>
                    <a:p>
                      <a:pPr algn="ctr"/>
                      <a:r>
                        <a:rPr lang="en-US" sz="1500" dirty="0"/>
                        <a:t>6</a:t>
                      </a:r>
                    </a:p>
                  </a:txBody>
                  <a:tcPr marL="51435" marR="51435" marT="25718" marB="25718"/>
                </a:tc>
                <a:tc>
                  <a:txBody>
                    <a:bodyPr/>
                    <a:lstStyle/>
                    <a:p>
                      <a:r>
                        <a:rPr lang="en-US" sz="1500" dirty="0"/>
                        <a:t>Enagas</a:t>
                      </a:r>
                    </a:p>
                  </a:txBody>
                  <a:tcPr marL="51435" marR="51435" marT="25718" marB="25718"/>
                </a:tc>
                <a:tc>
                  <a:txBody>
                    <a:bodyPr/>
                    <a:lstStyle/>
                    <a:p>
                      <a:r>
                        <a:rPr lang="en-US" sz="1100" dirty="0"/>
                        <a:t>Spain</a:t>
                      </a:r>
                    </a:p>
                  </a:txBody>
                  <a:tcPr marL="51435" marR="51435" marT="25718" marB="25718"/>
                </a:tc>
                <a:tc>
                  <a:txBody>
                    <a:bodyPr/>
                    <a:lstStyle/>
                    <a:p>
                      <a:r>
                        <a:rPr lang="en-US" sz="1100" dirty="0"/>
                        <a:t>Utilities</a:t>
                      </a:r>
                    </a:p>
                  </a:txBody>
                  <a:tcPr marL="51435" marR="51435" marT="25718" marB="25718"/>
                </a:tc>
                <a:extLst>
                  <a:ext uri="{0D108BD9-81ED-4DB2-BD59-A6C34878D82A}">
                    <a16:rowId xmlns:a16="http://schemas.microsoft.com/office/drawing/2014/main" xmlns="" val="10006"/>
                  </a:ext>
                </a:extLst>
              </a:tr>
              <a:tr h="321448">
                <a:tc>
                  <a:txBody>
                    <a:bodyPr/>
                    <a:lstStyle/>
                    <a:p>
                      <a:pPr algn="ctr"/>
                      <a:r>
                        <a:rPr lang="en-US" sz="1500" dirty="0"/>
                        <a:t>7</a:t>
                      </a:r>
                    </a:p>
                  </a:txBody>
                  <a:tcPr marL="51435" marR="51435" marT="25718" marB="25718"/>
                </a:tc>
                <a:tc>
                  <a:txBody>
                    <a:bodyPr/>
                    <a:lstStyle/>
                    <a:p>
                      <a:r>
                        <a:rPr lang="en-US" sz="1500" dirty="0"/>
                        <a:t>Danske Bank</a:t>
                      </a:r>
                    </a:p>
                  </a:txBody>
                  <a:tcPr marL="51435" marR="51435" marT="25718" marB="25718"/>
                </a:tc>
                <a:tc>
                  <a:txBody>
                    <a:bodyPr/>
                    <a:lstStyle/>
                    <a:p>
                      <a:r>
                        <a:rPr lang="en-US" sz="1100" dirty="0"/>
                        <a:t>Denmark</a:t>
                      </a:r>
                    </a:p>
                  </a:txBody>
                  <a:tcPr marL="51435" marR="51435" marT="25718" marB="25718"/>
                </a:tc>
                <a:tc>
                  <a:txBody>
                    <a:bodyPr/>
                    <a:lstStyle/>
                    <a:p>
                      <a:r>
                        <a:rPr lang="en-US" sz="1100" dirty="0"/>
                        <a:t>Banks</a:t>
                      </a:r>
                    </a:p>
                  </a:txBody>
                  <a:tcPr marL="51435" marR="51435" marT="25718" marB="25718"/>
                </a:tc>
                <a:extLst>
                  <a:ext uri="{0D108BD9-81ED-4DB2-BD59-A6C34878D82A}">
                    <a16:rowId xmlns:a16="http://schemas.microsoft.com/office/drawing/2014/main" xmlns="" val="10007"/>
                  </a:ext>
                </a:extLst>
              </a:tr>
              <a:tr h="321448">
                <a:tc>
                  <a:txBody>
                    <a:bodyPr/>
                    <a:lstStyle/>
                    <a:p>
                      <a:pPr algn="ctr"/>
                      <a:r>
                        <a:rPr lang="en-US" sz="1500" dirty="0"/>
                        <a:t>8</a:t>
                      </a:r>
                    </a:p>
                  </a:txBody>
                  <a:tcPr marL="51435" marR="51435" marT="25718" marB="25718"/>
                </a:tc>
                <a:tc>
                  <a:txBody>
                    <a:bodyPr/>
                    <a:lstStyle/>
                    <a:p>
                      <a:r>
                        <a:rPr lang="en-US" sz="1500" dirty="0"/>
                        <a:t>StarHub</a:t>
                      </a:r>
                    </a:p>
                  </a:txBody>
                  <a:tcPr marL="51435" marR="51435" marT="25718" marB="25718"/>
                </a:tc>
                <a:tc>
                  <a:txBody>
                    <a:bodyPr/>
                    <a:lstStyle/>
                    <a:p>
                      <a:r>
                        <a:rPr lang="en-US" sz="1100" dirty="0"/>
                        <a:t>Singapore</a:t>
                      </a:r>
                    </a:p>
                  </a:txBody>
                  <a:tcPr marL="51435" marR="51435" marT="25718" marB="25718"/>
                </a:tc>
                <a:tc>
                  <a:txBody>
                    <a:bodyPr/>
                    <a:lstStyle/>
                    <a:p>
                      <a:r>
                        <a:rPr lang="en-US" sz="1100" dirty="0"/>
                        <a:t>Wireless IT</a:t>
                      </a:r>
                    </a:p>
                  </a:txBody>
                  <a:tcPr marL="51435" marR="51435" marT="25718" marB="25718"/>
                </a:tc>
                <a:extLst>
                  <a:ext uri="{0D108BD9-81ED-4DB2-BD59-A6C34878D82A}">
                    <a16:rowId xmlns:a16="http://schemas.microsoft.com/office/drawing/2014/main" xmlns="" val="10008"/>
                  </a:ext>
                </a:extLst>
              </a:tr>
              <a:tr h="508635">
                <a:tc>
                  <a:txBody>
                    <a:bodyPr/>
                    <a:lstStyle/>
                    <a:p>
                      <a:pPr algn="ctr"/>
                      <a:r>
                        <a:rPr lang="en-US" sz="1500" dirty="0"/>
                        <a:t>9</a:t>
                      </a:r>
                    </a:p>
                  </a:txBody>
                  <a:tcPr marL="51435" marR="51435" marT="25718" marB="25718"/>
                </a:tc>
                <a:tc>
                  <a:txBody>
                    <a:bodyPr/>
                    <a:lstStyle/>
                    <a:p>
                      <a:r>
                        <a:rPr lang="en-US" sz="1500" dirty="0"/>
                        <a:t>Reckitt Benckiser Group</a:t>
                      </a:r>
                    </a:p>
                  </a:txBody>
                  <a:tcPr marL="51435" marR="51435" marT="25718" marB="25718"/>
                </a:tc>
                <a:tc>
                  <a:txBody>
                    <a:bodyPr/>
                    <a:lstStyle/>
                    <a:p>
                      <a:r>
                        <a:rPr lang="en-US" sz="1100" dirty="0"/>
                        <a:t>United</a:t>
                      </a:r>
                      <a:r>
                        <a:rPr lang="en-US" sz="1100" baseline="0" dirty="0"/>
                        <a:t> Kingdom</a:t>
                      </a:r>
                      <a:endParaRPr lang="en-US" sz="1100" dirty="0"/>
                    </a:p>
                  </a:txBody>
                  <a:tcPr marL="51435" marR="51435" marT="25718" marB="25718"/>
                </a:tc>
                <a:tc>
                  <a:txBody>
                    <a:bodyPr/>
                    <a:lstStyle/>
                    <a:p>
                      <a:r>
                        <a:rPr lang="en-US" sz="1100" dirty="0"/>
                        <a:t>Household</a:t>
                      </a:r>
                    </a:p>
                  </a:txBody>
                  <a:tcPr marL="51435" marR="51435" marT="25718" marB="25718"/>
                </a:tc>
                <a:extLst>
                  <a:ext uri="{0D108BD9-81ED-4DB2-BD59-A6C34878D82A}">
                    <a16:rowId xmlns:a16="http://schemas.microsoft.com/office/drawing/2014/main" xmlns="" val="10009"/>
                  </a:ext>
                </a:extLst>
              </a:tr>
              <a:tr h="321448">
                <a:tc>
                  <a:txBody>
                    <a:bodyPr/>
                    <a:lstStyle/>
                    <a:p>
                      <a:pPr algn="ctr"/>
                      <a:r>
                        <a:rPr lang="en-US" sz="1500" dirty="0"/>
                        <a:t>10</a:t>
                      </a:r>
                    </a:p>
                  </a:txBody>
                  <a:tcPr marL="51435" marR="51435" marT="25718" marB="25718"/>
                </a:tc>
                <a:tc>
                  <a:txBody>
                    <a:bodyPr/>
                    <a:lstStyle/>
                    <a:p>
                      <a:r>
                        <a:rPr lang="en-US" sz="1500" dirty="0"/>
                        <a:t>City Developments</a:t>
                      </a:r>
                    </a:p>
                  </a:txBody>
                  <a:tcPr marL="51435" marR="51435" marT="25718" marB="25718"/>
                </a:tc>
                <a:tc>
                  <a:txBody>
                    <a:bodyPr/>
                    <a:lstStyle/>
                    <a:p>
                      <a:r>
                        <a:rPr lang="en-US" sz="1100" dirty="0"/>
                        <a:t>Singapore</a:t>
                      </a:r>
                    </a:p>
                  </a:txBody>
                  <a:tcPr marL="51435" marR="51435" marT="25718" marB="25718"/>
                </a:tc>
                <a:tc>
                  <a:txBody>
                    <a:bodyPr/>
                    <a:lstStyle/>
                    <a:p>
                      <a:r>
                        <a:rPr lang="en-US" sz="1100" dirty="0"/>
                        <a:t>Real Estate</a:t>
                      </a:r>
                    </a:p>
                  </a:txBody>
                  <a:tcPr marL="51435" marR="51435" marT="25718" marB="25718"/>
                </a:tc>
                <a:extLst>
                  <a:ext uri="{0D108BD9-81ED-4DB2-BD59-A6C34878D82A}">
                    <a16:rowId xmlns:a16="http://schemas.microsoft.com/office/drawing/2014/main" xmlns="" val="10010"/>
                  </a:ext>
                </a:extLst>
              </a:tr>
            </a:tbl>
          </a:graphicData>
        </a:graphic>
      </p:graphicFrame>
      <p:sp>
        <p:nvSpPr>
          <p:cNvPr id="5" name="Rectangle 4"/>
          <p:cNvSpPr/>
          <p:nvPr/>
        </p:nvSpPr>
        <p:spPr>
          <a:xfrm>
            <a:off x="6838950" y="5715001"/>
            <a:ext cx="2571750" cy="230832"/>
          </a:xfrm>
          <a:prstGeom prst="rect">
            <a:avLst/>
          </a:prstGeom>
        </p:spPr>
        <p:txBody>
          <a:bodyPr>
            <a:spAutoFit/>
          </a:bodyPr>
          <a:lstStyle/>
          <a:p>
            <a:pPr defTabSz="685800"/>
            <a:r>
              <a:rPr lang="en-US" sz="563" dirty="0">
                <a:solidFill>
                  <a:srgbClr val="000000"/>
                </a:solidFill>
                <a:latin typeface="Arial"/>
              </a:rPr>
              <a:t> </a:t>
            </a:r>
            <a:r>
              <a:rPr lang="en-US" sz="900" dirty="0">
                <a:solidFill>
                  <a:srgbClr val="000000"/>
                </a:solidFill>
                <a:latin typeface="Arial"/>
              </a:rPr>
              <a:t>©2017 George P. Nassos &amp; Associates, Inc.</a:t>
            </a:r>
          </a:p>
        </p:txBody>
      </p:sp>
    </p:spTree>
    <p:extLst>
      <p:ext uri="{BB962C8B-B14F-4D97-AF65-F5344CB8AC3E}">
        <p14:creationId xmlns:p14="http://schemas.microsoft.com/office/powerpoint/2010/main" val="3772470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8100" y="76200"/>
            <a:ext cx="5657850" cy="642938"/>
          </a:xfrm>
        </p:spPr>
        <p:txBody>
          <a:bodyPr/>
          <a:lstStyle/>
          <a:p>
            <a:r>
              <a:rPr lang="en-US" sz="2400" b="1" dirty="0">
                <a:solidFill>
                  <a:srgbClr val="800000"/>
                </a:solidFill>
              </a:rPr>
              <a:t>Corporate Knights Most Sustainable Companies for 2016</a:t>
            </a:r>
          </a:p>
        </p:txBody>
      </p:sp>
      <p:graphicFrame>
        <p:nvGraphicFramePr>
          <p:cNvPr id="3" name="Table 2"/>
          <p:cNvGraphicFramePr>
            <a:graphicFrameLocks noGrp="1"/>
          </p:cNvGraphicFramePr>
          <p:nvPr>
            <p:extLst>
              <p:ext uri="{D42A27DB-BD31-4B8C-83A1-F6EECF244321}">
                <p14:modId xmlns:p14="http://schemas.microsoft.com/office/powerpoint/2010/main" val="492652750"/>
              </p:ext>
            </p:extLst>
          </p:nvPr>
        </p:nvGraphicFramePr>
        <p:xfrm>
          <a:off x="3581401" y="871538"/>
          <a:ext cx="5943599" cy="5530443"/>
        </p:xfrm>
        <a:graphic>
          <a:graphicData uri="http://schemas.openxmlformats.org/drawingml/2006/table">
            <a:tbl>
              <a:tblPr firstRow="1" bandRow="1">
                <a:tableStyleId>{5C22544A-7EE6-4342-B048-85BDC9FD1C3A}</a:tableStyleId>
              </a:tblPr>
              <a:tblGrid>
                <a:gridCol w="963827">
                  <a:extLst>
                    <a:ext uri="{9D8B030D-6E8A-4147-A177-3AD203B41FA5}">
                      <a16:colId xmlns:a16="http://schemas.microsoft.com/office/drawing/2014/main" xmlns="" val="20000"/>
                    </a:ext>
                  </a:extLst>
                </a:gridCol>
                <a:gridCol w="1760322">
                  <a:extLst>
                    <a:ext uri="{9D8B030D-6E8A-4147-A177-3AD203B41FA5}">
                      <a16:colId xmlns:a16="http://schemas.microsoft.com/office/drawing/2014/main" xmlns="" val="20001"/>
                    </a:ext>
                  </a:extLst>
                </a:gridCol>
                <a:gridCol w="1485900">
                  <a:extLst>
                    <a:ext uri="{9D8B030D-6E8A-4147-A177-3AD203B41FA5}">
                      <a16:colId xmlns:a16="http://schemas.microsoft.com/office/drawing/2014/main" xmlns="" val="20002"/>
                    </a:ext>
                  </a:extLst>
                </a:gridCol>
                <a:gridCol w="1733550">
                  <a:extLst>
                    <a:ext uri="{9D8B030D-6E8A-4147-A177-3AD203B41FA5}">
                      <a16:colId xmlns:a16="http://schemas.microsoft.com/office/drawing/2014/main" xmlns="" val="20003"/>
                    </a:ext>
                  </a:extLst>
                </a:gridCol>
              </a:tblGrid>
              <a:tr h="387685">
                <a:tc>
                  <a:txBody>
                    <a:bodyPr/>
                    <a:lstStyle/>
                    <a:p>
                      <a:pPr algn="ctr"/>
                      <a:r>
                        <a:rPr lang="en-US" sz="1800" dirty="0">
                          <a:solidFill>
                            <a:schemeClr val="tx1"/>
                          </a:solidFill>
                        </a:rPr>
                        <a:t>Rank</a:t>
                      </a:r>
                    </a:p>
                  </a:txBody>
                  <a:tcPr marL="51435" marR="51435" marT="25718" marB="25718"/>
                </a:tc>
                <a:tc>
                  <a:txBody>
                    <a:bodyPr/>
                    <a:lstStyle/>
                    <a:p>
                      <a:pPr algn="ctr"/>
                      <a:r>
                        <a:rPr lang="en-US" sz="1800" dirty="0">
                          <a:solidFill>
                            <a:schemeClr val="tx1"/>
                          </a:solidFill>
                        </a:rPr>
                        <a:t>Company</a:t>
                      </a:r>
                    </a:p>
                  </a:txBody>
                  <a:tcPr marL="51435" marR="51435" marT="25718" marB="25718"/>
                </a:tc>
                <a:tc>
                  <a:txBody>
                    <a:bodyPr/>
                    <a:lstStyle/>
                    <a:p>
                      <a:pPr algn="ctr"/>
                      <a:r>
                        <a:rPr lang="en-US" sz="1500" dirty="0">
                          <a:solidFill>
                            <a:schemeClr val="tx1"/>
                          </a:solidFill>
                        </a:rPr>
                        <a:t>Country</a:t>
                      </a:r>
                    </a:p>
                  </a:txBody>
                  <a:tcPr marL="51435" marR="51435" marT="25718" marB="25718"/>
                </a:tc>
                <a:tc>
                  <a:txBody>
                    <a:bodyPr/>
                    <a:lstStyle/>
                    <a:p>
                      <a:pPr algn="ctr"/>
                      <a:r>
                        <a:rPr lang="en-US" sz="1500" dirty="0">
                          <a:solidFill>
                            <a:schemeClr val="tx1"/>
                          </a:solidFill>
                        </a:rPr>
                        <a:t>Industry</a:t>
                      </a:r>
                    </a:p>
                  </a:txBody>
                  <a:tcPr marL="51435" marR="51435" marT="25718" marB="25718"/>
                </a:tc>
                <a:extLst>
                  <a:ext uri="{0D108BD9-81ED-4DB2-BD59-A6C34878D82A}">
                    <a16:rowId xmlns:a16="http://schemas.microsoft.com/office/drawing/2014/main" xmlns="" val="10000"/>
                  </a:ext>
                </a:extLst>
              </a:tr>
              <a:tr h="387685">
                <a:tc>
                  <a:txBody>
                    <a:bodyPr/>
                    <a:lstStyle/>
                    <a:p>
                      <a:pPr algn="ctr"/>
                      <a:r>
                        <a:rPr lang="en-US" sz="1800" dirty="0"/>
                        <a:t>11</a:t>
                      </a:r>
                    </a:p>
                  </a:txBody>
                  <a:tcPr marL="51435" marR="51435" marT="25718" marB="25718"/>
                </a:tc>
                <a:tc>
                  <a:txBody>
                    <a:bodyPr/>
                    <a:lstStyle/>
                    <a:p>
                      <a:r>
                        <a:rPr lang="en-US" sz="1800" dirty="0"/>
                        <a:t>Centrica</a:t>
                      </a:r>
                    </a:p>
                  </a:txBody>
                  <a:tcPr marL="51435" marR="51435" marT="25718" marB="25718"/>
                </a:tc>
                <a:tc>
                  <a:txBody>
                    <a:bodyPr/>
                    <a:lstStyle/>
                    <a:p>
                      <a:r>
                        <a:rPr lang="en-US" sz="1100" dirty="0"/>
                        <a:t>United Kingdom</a:t>
                      </a:r>
                    </a:p>
                  </a:txBody>
                  <a:tcPr marL="51435" marR="51435" marT="25718" marB="25718"/>
                </a:tc>
                <a:tc>
                  <a:txBody>
                    <a:bodyPr/>
                    <a:lstStyle/>
                    <a:p>
                      <a:r>
                        <a:rPr lang="en-US" sz="1100" dirty="0"/>
                        <a:t>Multi-Utilities</a:t>
                      </a:r>
                    </a:p>
                  </a:txBody>
                  <a:tcPr marL="51435" marR="51435" marT="25718" marB="25718"/>
                </a:tc>
                <a:extLst>
                  <a:ext uri="{0D108BD9-81ED-4DB2-BD59-A6C34878D82A}">
                    <a16:rowId xmlns:a16="http://schemas.microsoft.com/office/drawing/2014/main" xmlns="" val="10001"/>
                  </a:ext>
                </a:extLst>
              </a:tr>
              <a:tr h="704162">
                <a:tc>
                  <a:txBody>
                    <a:bodyPr/>
                    <a:lstStyle/>
                    <a:p>
                      <a:pPr algn="ctr"/>
                      <a:r>
                        <a:rPr lang="en-US" sz="1800" dirty="0"/>
                        <a:t>12</a:t>
                      </a:r>
                    </a:p>
                  </a:txBody>
                  <a:tcPr marL="51435" marR="51435" marT="25718" marB="25718"/>
                </a:tc>
                <a:tc>
                  <a:txBody>
                    <a:bodyPr/>
                    <a:lstStyle/>
                    <a:p>
                      <a:r>
                        <a:rPr lang="en-US" sz="1800" dirty="0"/>
                        <a:t>Schneider Electric</a:t>
                      </a:r>
                    </a:p>
                  </a:txBody>
                  <a:tcPr marL="51435" marR="51435" marT="25718" marB="25718"/>
                </a:tc>
                <a:tc>
                  <a:txBody>
                    <a:bodyPr/>
                    <a:lstStyle/>
                    <a:p>
                      <a:r>
                        <a:rPr lang="en-US" sz="1100" dirty="0"/>
                        <a:t>France</a:t>
                      </a:r>
                    </a:p>
                  </a:txBody>
                  <a:tcPr marL="51435" marR="51435" marT="25718" marB="25718"/>
                </a:tc>
                <a:tc>
                  <a:txBody>
                    <a:bodyPr/>
                    <a:lstStyle/>
                    <a:p>
                      <a:r>
                        <a:rPr lang="en-US" sz="1100" dirty="0"/>
                        <a:t>Electrical Equipment</a:t>
                      </a:r>
                    </a:p>
                  </a:txBody>
                  <a:tcPr marL="51435" marR="51435" marT="25718" marB="25718"/>
                </a:tc>
                <a:extLst>
                  <a:ext uri="{0D108BD9-81ED-4DB2-BD59-A6C34878D82A}">
                    <a16:rowId xmlns:a16="http://schemas.microsoft.com/office/drawing/2014/main" xmlns="" val="10002"/>
                  </a:ext>
                </a:extLst>
              </a:tr>
              <a:tr h="704162">
                <a:tc>
                  <a:txBody>
                    <a:bodyPr/>
                    <a:lstStyle/>
                    <a:p>
                      <a:pPr algn="ctr"/>
                      <a:r>
                        <a:rPr lang="en-US" sz="1800" dirty="0"/>
                        <a:t>13</a:t>
                      </a:r>
                    </a:p>
                  </a:txBody>
                  <a:tcPr marL="51435" marR="51435" marT="25718" marB="25718"/>
                </a:tc>
                <a:tc>
                  <a:txBody>
                    <a:bodyPr/>
                    <a:lstStyle/>
                    <a:p>
                      <a:r>
                        <a:rPr lang="en-US" sz="1800" dirty="0"/>
                        <a:t>Coca-Cola</a:t>
                      </a:r>
                      <a:r>
                        <a:rPr lang="en-US" sz="1800" baseline="0" dirty="0"/>
                        <a:t> Enterprises</a:t>
                      </a:r>
                      <a:endParaRPr lang="en-US" sz="1800" dirty="0"/>
                    </a:p>
                  </a:txBody>
                  <a:tcPr marL="51435" marR="51435" marT="25718" marB="25718"/>
                </a:tc>
                <a:tc>
                  <a:txBody>
                    <a:bodyPr/>
                    <a:lstStyle/>
                    <a:p>
                      <a:r>
                        <a:rPr lang="en-US" sz="1100" dirty="0"/>
                        <a:t>United States</a:t>
                      </a:r>
                    </a:p>
                  </a:txBody>
                  <a:tcPr marL="51435" marR="51435" marT="25718" marB="25718"/>
                </a:tc>
                <a:tc>
                  <a:txBody>
                    <a:bodyPr/>
                    <a:lstStyle/>
                    <a:p>
                      <a:r>
                        <a:rPr lang="en-US" sz="1100" dirty="0"/>
                        <a:t>Beverages</a:t>
                      </a:r>
                    </a:p>
                  </a:txBody>
                  <a:tcPr marL="51435" marR="51435" marT="25718" marB="25718"/>
                </a:tc>
                <a:extLst>
                  <a:ext uri="{0D108BD9-81ED-4DB2-BD59-A6C34878D82A}">
                    <a16:rowId xmlns:a16="http://schemas.microsoft.com/office/drawing/2014/main" xmlns="" val="10003"/>
                  </a:ext>
                </a:extLst>
              </a:tr>
              <a:tr h="387685">
                <a:tc>
                  <a:txBody>
                    <a:bodyPr/>
                    <a:lstStyle/>
                    <a:p>
                      <a:pPr algn="ctr"/>
                      <a:r>
                        <a:rPr lang="en-US" sz="1800" dirty="0"/>
                        <a:t>14</a:t>
                      </a:r>
                    </a:p>
                  </a:txBody>
                  <a:tcPr marL="51435" marR="51435" marT="25718" marB="25718"/>
                </a:tc>
                <a:tc>
                  <a:txBody>
                    <a:bodyPr/>
                    <a:lstStyle/>
                    <a:p>
                      <a:r>
                        <a:rPr lang="en-US" sz="1800" dirty="0"/>
                        <a:t>L’Oreal</a:t>
                      </a:r>
                    </a:p>
                  </a:txBody>
                  <a:tcPr marL="51435" marR="51435" marT="25718" marB="25718"/>
                </a:tc>
                <a:tc>
                  <a:txBody>
                    <a:bodyPr/>
                    <a:lstStyle/>
                    <a:p>
                      <a:r>
                        <a:rPr lang="en-US" sz="1100" dirty="0"/>
                        <a:t>France</a:t>
                      </a:r>
                    </a:p>
                  </a:txBody>
                  <a:tcPr marL="51435" marR="51435" marT="25718" marB="25718"/>
                </a:tc>
                <a:tc>
                  <a:txBody>
                    <a:bodyPr/>
                    <a:lstStyle/>
                    <a:p>
                      <a:r>
                        <a:rPr lang="en-US" sz="1100" dirty="0"/>
                        <a:t>Personal Products</a:t>
                      </a:r>
                    </a:p>
                  </a:txBody>
                  <a:tcPr marL="51435" marR="51435" marT="25718" marB="25718"/>
                </a:tc>
                <a:extLst>
                  <a:ext uri="{0D108BD9-81ED-4DB2-BD59-A6C34878D82A}">
                    <a16:rowId xmlns:a16="http://schemas.microsoft.com/office/drawing/2014/main" xmlns="" val="10004"/>
                  </a:ext>
                </a:extLst>
              </a:tr>
              <a:tr h="387685">
                <a:tc>
                  <a:txBody>
                    <a:bodyPr/>
                    <a:lstStyle/>
                    <a:p>
                      <a:pPr algn="ctr"/>
                      <a:r>
                        <a:rPr lang="en-US" sz="1800" dirty="0"/>
                        <a:t>15</a:t>
                      </a:r>
                    </a:p>
                  </a:txBody>
                  <a:tcPr marL="51435" marR="51435" marT="25718" marB="25718"/>
                </a:tc>
                <a:tc>
                  <a:txBody>
                    <a:bodyPr/>
                    <a:lstStyle/>
                    <a:p>
                      <a:r>
                        <a:rPr lang="en-US" sz="1800" dirty="0"/>
                        <a:t>Kesko</a:t>
                      </a:r>
                    </a:p>
                  </a:txBody>
                  <a:tcPr marL="51435" marR="51435" marT="25718" marB="25718"/>
                </a:tc>
                <a:tc>
                  <a:txBody>
                    <a:bodyPr/>
                    <a:lstStyle/>
                    <a:p>
                      <a:r>
                        <a:rPr lang="en-US" sz="1100" dirty="0"/>
                        <a:t>Finland</a:t>
                      </a:r>
                    </a:p>
                  </a:txBody>
                  <a:tcPr marL="51435" marR="51435" marT="25718" marB="25718"/>
                </a:tc>
                <a:tc>
                  <a:txBody>
                    <a:bodyPr/>
                    <a:lstStyle/>
                    <a:p>
                      <a:r>
                        <a:rPr lang="en-US" sz="1100" dirty="0"/>
                        <a:t>Food &amp; Staples</a:t>
                      </a:r>
                    </a:p>
                  </a:txBody>
                  <a:tcPr marL="51435" marR="51435" marT="25718" marB="25718"/>
                </a:tc>
                <a:extLst>
                  <a:ext uri="{0D108BD9-81ED-4DB2-BD59-A6C34878D82A}">
                    <a16:rowId xmlns:a16="http://schemas.microsoft.com/office/drawing/2014/main" xmlns="" val="10005"/>
                  </a:ext>
                </a:extLst>
              </a:tr>
              <a:tr h="387685">
                <a:tc>
                  <a:txBody>
                    <a:bodyPr/>
                    <a:lstStyle/>
                    <a:p>
                      <a:pPr algn="ctr"/>
                      <a:r>
                        <a:rPr lang="en-US" sz="1800" dirty="0"/>
                        <a:t>16</a:t>
                      </a:r>
                    </a:p>
                  </a:txBody>
                  <a:tcPr marL="51435" marR="51435" marT="25718" marB="25718"/>
                </a:tc>
                <a:tc>
                  <a:txBody>
                    <a:bodyPr/>
                    <a:lstStyle/>
                    <a:p>
                      <a:r>
                        <a:rPr lang="en-US" sz="1800" dirty="0"/>
                        <a:t>Galp Energia</a:t>
                      </a:r>
                    </a:p>
                  </a:txBody>
                  <a:tcPr marL="51435" marR="51435" marT="25718" marB="25718"/>
                </a:tc>
                <a:tc>
                  <a:txBody>
                    <a:bodyPr/>
                    <a:lstStyle/>
                    <a:p>
                      <a:r>
                        <a:rPr lang="en-US" sz="1100" dirty="0"/>
                        <a:t>Portugal</a:t>
                      </a:r>
                    </a:p>
                  </a:txBody>
                  <a:tcPr marL="51435" marR="51435" marT="25718" marB="25718"/>
                </a:tc>
                <a:tc>
                  <a:txBody>
                    <a:bodyPr/>
                    <a:lstStyle/>
                    <a:p>
                      <a:r>
                        <a:rPr lang="en-US" sz="1100" dirty="0"/>
                        <a:t>Oil &amp; Gas</a:t>
                      </a:r>
                    </a:p>
                  </a:txBody>
                  <a:tcPr marL="51435" marR="51435" marT="25718" marB="25718"/>
                </a:tc>
                <a:extLst>
                  <a:ext uri="{0D108BD9-81ED-4DB2-BD59-A6C34878D82A}">
                    <a16:rowId xmlns:a16="http://schemas.microsoft.com/office/drawing/2014/main" xmlns="" val="10006"/>
                  </a:ext>
                </a:extLst>
              </a:tr>
              <a:tr h="387685">
                <a:tc>
                  <a:txBody>
                    <a:bodyPr/>
                    <a:lstStyle/>
                    <a:p>
                      <a:pPr algn="ctr"/>
                      <a:r>
                        <a:rPr lang="en-US" sz="1800" dirty="0"/>
                        <a:t>17</a:t>
                      </a:r>
                    </a:p>
                  </a:txBody>
                  <a:tcPr marL="51435" marR="51435" marT="25718" marB="25718"/>
                </a:tc>
                <a:tc>
                  <a:txBody>
                    <a:bodyPr/>
                    <a:lstStyle/>
                    <a:p>
                      <a:r>
                        <a:rPr lang="en-US" sz="1800" dirty="0"/>
                        <a:t>Statoil</a:t>
                      </a:r>
                    </a:p>
                  </a:txBody>
                  <a:tcPr marL="51435" marR="51435" marT="25718" marB="25718"/>
                </a:tc>
                <a:tc>
                  <a:txBody>
                    <a:bodyPr/>
                    <a:lstStyle/>
                    <a:p>
                      <a:r>
                        <a:rPr lang="en-US" sz="1100" dirty="0"/>
                        <a:t>Norway</a:t>
                      </a:r>
                    </a:p>
                  </a:txBody>
                  <a:tcPr marL="51435" marR="51435" marT="25718" marB="25718"/>
                </a:tc>
                <a:tc>
                  <a:txBody>
                    <a:bodyPr/>
                    <a:lstStyle/>
                    <a:p>
                      <a:r>
                        <a:rPr lang="en-US" sz="1100" dirty="0"/>
                        <a:t>Oil &amp; Gas</a:t>
                      </a:r>
                    </a:p>
                  </a:txBody>
                  <a:tcPr marL="51435" marR="51435" marT="25718" marB="25718"/>
                </a:tc>
                <a:extLst>
                  <a:ext uri="{0D108BD9-81ED-4DB2-BD59-A6C34878D82A}">
                    <a16:rowId xmlns:a16="http://schemas.microsoft.com/office/drawing/2014/main" xmlns="" val="10007"/>
                  </a:ext>
                </a:extLst>
              </a:tr>
              <a:tr h="704162">
                <a:tc>
                  <a:txBody>
                    <a:bodyPr/>
                    <a:lstStyle/>
                    <a:p>
                      <a:pPr algn="ctr"/>
                      <a:r>
                        <a:rPr lang="en-US" sz="1800" dirty="0"/>
                        <a:t>18</a:t>
                      </a:r>
                    </a:p>
                  </a:txBody>
                  <a:tcPr marL="51435" marR="51435" marT="25718" marB="25718"/>
                </a:tc>
                <a:tc>
                  <a:txBody>
                    <a:bodyPr/>
                    <a:lstStyle/>
                    <a:p>
                      <a:r>
                        <a:rPr lang="en-US" sz="1800" dirty="0"/>
                        <a:t>Shinhan</a:t>
                      </a:r>
                      <a:r>
                        <a:rPr lang="en-US" sz="1800" baseline="0" dirty="0"/>
                        <a:t> Financial </a:t>
                      </a:r>
                      <a:endParaRPr lang="en-US" sz="1800" dirty="0"/>
                    </a:p>
                  </a:txBody>
                  <a:tcPr marL="51435" marR="51435" marT="25718" marB="25718"/>
                </a:tc>
                <a:tc>
                  <a:txBody>
                    <a:bodyPr/>
                    <a:lstStyle/>
                    <a:p>
                      <a:r>
                        <a:rPr lang="en-US" sz="1100" dirty="0"/>
                        <a:t>South Korea</a:t>
                      </a:r>
                    </a:p>
                  </a:txBody>
                  <a:tcPr marL="51435" marR="51435" marT="25718" marB="25718"/>
                </a:tc>
                <a:tc>
                  <a:txBody>
                    <a:bodyPr/>
                    <a:lstStyle/>
                    <a:p>
                      <a:r>
                        <a:rPr lang="en-US" sz="1100" dirty="0"/>
                        <a:t>Banks</a:t>
                      </a:r>
                    </a:p>
                  </a:txBody>
                  <a:tcPr marL="51435" marR="51435" marT="25718" marB="25718"/>
                </a:tc>
                <a:extLst>
                  <a:ext uri="{0D108BD9-81ED-4DB2-BD59-A6C34878D82A}">
                    <a16:rowId xmlns:a16="http://schemas.microsoft.com/office/drawing/2014/main" xmlns="" val="10008"/>
                  </a:ext>
                </a:extLst>
              </a:tr>
              <a:tr h="387685">
                <a:tc>
                  <a:txBody>
                    <a:bodyPr/>
                    <a:lstStyle/>
                    <a:p>
                      <a:pPr algn="ctr"/>
                      <a:r>
                        <a:rPr lang="en-US" sz="1800" dirty="0"/>
                        <a:t>19</a:t>
                      </a:r>
                    </a:p>
                  </a:txBody>
                  <a:tcPr marL="51435" marR="51435" marT="25718" marB="25718"/>
                </a:tc>
                <a:tc>
                  <a:txBody>
                    <a:bodyPr/>
                    <a:lstStyle/>
                    <a:p>
                      <a:r>
                        <a:rPr lang="en-US" sz="1800" dirty="0"/>
                        <a:t>Novo Nordisk</a:t>
                      </a:r>
                    </a:p>
                  </a:txBody>
                  <a:tcPr marL="51435" marR="51435" marT="25718" marB="25718"/>
                </a:tc>
                <a:tc>
                  <a:txBody>
                    <a:bodyPr/>
                    <a:lstStyle/>
                    <a:p>
                      <a:r>
                        <a:rPr lang="en-US" sz="1100" dirty="0"/>
                        <a:t>Denmark</a:t>
                      </a:r>
                    </a:p>
                  </a:txBody>
                  <a:tcPr marL="51435" marR="51435" marT="25718" marB="25718"/>
                </a:tc>
                <a:tc>
                  <a:txBody>
                    <a:bodyPr/>
                    <a:lstStyle/>
                    <a:p>
                      <a:r>
                        <a:rPr lang="en-US" sz="1100" dirty="0"/>
                        <a:t>Pharmaceuticals</a:t>
                      </a:r>
                    </a:p>
                  </a:txBody>
                  <a:tcPr marL="51435" marR="51435" marT="25718" marB="25718"/>
                </a:tc>
                <a:extLst>
                  <a:ext uri="{0D108BD9-81ED-4DB2-BD59-A6C34878D82A}">
                    <a16:rowId xmlns:a16="http://schemas.microsoft.com/office/drawing/2014/main" xmlns="" val="10009"/>
                  </a:ext>
                </a:extLst>
              </a:tr>
              <a:tr h="704162">
                <a:tc>
                  <a:txBody>
                    <a:bodyPr/>
                    <a:lstStyle/>
                    <a:p>
                      <a:pPr algn="ctr"/>
                      <a:r>
                        <a:rPr lang="en-US" sz="1800" dirty="0"/>
                        <a:t>20</a:t>
                      </a:r>
                    </a:p>
                  </a:txBody>
                  <a:tcPr marL="51435" marR="51435" marT="25718" marB="25718"/>
                </a:tc>
                <a:tc>
                  <a:txBody>
                    <a:bodyPr/>
                    <a:lstStyle/>
                    <a:p>
                      <a:r>
                        <a:rPr lang="en-US" sz="1800" dirty="0"/>
                        <a:t>Hennes &amp; Mauritz</a:t>
                      </a:r>
                    </a:p>
                  </a:txBody>
                  <a:tcPr marL="51435" marR="51435" marT="25718" marB="25718"/>
                </a:tc>
                <a:tc>
                  <a:txBody>
                    <a:bodyPr/>
                    <a:lstStyle/>
                    <a:p>
                      <a:r>
                        <a:rPr lang="en-US" sz="1100" dirty="0"/>
                        <a:t>Sweden</a:t>
                      </a:r>
                    </a:p>
                  </a:txBody>
                  <a:tcPr marL="51435" marR="51435" marT="25718" marB="25718"/>
                </a:tc>
                <a:tc>
                  <a:txBody>
                    <a:bodyPr/>
                    <a:lstStyle/>
                    <a:p>
                      <a:r>
                        <a:rPr lang="en-US" sz="1100" dirty="0"/>
                        <a:t>Specialty Products</a:t>
                      </a:r>
                    </a:p>
                  </a:txBody>
                  <a:tcPr marL="51435" marR="51435" marT="25718" marB="25718"/>
                </a:tc>
                <a:extLst>
                  <a:ext uri="{0D108BD9-81ED-4DB2-BD59-A6C34878D82A}">
                    <a16:rowId xmlns:a16="http://schemas.microsoft.com/office/drawing/2014/main" xmlns="" val="10010"/>
                  </a:ext>
                </a:extLst>
              </a:tr>
            </a:tbl>
          </a:graphicData>
        </a:graphic>
      </p:graphicFrame>
      <p:sp>
        <p:nvSpPr>
          <p:cNvPr id="5" name="Rectangle 4"/>
          <p:cNvSpPr/>
          <p:nvPr/>
        </p:nvSpPr>
        <p:spPr>
          <a:xfrm>
            <a:off x="6172200" y="6401982"/>
            <a:ext cx="333375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r>
              <a:rPr lang="en-US" sz="900" dirty="0">
                <a:solidFill>
                  <a:srgbClr val="000000"/>
                </a:solidFill>
                <a:latin typeface="Arial"/>
              </a:rPr>
              <a:t>.</a:t>
            </a:r>
          </a:p>
        </p:txBody>
      </p:sp>
    </p:spTree>
    <p:extLst>
      <p:ext uri="{BB962C8B-B14F-4D97-AF65-F5344CB8AC3E}">
        <p14:creationId xmlns:p14="http://schemas.microsoft.com/office/powerpoint/2010/main" val="12351393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0" y="971550"/>
            <a:ext cx="5257800" cy="642938"/>
          </a:xfrm>
        </p:spPr>
        <p:txBody>
          <a:bodyPr/>
          <a:lstStyle/>
          <a:p>
            <a:r>
              <a:rPr lang="en-US" dirty="0">
                <a:solidFill>
                  <a:srgbClr val="800000"/>
                </a:solidFill>
              </a:rPr>
              <a:t>Too Many Ratings</a:t>
            </a:r>
          </a:p>
        </p:txBody>
      </p:sp>
      <p:sp>
        <p:nvSpPr>
          <p:cNvPr id="9219" name="Rectangle 3"/>
          <p:cNvSpPr>
            <a:spLocks noGrp="1" noChangeArrowheads="1"/>
          </p:cNvSpPr>
          <p:nvPr>
            <p:ph type="body" idx="1"/>
          </p:nvPr>
        </p:nvSpPr>
        <p:spPr>
          <a:xfrm>
            <a:off x="4645820" y="1943101"/>
            <a:ext cx="4157663" cy="2828925"/>
          </a:xfrm>
        </p:spPr>
        <p:txBody>
          <a:bodyPr/>
          <a:lstStyle/>
          <a:p>
            <a:r>
              <a:rPr lang="en-US" dirty="0"/>
              <a:t>Climate Counts</a:t>
            </a:r>
          </a:p>
          <a:p>
            <a:r>
              <a:rPr lang="en-US" dirty="0"/>
              <a:t>Norm Thompson</a:t>
            </a:r>
          </a:p>
          <a:p>
            <a:r>
              <a:rPr lang="en-US" dirty="0"/>
              <a:t>Herman Miller</a:t>
            </a:r>
          </a:p>
          <a:p>
            <a:r>
              <a:rPr lang="en-US" dirty="0"/>
              <a:t>Steelcase</a:t>
            </a:r>
          </a:p>
          <a:p>
            <a:r>
              <a:rPr lang="en-US" dirty="0"/>
              <a:t>General Electric</a:t>
            </a:r>
          </a:p>
          <a:p>
            <a:r>
              <a:rPr lang="en-US" dirty="0"/>
              <a:t>Timberland</a:t>
            </a:r>
          </a:p>
        </p:txBody>
      </p:sp>
      <p:sp>
        <p:nvSpPr>
          <p:cNvPr id="5" name="Rectangle 4"/>
          <p:cNvSpPr/>
          <p:nvPr/>
        </p:nvSpPr>
        <p:spPr>
          <a:xfrm>
            <a:off x="6096000" y="5715001"/>
            <a:ext cx="3276600" cy="276999"/>
          </a:xfrm>
          <a:prstGeom prst="rect">
            <a:avLst/>
          </a:prstGeom>
        </p:spPr>
        <p:txBody>
          <a:bodyPr wrap="square">
            <a:spAutoFit/>
          </a:bodyPr>
          <a:lstStyle/>
          <a:p>
            <a:pPr defTabSz="685800"/>
            <a:r>
              <a:rPr lang="en-US" sz="1200" dirty="0">
                <a:solidFill>
                  <a:srgbClr val="000000"/>
                </a:solidFill>
                <a:latin typeface="Arial"/>
              </a:rPr>
              <a:t> ©2017 George P. Nassos &amp; Associates, Inc.</a:t>
            </a:r>
          </a:p>
        </p:txBody>
      </p:sp>
    </p:spTree>
    <p:extLst>
      <p:ext uri="{BB962C8B-B14F-4D97-AF65-F5344CB8AC3E}">
        <p14:creationId xmlns:p14="http://schemas.microsoft.com/office/powerpoint/2010/main" val="173166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2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946" y="228601"/>
            <a:ext cx="9151054" cy="6366439"/>
          </a:xfrm>
          <a:prstGeom prst="rect">
            <a:avLst/>
          </a:prstGeom>
        </p:spPr>
      </p:pic>
    </p:spTree>
    <p:extLst>
      <p:ext uri="{BB962C8B-B14F-4D97-AF65-F5344CB8AC3E}">
        <p14:creationId xmlns:p14="http://schemas.microsoft.com/office/powerpoint/2010/main" val="12867278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6863" y="609600"/>
            <a:ext cx="7162800" cy="1143000"/>
          </a:xfrm>
        </p:spPr>
        <p:txBody>
          <a:bodyPr/>
          <a:lstStyle/>
          <a:p>
            <a:r>
              <a:rPr lang="en-US" sz="3200" dirty="0"/>
              <a:t>What are your thoughts?</a:t>
            </a:r>
          </a:p>
        </p:txBody>
      </p:sp>
      <p:sp>
        <p:nvSpPr>
          <p:cNvPr id="3" name="Content Placeholder 2"/>
          <p:cNvSpPr>
            <a:spLocks noGrp="1"/>
          </p:cNvSpPr>
          <p:nvPr>
            <p:ph idx="1"/>
          </p:nvPr>
        </p:nvSpPr>
        <p:spPr>
          <a:xfrm>
            <a:off x="3732663" y="1981201"/>
            <a:ext cx="6477000" cy="1828800"/>
          </a:xfrm>
        </p:spPr>
        <p:txBody>
          <a:bodyPr/>
          <a:lstStyle/>
          <a:p>
            <a:r>
              <a:rPr lang="en-US" dirty="0"/>
              <a:t>Companies that are truly sustainable?</a:t>
            </a:r>
          </a:p>
          <a:p>
            <a:r>
              <a:rPr lang="en-US" dirty="0"/>
              <a:t>Companies that use green-wash?</a:t>
            </a:r>
          </a:p>
          <a:p>
            <a:r>
              <a:rPr lang="en-US" dirty="0"/>
              <a:t>What is really needed for a company to become truly sustainable?  CSO?</a:t>
            </a:r>
          </a:p>
        </p:txBody>
      </p:sp>
      <p:sp>
        <p:nvSpPr>
          <p:cNvPr id="6" name="Rectangle 5"/>
          <p:cNvSpPr/>
          <p:nvPr/>
        </p:nvSpPr>
        <p:spPr>
          <a:xfrm>
            <a:off x="5971607" y="3244334"/>
            <a:ext cx="248786" cy="369332"/>
          </a:xfrm>
          <a:prstGeom prst="rect">
            <a:avLst/>
          </a:prstGeom>
        </p:spPr>
        <p:txBody>
          <a:bodyPr wrap="none">
            <a:spAutoFit/>
          </a:bodyPr>
          <a:lstStyle/>
          <a:p>
            <a:r>
              <a:rPr lang="en-US" dirty="0">
                <a:solidFill>
                  <a:srgbClr val="000000"/>
                </a:solidFill>
              </a:rPr>
              <a:t> </a:t>
            </a:r>
            <a:endParaRPr lang="en-US" dirty="0"/>
          </a:p>
        </p:txBody>
      </p:sp>
      <p:sp>
        <p:nvSpPr>
          <p:cNvPr id="7" name="Rectangle 6"/>
          <p:cNvSpPr/>
          <p:nvPr/>
        </p:nvSpPr>
        <p:spPr>
          <a:xfrm>
            <a:off x="5971607" y="3244334"/>
            <a:ext cx="248786" cy="369332"/>
          </a:xfrm>
          <a:prstGeom prst="rect">
            <a:avLst/>
          </a:prstGeom>
        </p:spPr>
        <p:txBody>
          <a:bodyPr wrap="none">
            <a:spAutoFit/>
          </a:bodyPr>
          <a:lstStyle/>
          <a:p>
            <a:r>
              <a:rPr lang="en-US" dirty="0">
                <a:solidFill>
                  <a:srgbClr val="000000"/>
                </a:solidFill>
              </a:rPr>
              <a:t> </a:t>
            </a:r>
            <a:endParaRPr lang="en-US" dirty="0"/>
          </a:p>
        </p:txBody>
      </p:sp>
      <p:pic>
        <p:nvPicPr>
          <p:cNvPr id="9" name="Picture 8"/>
          <p:cNvPicPr>
            <a:picLocks noChangeAspect="1"/>
          </p:cNvPicPr>
          <p:nvPr/>
        </p:nvPicPr>
        <p:blipFill>
          <a:blip r:embed="rId3"/>
          <a:stretch>
            <a:fillRect/>
          </a:stretch>
        </p:blipFill>
        <p:spPr>
          <a:xfrm>
            <a:off x="6324600" y="5867400"/>
            <a:ext cx="3279932" cy="323116"/>
          </a:xfrm>
          <a:prstGeom prst="rect">
            <a:avLst/>
          </a:prstGeom>
        </p:spPr>
      </p:pic>
    </p:spTree>
    <p:extLst>
      <p:ext uri="{BB962C8B-B14F-4D97-AF65-F5344CB8AC3E}">
        <p14:creationId xmlns:p14="http://schemas.microsoft.com/office/powerpoint/2010/main" val="2454090047"/>
      </p:ext>
    </p:extLst>
  </p:cSld>
  <p:clrMapOvr>
    <a:masterClrMapping/>
  </p:clrMapOvr>
</p:sld>
</file>

<file path=ppt/theme/theme1.xml><?xml version="1.0" encoding="utf-8"?>
<a:theme xmlns:a="http://schemas.openxmlformats.org/drawingml/2006/main" name="10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w="9525">
          <a:solidFill>
            <a:schemeClr val="tx1"/>
          </a:solidFill>
          <a:miter lim="800000"/>
          <a:headEnd/>
          <a:tailEnd/>
        </a:ln>
      </a:spPr>
      <a:bodyPr wrap="none" lIns="74450" tIns="37226" rIns="74450" bIns="37226" anchor="ctr"/>
      <a:lstStyle>
        <a:defPPr>
          <a:defRPr sz="1350">
            <a:solidFill>
              <a:srgbClr val="000000"/>
            </a:solidFill>
            <a:latin typeface="Constantia"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AV Sm Font - 2 Presenters">
  <a:themeElements>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fontScheme name="1_AV Sm Font - 2 Presen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AV Sm Font - 2 Presenter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AV Sm Font - 2 Presenter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V Sm Font - 2 Presenter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V Sm Font - 2 Presenter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V Sm Font - 2 Presenter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AV Sm Font - 2 Presenter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AV Sm Font - 2 Presenters">
  <a:themeElements>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fontScheme name="1_AV Sm Font - 2 Presen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AV Sm Font - 2 Presenter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AV Sm Font - 2 Presenter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V Sm Font - 2 Presenter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V Sm Font - 2 Presenter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V Sm Font - 2 Presenter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AV Sm Font - 2 Presenter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AV Sm Font - 2 Presenters">
  <a:themeElements>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fontScheme name="1_AV Sm Font - 2 Presen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AV Sm Font - 2 Presenter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AV Sm Font - 2 Presenter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V Sm Font - 2 Presenter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V Sm Font - 2 Presenter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V Sm Font - 2 Presenter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AV Sm Font - 2 Presenter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WBC 2010">
  <a:themeElements>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fontScheme name="1_AV Sm Font - 2 Presen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AV Sm Font - 2 Presenter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AV Sm Font - 2 Presenter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V Sm Font - 2 Presenter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V Sm Font - 2 Presenter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V Sm Font - 2 Presenter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AV Sm Font - 2 Presenter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AV Sm Font - 2 Presenters">
  <a:themeElements>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fontScheme name="1_AV Sm Font - 2 Presen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AV Sm Font - 2 Presenter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AV Sm Font - 2 Presenter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V Sm Font - 2 Presenter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V Sm Font - 2 Presenter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V Sm Font - 2 Presenter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AV Sm Font - 2 Presenter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AV Sm Font - 2 Presenters">
  <a:themeElements>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fontScheme name="1_AV Sm Font - 2 Presen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AV Sm Font - 2 Presenter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AV Sm Font - 2 Presenter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V Sm Font - 2 Presenter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V Sm Font - 2 Presenter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V Sm Font - 2 Presenter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AV Sm Font - 2 Presenter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WBC 2010">
  <a:themeElements>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fontScheme name="1_AV Sm Font - 2 Presen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AV Sm Font - 2 Presenter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AV Sm Font - 2 Presenter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V Sm Font - 2 Presenter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V Sm Font - 2 Presenter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V Sm Font - 2 Presenter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AV Sm Font - 2 Presenter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BC 2015 Slide Them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WBC 2010">
  <a:themeElements>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fontScheme name="1_AV Sm Font - 2 Presen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AV Sm Font - 2 Presenter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AV Sm Font - 2 Presenter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V Sm Font - 2 Presenter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V Sm Font - 2 Presenter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V Sm Font - 2 Presenter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AV Sm Font - 2 Presenter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WBC 2010">
  <a:themeElements>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fontScheme name="1_AV Sm Font - 2 Presen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AV Sm Font - 2 Presenter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AV Sm Font - 2 Presenter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V Sm Font - 2 Presenter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V Sm Font - 2 Presenter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V Sm Font - 2 Presenter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AV Sm Font - 2 Presenter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eam">
  <a:themeElements>
    <a:clrScheme name="1_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1_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4066" tIns="37033" rIns="74066" bIns="37033"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4066" tIns="37033" rIns="74066" bIns="37033"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1_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1_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1_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1_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1_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1_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1_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1_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AV Sm Font - 2 Presenters">
  <a:themeElements>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fontScheme name="1_AV Sm Font - 2 Presen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AV Sm Font - 2 Presenter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AV Sm Font - 2 Presenter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V Sm Font - 2 Presenter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V Sm Font - 2 Presenter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V Sm Font - 2 Presenter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AV Sm Font - 2 Presenter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w="9525">
          <a:solidFill>
            <a:schemeClr val="tx1"/>
          </a:solidFill>
          <a:miter lim="800000"/>
          <a:headEnd/>
          <a:tailEnd/>
        </a:ln>
      </a:spPr>
      <a:bodyPr wrap="none" lIns="74450" tIns="37226" rIns="74450" bIns="37226" anchor="ctr"/>
      <a:lstStyle>
        <a:defPPr>
          <a:defRPr sz="1350">
            <a:solidFill>
              <a:srgbClr val="000000"/>
            </a:solidFill>
            <a:latin typeface="Constantia"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BC 2010">
  <a:themeElements>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fontScheme name="1_AV Sm Font - 2 Presen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AV Sm Font - 2 Presenter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AV Sm Font - 2 Presenter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V Sm Font - 2 Presenter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V Sm Font - 2 Presenter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V Sm Font - 2 Presenter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AV Sm Font - 2 Presenter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AV Sm Font - 2 Presenters">
  <a:themeElements>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fontScheme name="1_AV Sm Font - 2 Presen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AV Sm Font - 2 Presenter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AV Sm Font - 2 Presenter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V Sm Font - 2 Presenter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V Sm Font - 2 Presenter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V Sm Font - 2 Presenter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AV Sm Font - 2 Presenter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WBC 2010">
  <a:themeElements>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fontScheme name="1_AV Sm Font - 2 Presen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AV Sm Font - 2 Presenter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AV Sm Font - 2 Presenter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V Sm Font - 2 Presenter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V Sm Font - 2 Presenter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V Sm Font - 2 Presenter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AV Sm Font - 2 Presenter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AV Sm Font - 2 Presenters">
  <a:themeElements>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fontScheme name="1_AV Sm Font - 2 Present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81000" marR="0" indent="-381000" algn="l" defTabSz="914400" rtl="0" eaLnBrk="0" fontAlgn="base" latinLnBrk="0" hangingPunct="0">
          <a:lnSpc>
            <a:spcPct val="100000"/>
          </a:lnSpc>
          <a:spcBef>
            <a:spcPct val="70000"/>
          </a:spcBef>
          <a:spcAft>
            <a:spcPct val="20000"/>
          </a:spcAft>
          <a:buClr>
            <a:srgbClr val="000099"/>
          </a:buClr>
          <a:buSzTx/>
          <a:buFont typeface="Wingdings" pitchFamily="2" charset="2"/>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1_AV Sm Font - 2 Presenter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AV Sm Font - 2 Presenter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AV Sm Font - 2 Presenter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AV Sm Font - 2 Presenter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AV Sm Font - 2 Presenter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AV Sm Font - 2 Presenter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AV Sm Font - 2 Presenters 8">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0099"/>
        </a:hlink>
        <a:folHlink>
          <a:srgbClr val="C0C0C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Loyola 3.1.16 LUC_PowerPoint_Template-16-9</Template>
  <TotalTime>16438</TotalTime>
  <Words>13226</Words>
  <Application>Microsoft Office PowerPoint</Application>
  <PresentationFormat>Widescreen</PresentationFormat>
  <Paragraphs>3950</Paragraphs>
  <Slides>271</Slides>
  <Notes>163</Notes>
  <HiddenSlides>0</HiddenSlides>
  <MMClips>0</MMClips>
  <ScaleCrop>false</ScaleCrop>
  <HeadingPairs>
    <vt:vector size="8" baseType="variant">
      <vt:variant>
        <vt:lpstr>Fonts Used</vt:lpstr>
      </vt:variant>
      <vt:variant>
        <vt:i4>14</vt:i4>
      </vt:variant>
      <vt:variant>
        <vt:lpstr>Theme</vt:lpstr>
      </vt:variant>
      <vt:variant>
        <vt:i4>24</vt:i4>
      </vt:variant>
      <vt:variant>
        <vt:lpstr>Embedded OLE Servers</vt:lpstr>
      </vt:variant>
      <vt:variant>
        <vt:i4>2</vt:i4>
      </vt:variant>
      <vt:variant>
        <vt:lpstr>Slide Titles</vt:lpstr>
      </vt:variant>
      <vt:variant>
        <vt:i4>271</vt:i4>
      </vt:variant>
    </vt:vector>
  </HeadingPairs>
  <TitlesOfParts>
    <vt:vector size="311" baseType="lpstr">
      <vt:lpstr>MS PGothic</vt:lpstr>
      <vt:lpstr>Arial</vt:lpstr>
      <vt:lpstr>Arial Black</vt:lpstr>
      <vt:lpstr>Calibri</vt:lpstr>
      <vt:lpstr>Clarendon Condensed</vt:lpstr>
      <vt:lpstr>Constantia</vt:lpstr>
      <vt:lpstr>Minion Pro</vt:lpstr>
      <vt:lpstr>Myriad Pro</vt:lpstr>
      <vt:lpstr>Symbol</vt:lpstr>
      <vt:lpstr>Tahoma</vt:lpstr>
      <vt:lpstr>Times New Roman</vt:lpstr>
      <vt:lpstr>Wingdings</vt:lpstr>
      <vt:lpstr>Wingdings 2</vt:lpstr>
      <vt:lpstr>ZapfHumnst BT</vt:lpstr>
      <vt:lpstr>10_Custom Design</vt:lpstr>
      <vt:lpstr>WBC 2015 Slide Theme</vt:lpstr>
      <vt:lpstr>1_Custom Design</vt:lpstr>
      <vt:lpstr>WBC 2010</vt:lpstr>
      <vt:lpstr>2_Custom Design</vt:lpstr>
      <vt:lpstr>3_AV Sm Font - 2 Presenters</vt:lpstr>
      <vt:lpstr>1_WBC 2010</vt:lpstr>
      <vt:lpstr>4_Custom Design</vt:lpstr>
      <vt:lpstr>2_AV Sm Font - 2 Presenters</vt:lpstr>
      <vt:lpstr>6_Custom Design</vt:lpstr>
      <vt:lpstr>4_AV Sm Font - 2 Presenters</vt:lpstr>
      <vt:lpstr>8_Custom Design</vt:lpstr>
      <vt:lpstr>5_AV Sm Font - 2 Presenters</vt:lpstr>
      <vt:lpstr>11_Custom Design</vt:lpstr>
      <vt:lpstr>6_AV Sm Font - 2 Presenters</vt:lpstr>
      <vt:lpstr>2_WBC 2010</vt:lpstr>
      <vt:lpstr>1_AV Sm Font - 2 Presenters</vt:lpstr>
      <vt:lpstr>9_AV Sm Font - 2 Presenters</vt:lpstr>
      <vt:lpstr>3_WBC 2010</vt:lpstr>
      <vt:lpstr>4_WBC 2010</vt:lpstr>
      <vt:lpstr>5_WBC 2010</vt:lpstr>
      <vt:lpstr>1_Beam</vt:lpstr>
      <vt:lpstr>7_AV Sm Font - 2 Presenters</vt:lpstr>
      <vt:lpstr>12_Custom Design</vt:lpstr>
      <vt:lpstr>Document</vt:lpstr>
      <vt:lpstr>Chart</vt:lpstr>
      <vt:lpstr>Executive Certificate Program:  Global Business Sustainability by George Nassos &amp;  Bill Blackburn</vt:lpstr>
      <vt:lpstr>Your Instructors</vt:lpstr>
      <vt:lpstr>Today’s Agenda</vt:lpstr>
      <vt:lpstr>Part I. The Pursuit of Sustainability by Business: What </vt:lpstr>
      <vt:lpstr>The Business Setting:   What’s going on in the World?  How is society’s well-being?</vt:lpstr>
      <vt:lpstr>Some “Social” Trends</vt:lpstr>
      <vt:lpstr>Some “Social” Trends</vt:lpstr>
      <vt:lpstr>PowerPoint Presentation</vt:lpstr>
      <vt:lpstr>PowerPoint Presentation</vt:lpstr>
      <vt:lpstr>30% of Amphibians,  40% of Primates, All Elephants Endangered</vt:lpstr>
      <vt:lpstr>PowerPoint Presentation</vt:lpstr>
      <vt:lpstr>St. Matthew’s Island: 29 reindeer in 1944; experts say 2300 maximum</vt:lpstr>
      <vt:lpstr>St. Matthew’s Island: 29 reindeer in 1944; experts say 2300 maximum</vt:lpstr>
      <vt:lpstr>St. Matthew’s Island: 29 reindeer in 1944; experts say 2300 maximum</vt:lpstr>
      <vt:lpstr>St. Matthew’s Island: 29 reindeer in 1944; experts say 2300 maximum</vt:lpstr>
      <vt:lpstr>St. Matthew’s Island: 29 reindeer in 1944; experts say 2300 maximum</vt:lpstr>
      <vt:lpstr>St. Matthew’s Island: 29 reindeer in 1944; experts say 2300 maximum</vt:lpstr>
      <vt:lpstr>How Fast Does The World Add Enough Additional People to Populate Another U.S.?</vt:lpstr>
      <vt:lpstr>How Fast Does The World Add Enough Additional People to Populate Another U.S.?</vt:lpstr>
      <vt:lpstr>PowerPoint Presentation</vt:lpstr>
      <vt:lpstr>US Consumption and Waste!</vt:lpstr>
      <vt:lpstr>US Consumption and Waste!</vt:lpstr>
      <vt:lpstr>Two Questions:  </vt:lpstr>
      <vt:lpstr>Sustainability Trends Drive   Reaction of Organizations</vt:lpstr>
      <vt:lpstr>Sustainability Trends Drive   Reaction of Organizations</vt:lpstr>
      <vt:lpstr> Business can choose to…  </vt:lpstr>
      <vt:lpstr>What is sustainability?  (and how do you determine that?)  </vt:lpstr>
      <vt:lpstr>History of Sustainability</vt:lpstr>
      <vt:lpstr>PowerPoint Presentation</vt:lpstr>
      <vt:lpstr>Related Terminology</vt:lpstr>
      <vt:lpstr>PowerPoint Presentation</vt:lpstr>
      <vt:lpstr>PowerPoint Presentation</vt:lpstr>
      <vt:lpstr>UN Global Compact </vt:lpstr>
      <vt:lpstr>UN Global Compact </vt:lpstr>
      <vt:lpstr>UN Global Compact</vt:lpstr>
      <vt:lpstr>UN Global Compact</vt:lpstr>
      <vt:lpstr>PowerPoint Presentation</vt:lpstr>
      <vt:lpstr>Issues Addressed by the 2015-30 UN Sustainable Development Goals</vt:lpstr>
      <vt:lpstr>Commitment to Values &amp; Integration are Keys to Sustainability Leadership  </vt:lpstr>
      <vt:lpstr>Practical Definition of  Sustainability “The 2 Rs”  </vt:lpstr>
      <vt:lpstr>What is a Sustainable/ Green Product and Service?</vt:lpstr>
      <vt:lpstr>Sustainable Products &amp; Services</vt:lpstr>
      <vt:lpstr>The Conference Board                  Sustainability Benchmarking Studies (See www.WBlackburnConsulting.com)</vt:lpstr>
      <vt:lpstr>Conference Board Study: A Corporate Commitment to Sustainability  (A Sample Sustainability Policy)</vt:lpstr>
      <vt:lpstr> </vt:lpstr>
      <vt:lpstr> </vt:lpstr>
      <vt:lpstr>PowerPoint Presentation</vt:lpstr>
      <vt:lpstr>PowerPoint Presentation</vt:lpstr>
      <vt:lpstr>PowerPoint Presentation</vt:lpstr>
      <vt:lpstr> Some Observations  About Sustainability</vt:lpstr>
      <vt:lpstr>Common Organizational  Threats and Opportunities</vt:lpstr>
      <vt:lpstr>A Risk Perspective: The Precautionary Principle</vt:lpstr>
      <vt:lpstr>PowerPoint Presentation</vt:lpstr>
      <vt:lpstr>PowerPoint Presentation</vt:lpstr>
      <vt:lpstr>Sustainability Trends</vt:lpstr>
      <vt:lpstr>Part II. Drivers Motivating Companies to Pursue Sustainability: Why   Company Ratings  </vt:lpstr>
      <vt:lpstr>Why Do Companies Seek Sustainability? </vt:lpstr>
      <vt:lpstr>What do you think are some drivers?</vt:lpstr>
      <vt:lpstr>Let’s Look at the Drivers </vt:lpstr>
      <vt:lpstr>One of Management’s Most Important Drivers:  Economics</vt:lpstr>
      <vt:lpstr>PowerPoint Presentation</vt:lpstr>
      <vt:lpstr>Employee Attraction</vt:lpstr>
      <vt:lpstr>Impact of Image on Product Selection</vt:lpstr>
      <vt:lpstr>Using Marketing to Drive Sustainability</vt:lpstr>
      <vt:lpstr>Social Consciousness Leads to Sustainable Living Brands</vt:lpstr>
      <vt:lpstr>Whole Foods Mission:  Achieve a Competitive Advantage</vt:lpstr>
      <vt:lpstr>Increase in Socially Responsible Investing</vt:lpstr>
      <vt:lpstr>Dow Jones Sustainability Group Index</vt:lpstr>
      <vt:lpstr>“Sustainable” Companies </vt:lpstr>
      <vt:lpstr>DJSGI Changes</vt:lpstr>
      <vt:lpstr>Some Companies Must Seek to Survive</vt:lpstr>
      <vt:lpstr>What is Really Happening in Industry?</vt:lpstr>
      <vt:lpstr>Companies for Diversity</vt:lpstr>
      <vt:lpstr>Top Diversity Companies 2016</vt:lpstr>
      <vt:lpstr>Companies Caring for                   Employee Health </vt:lpstr>
      <vt:lpstr>Top Companies for Health Benefits</vt:lpstr>
      <vt:lpstr>What do you think are some sustainable companies?</vt:lpstr>
      <vt:lpstr>Sustainability Disclosure</vt:lpstr>
      <vt:lpstr>Exxon-Mobil  (add diversity?)</vt:lpstr>
      <vt:lpstr>Exxon-Mobil</vt:lpstr>
      <vt:lpstr>What About Whole Foods?</vt:lpstr>
      <vt:lpstr>Greener Companies and We Don’t Know It</vt:lpstr>
      <vt:lpstr>Procter &amp; Gamble </vt:lpstr>
      <vt:lpstr>Largest Consumers of Renewable Energy</vt:lpstr>
      <vt:lpstr>And Here is More Evidence of “Sustainable” Companies</vt:lpstr>
      <vt:lpstr>Unilever’s Success Through Sustainability</vt:lpstr>
      <vt:lpstr>The Walmart Story</vt:lpstr>
      <vt:lpstr>Gartner Hype Cycle – Where is Walmart?</vt:lpstr>
      <vt:lpstr>Is Walmart Really “Sustainable”?</vt:lpstr>
      <vt:lpstr>PowerPoint Presentation</vt:lpstr>
      <vt:lpstr>What is a Green Business?</vt:lpstr>
      <vt:lpstr>Best Global Green Brands - 2014</vt:lpstr>
      <vt:lpstr>Selected Best Global Green Brands - 2014</vt:lpstr>
      <vt:lpstr>Corporate Knights Rankings</vt:lpstr>
      <vt:lpstr>Corporate Knights Most Sustainable Companies for 2016</vt:lpstr>
      <vt:lpstr>Corporate Knights Most Sustainable Companies for 2016</vt:lpstr>
      <vt:lpstr>Too Many Ratings</vt:lpstr>
      <vt:lpstr>PowerPoint Presentation</vt:lpstr>
      <vt:lpstr>What are your thoughts?</vt:lpstr>
      <vt:lpstr>Part III. The Pursuit of Sustainability by Business: How</vt:lpstr>
      <vt:lpstr>“Plan-Do-Check-Act”                Management System Process of Continuous Improvement (Deming Cycle) </vt:lpstr>
      <vt:lpstr>Management System as a Machine</vt:lpstr>
      <vt:lpstr>The Emergence of Sustainability/ Social Responsibility  Management System Standards</vt:lpstr>
      <vt:lpstr>PowerPoint Presentation</vt:lpstr>
      <vt:lpstr>PowerPoint Presentation</vt:lpstr>
      <vt:lpstr>PowerPoint Presentation</vt:lpstr>
      <vt:lpstr>Typical Organizational Structure</vt:lpstr>
      <vt:lpstr>PowerPoint Presentation</vt:lpstr>
      <vt:lpstr>Deployment, Integration, Alignment &amp; Accountability</vt:lpstr>
      <vt:lpstr>PowerPoint Presentation</vt:lpstr>
      <vt:lpstr>Deployment, Integration, Alignment &amp; Accountability</vt:lpstr>
      <vt:lpstr>Why the increased focus on     sustainability in supply chains?</vt:lpstr>
      <vt:lpstr>Ongoing Sustainability Issues</vt:lpstr>
      <vt:lpstr>Common Program Elements for Responsible Supply Chains </vt:lpstr>
      <vt:lpstr>Risk Based Approach:  Prioritizing Suppliers </vt:lpstr>
      <vt:lpstr>Common Program Elements for Responsible Supply Chains </vt:lpstr>
      <vt:lpstr>PowerPoint Presentation</vt:lpstr>
      <vt:lpstr>PowerPoint Presentation</vt:lpstr>
      <vt:lpstr>Common Program Elements for Responsible Supply Chains </vt:lpstr>
      <vt:lpstr>Shared Supplier Databases</vt:lpstr>
      <vt:lpstr>Common Program Elements for Responsible Supply Chains </vt:lpstr>
      <vt:lpstr>Traceability </vt:lpstr>
      <vt:lpstr>Common Program Elements for Responsible Supply Chains </vt:lpstr>
      <vt:lpstr>Common Program Elements for Responsible Supply Chains </vt:lpstr>
      <vt:lpstr>Motivating Suppliers</vt:lpstr>
      <vt:lpstr>Common Program Elements for Responsible Supply Chains </vt:lpstr>
      <vt:lpstr>Responsible Sourcing Networks</vt:lpstr>
      <vt:lpstr>Other Responsible Sourcing Resources</vt:lpstr>
      <vt:lpstr>PowerPoint Presentation</vt:lpstr>
      <vt:lpstr>Good Sources of Sustainability Policies</vt:lpstr>
      <vt:lpstr>Bristol-Meyers Squibb Sustainability Policy</vt:lpstr>
      <vt:lpstr>Bristol-Meyers Squibb Sustainability Policy</vt:lpstr>
      <vt:lpstr>Bristol-Meyers Squibb Sustainability Policy</vt:lpstr>
      <vt:lpstr>Bristol-Meyers Squibb Sustainability Policy</vt:lpstr>
      <vt:lpstr>PowerPoint Presentation</vt:lpstr>
      <vt:lpstr>PowerPoint Presentation</vt:lpstr>
      <vt:lpstr>PowerPoint Presentation</vt:lpstr>
      <vt:lpstr>PowerPoint Presentation</vt:lpstr>
      <vt:lpstr>Continual Improvement Cycle </vt:lpstr>
      <vt:lpstr>Sustainable Products &amp; Services</vt:lpstr>
      <vt:lpstr>Life Cycle of a Product</vt:lpstr>
      <vt:lpstr>Not Every “Green” Product is Successful…</vt:lpstr>
      <vt:lpstr> 7 Lessons on Sustainable  Products &amp; Services</vt:lpstr>
      <vt:lpstr>7 Lessons on Sustainable  Products &amp; Services</vt:lpstr>
      <vt:lpstr>7 Lessons on Sustainable  Products &amp; Services</vt:lpstr>
      <vt:lpstr>One Key To Success:  Knowing Market Segments</vt:lpstr>
      <vt:lpstr>Part IV. Design of Sustainable/Green Products and Services  </vt:lpstr>
      <vt:lpstr>Adopt Sustainable Strategies</vt:lpstr>
      <vt:lpstr>Adopt Sustainable Strategies</vt:lpstr>
      <vt:lpstr>Think About This!</vt:lpstr>
      <vt:lpstr>1. Eco-efficient or Eco-effective</vt:lpstr>
      <vt:lpstr>More Efficient Products</vt:lpstr>
      <vt:lpstr>2.  The Natural Step</vt:lpstr>
      <vt:lpstr>Condition No. 1</vt:lpstr>
      <vt:lpstr>Condition No. 2</vt:lpstr>
      <vt:lpstr>Condition No. 3</vt:lpstr>
      <vt:lpstr>Condition No. 4</vt:lpstr>
      <vt:lpstr>Companies Employing              The Natural Step</vt:lpstr>
      <vt:lpstr> 3. Extended Producer Responsibility/                        Product Stewardship </vt:lpstr>
      <vt:lpstr>Servicizing</vt:lpstr>
      <vt:lpstr>Some Servicizing Strategies</vt:lpstr>
      <vt:lpstr>Application of Servicizing Strategy </vt:lpstr>
      <vt:lpstr>Biomimicry</vt:lpstr>
      <vt:lpstr>4. Learn From Nature – Biomimicry</vt:lpstr>
      <vt:lpstr>Abalone Shells – Stronger than Ceramics</vt:lpstr>
      <vt:lpstr>Spider Silk – Stronger than Steel, Tougher than Kevlar</vt:lpstr>
      <vt:lpstr>Learn From Nature – Biomimicry</vt:lpstr>
      <vt:lpstr>Read Mobile Phone Screen in the Sun</vt:lpstr>
      <vt:lpstr>Paper from Wood</vt:lpstr>
      <vt:lpstr>PowerPoint Presentation</vt:lpstr>
      <vt:lpstr>PowerPoint Presentation</vt:lpstr>
      <vt:lpstr>PowerPoint Presentation</vt:lpstr>
      <vt:lpstr>PowerPoint Presentation</vt:lpstr>
      <vt:lpstr>PowerPoint Presentation</vt:lpstr>
      <vt:lpstr>Bee Hive – Hexagonal Home Built by Bee Engineers</vt:lpstr>
      <vt:lpstr>5. The Global Pyramid</vt:lpstr>
      <vt:lpstr>The Great Leap Downward</vt:lpstr>
      <vt:lpstr>Driving Innovation from the  Base of the Pyramid</vt:lpstr>
      <vt:lpstr>Nike Applies BOP Strategy</vt:lpstr>
      <vt:lpstr>6. Components of System Thinking</vt:lpstr>
      <vt:lpstr>Tunneling Through the Cost Barrier</vt:lpstr>
      <vt:lpstr>PowerPoint Presentation</vt:lpstr>
      <vt:lpstr>PowerPoint Presentation</vt:lpstr>
      <vt:lpstr>Tunneling Through the                   Cost Barrier</vt:lpstr>
      <vt:lpstr>7. Sustaining U.S. Fisheries</vt:lpstr>
      <vt:lpstr>Introduce “Catch Shares”</vt:lpstr>
      <vt:lpstr>Management of Catch Shares</vt:lpstr>
      <vt:lpstr>Benefits of Catch Shares</vt:lpstr>
      <vt:lpstr>8. What is a green building?</vt:lpstr>
      <vt:lpstr>Projects Earn Points</vt:lpstr>
      <vt:lpstr>Point System for All Projects</vt:lpstr>
      <vt:lpstr>LEED 4.0 Benefits</vt:lpstr>
      <vt:lpstr>Human &amp; Social Benefits</vt:lpstr>
      <vt:lpstr>PowerPoint Presentation</vt:lpstr>
      <vt:lpstr>Certainly Not LEED Certified</vt:lpstr>
      <vt:lpstr>Certification Trend</vt:lpstr>
      <vt:lpstr>9. “Big Hairy Audacious Goal” </vt:lpstr>
      <vt:lpstr>Toilet Lid Sink</vt:lpstr>
      <vt:lpstr>Sink Above Urinal</vt:lpstr>
      <vt:lpstr>9. “Big Hairy Audacious Goal” </vt:lpstr>
      <vt:lpstr>Vertical Farm</vt:lpstr>
      <vt:lpstr>Advantages of Vertical Farming</vt:lpstr>
      <vt:lpstr>PowerPoint Presentation</vt:lpstr>
      <vt:lpstr>How About Vertical Farm &amp; LEED?</vt:lpstr>
      <vt:lpstr>AreoFarms – Newark, NJ</vt:lpstr>
      <vt:lpstr>AeroFarms – NJ </vt:lpstr>
      <vt:lpstr>Chicago Area Vertical Farms</vt:lpstr>
      <vt:lpstr>Urban Ponics – Chicago </vt:lpstr>
      <vt:lpstr>Some Other Sustainability Solutions/Strategies </vt:lpstr>
      <vt:lpstr>The Sharing Economy</vt:lpstr>
      <vt:lpstr>The Sharing Economy – Disadvantages?</vt:lpstr>
      <vt:lpstr>Examples of Sharing Economy</vt:lpstr>
      <vt:lpstr>The Circular Economy</vt:lpstr>
      <vt:lpstr>PowerPoint Presentation</vt:lpstr>
      <vt:lpstr>Examples of Circular Economy</vt:lpstr>
      <vt:lpstr>What is Adaptation?</vt:lpstr>
      <vt:lpstr>Your Thoughts?</vt:lpstr>
      <vt:lpstr>Part V: Prioritizing, Planning, Communicating</vt:lpstr>
      <vt:lpstr>Materiality, Prioritization</vt:lpstr>
      <vt:lpstr>Materiality, Prioritization</vt:lpstr>
      <vt:lpstr>Materiality Definitions</vt:lpstr>
      <vt:lpstr>Materiality Definitions</vt:lpstr>
      <vt:lpstr>PowerPoint Presentation</vt:lpstr>
      <vt:lpstr>PowerPoint Presentation</vt:lpstr>
      <vt:lpstr>Materiality Definitions</vt:lpstr>
      <vt:lpstr>GRI G4 Aspects</vt:lpstr>
      <vt:lpstr>GRI G4 Aspects</vt:lpstr>
      <vt:lpstr>PowerPoint Presentation</vt:lpstr>
      <vt:lpstr>PowerPoint Presentation</vt:lpstr>
      <vt:lpstr>PowerPoint Presentation</vt:lpstr>
      <vt:lpstr>GRI G4 Materiality Matrix</vt:lpstr>
      <vt:lpstr>What’s Wrong with This?</vt:lpstr>
      <vt:lpstr>Questions Raised by  Matrix and Materiality Process Reporting?</vt:lpstr>
      <vt:lpstr>Questions Raised by  Matrix and Materiality Process Reporting?</vt:lpstr>
      <vt:lpstr> Interesting Example of GRI-G4-like Approach:   </vt:lpstr>
      <vt:lpstr>Observations about Materiality Process &amp; Reporting</vt:lpstr>
      <vt:lpstr>Stakeholders  ---A Focus in Materiality/Prioritization and Reporting  Processes</vt:lpstr>
      <vt:lpstr>PowerPoint Presentation</vt:lpstr>
      <vt:lpstr>Building Stakeholder Loyalty</vt:lpstr>
      <vt:lpstr>PowerPoint Presentation</vt:lpstr>
      <vt:lpstr>PowerPoint Presentation</vt:lpstr>
      <vt:lpstr>PowerPoint Presentation</vt:lpstr>
      <vt:lpstr>Input for Materiality Process &amp; Reporting</vt:lpstr>
      <vt:lpstr>  What can cause stakeholder engagement to fail?</vt:lpstr>
      <vt:lpstr>PowerPoint Presentation</vt:lpstr>
      <vt:lpstr>PowerPoint Presentation</vt:lpstr>
      <vt:lpstr>PowerPoint Presentation</vt:lpstr>
      <vt:lpstr>PowerPoint Presentation</vt:lpstr>
      <vt:lpstr>GRI G4 Aspects</vt:lpstr>
      <vt:lpstr>GRI G4 Aspects</vt:lpstr>
      <vt:lpstr>PowerPoint Presentation</vt:lpstr>
      <vt:lpstr>Public Sustainability Reporting</vt:lpstr>
      <vt:lpstr>PowerPoint Presentation</vt:lpstr>
      <vt:lpstr>Why Companies Don’t Transparently Report  </vt:lpstr>
      <vt:lpstr>Why Companies Don’t Transparently Report  </vt:lpstr>
      <vt:lpstr>PowerPoint Presentation</vt:lpstr>
      <vt:lpstr>PowerPoint Presentation</vt:lpstr>
      <vt:lpstr>Top Strategies for Strengthening the Credibility of Reports</vt:lpstr>
      <vt:lpstr>Majority Use Global Reporting Initiative (GRI) Sustainability Reporting Guidelines/ Standards</vt:lpstr>
      <vt:lpstr>PowerPoint Presentation</vt:lpstr>
      <vt:lpstr>GRI Reporting Framework</vt:lpstr>
      <vt:lpstr>PowerPoint Presentation</vt:lpstr>
      <vt:lpstr>PowerPoint Presentation</vt:lpstr>
      <vt:lpstr>Examples of the 3 Classification Levels of Indicators (GRI G4)</vt:lpstr>
      <vt:lpstr>GRI Report Content</vt:lpstr>
      <vt:lpstr>PowerPoint Presentation</vt:lpstr>
      <vt:lpstr>Integrated Reporting </vt:lpstr>
      <vt:lpstr>PowerPoint Presentation</vt:lpstr>
      <vt:lpstr>Today’s Agenda</vt:lpstr>
      <vt:lpstr>Conclusion</vt:lpstr>
      <vt:lpstr>Contact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William Blackburn</dc:creator>
  <cp:lastModifiedBy>Mary Carlson</cp:lastModifiedBy>
  <cp:revision>516</cp:revision>
  <cp:lastPrinted>2016-09-26T00:17:01Z</cp:lastPrinted>
  <dcterms:created xsi:type="dcterms:W3CDTF">2016-03-02T09:35:12Z</dcterms:created>
  <dcterms:modified xsi:type="dcterms:W3CDTF">2021-11-16T21:28:02Z</dcterms:modified>
</cp:coreProperties>
</file>